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xml" ContentType="application/vnd.openxmlformats-officedocument.presentationml.tags+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comments/modernComment_186_9C27479C.xml" ContentType="application/vnd.ms-powerpoint.comments+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224_4E526791.xml" ContentType="application/vnd.ms-powerpoint.comments+xml"/>
  <Override PartName="/ppt/notesSlides/notesSlide14.xml" ContentType="application/vnd.openxmlformats-officedocument.presentationml.notesSlide+xml"/>
  <Override PartName="/ppt/comments/modernComment_275_7D365333.xml" ContentType="application/vnd.ms-powerpoint.comments+xml"/>
  <Override PartName="/ppt/notesSlides/notesSlide15.xml" ContentType="application/vnd.openxmlformats-officedocument.presentationml.notesSlide+xml"/>
  <Override PartName="/ppt/comments/modernComment_26D_F73074F0.xml" ContentType="application/vnd.ms-powerpoint.comment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ink/ink1.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1.xml" ContentType="application/vnd.openxmlformats-officedocument.presentationml.notesSlide+xml"/>
  <Override PartName="/ppt/tags/tag2.xml" ContentType="application/vnd.openxmlformats-officedocument.presentationml.tags+xml"/>
  <Override PartName="/ppt/notesSlides/notesSlide22.xml" ContentType="application/vnd.openxmlformats-officedocument.presentationml.notesSlide+xml"/>
  <Override PartName="/ppt/tags/tag3.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modernComment_261_BBAE9950.xml" ContentType="application/vnd.ms-powerpoint.comments+xml"/>
  <Override PartName="/ppt/notesSlides/notesSlide27.xml" ContentType="application/vnd.openxmlformats-officedocument.presentationml.notesSlide+xml"/>
  <Override PartName="/ppt/comments/modernComment_264_4EA55B00.xml" ContentType="application/vnd.ms-powerpoint.comments+xml"/>
  <Override PartName="/ppt/notesSlides/notesSlide28.xml" ContentType="application/vnd.openxmlformats-officedocument.presentationml.notesSlide+xml"/>
  <Override PartName="/ppt/comments/modernComment_239_9E20DF3F.xml" ContentType="application/vnd.ms-powerpoint.comment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81" r:id="rId4"/>
    <p:sldMasterId id="2147483687" r:id="rId5"/>
  </p:sldMasterIdLst>
  <p:notesMasterIdLst>
    <p:notesMasterId r:id="rId52"/>
  </p:notesMasterIdLst>
  <p:handoutMasterIdLst>
    <p:handoutMasterId r:id="rId53"/>
  </p:handoutMasterIdLst>
  <p:sldIdLst>
    <p:sldId id="406" r:id="rId6"/>
    <p:sldId id="404" r:id="rId7"/>
    <p:sldId id="274" r:id="rId8"/>
    <p:sldId id="263" r:id="rId9"/>
    <p:sldId id="617" r:id="rId10"/>
    <p:sldId id="296" r:id="rId11"/>
    <p:sldId id="297" r:id="rId12"/>
    <p:sldId id="390" r:id="rId13"/>
    <p:sldId id="309" r:id="rId14"/>
    <p:sldId id="293" r:id="rId15"/>
    <p:sldId id="294" r:id="rId16"/>
    <p:sldId id="298" r:id="rId17"/>
    <p:sldId id="283" r:id="rId18"/>
    <p:sldId id="443" r:id="rId19"/>
    <p:sldId id="598" r:id="rId20"/>
    <p:sldId id="548" r:id="rId21"/>
    <p:sldId id="629" r:id="rId22"/>
    <p:sldId id="621" r:id="rId23"/>
    <p:sldId id="587" r:id="rId24"/>
    <p:sldId id="286" r:id="rId25"/>
    <p:sldId id="633" r:id="rId26"/>
    <p:sldId id="333" r:id="rId27"/>
    <p:sldId id="634" r:id="rId28"/>
    <p:sldId id="332" r:id="rId29"/>
    <p:sldId id="331" r:id="rId30"/>
    <p:sldId id="628" r:id="rId31"/>
    <p:sldId id="627" r:id="rId32"/>
    <p:sldId id="625" r:id="rId33"/>
    <p:sldId id="600" r:id="rId34"/>
    <p:sldId id="609" r:id="rId35"/>
    <p:sldId id="612" r:id="rId36"/>
    <p:sldId id="569" r:id="rId37"/>
    <p:sldId id="619" r:id="rId38"/>
    <p:sldId id="631" r:id="rId39"/>
    <p:sldId id="607" r:id="rId40"/>
    <p:sldId id="261" r:id="rId41"/>
    <p:sldId id="335" r:id="rId42"/>
    <p:sldId id="269" r:id="rId43"/>
    <p:sldId id="275" r:id="rId44"/>
    <p:sldId id="288" r:id="rId45"/>
    <p:sldId id="338" r:id="rId46"/>
    <p:sldId id="310" r:id="rId47"/>
    <p:sldId id="299" r:id="rId48"/>
    <p:sldId id="300" r:id="rId49"/>
    <p:sldId id="326" r:id="rId50"/>
    <p:sldId id="624" r:id="rId5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6FC24B-4335-A7EC-DD3D-A86A8CB06199}" name="Shari Smith" initials="SS" userId="S::SSmith@aaa1b.com::90d7abd3-65b9-4628-a09a-da1b06a0d479" providerId="AD"/>
  <p188:author id="{DFC8D872-F6BE-E85E-26FD-A93C72BEE80E}" name="Fleming, Jessica (DHHS)" initials="JF" userId="S::FlemingJ8@michigan.gov::7ff4be79-49e8-48c5-a46e-31ec38f9cdb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11197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handoutMaster" Target="handoutMasters/handoutMaster1.xml"/><Relationship Id="rId58"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s>
</file>

<file path=ppt/comments/modernComment_26D_F73074F0.xml><?xml version="1.0" encoding="utf-8"?>
<p188:cmLst xmlns:a="http://schemas.openxmlformats.org/drawingml/2006/main" xmlns:r="http://schemas.openxmlformats.org/officeDocument/2006/relationships" xmlns:p188="http://schemas.microsoft.com/office/powerpoint/2018/8/main">
  <p188:cm id="{AB76CC7E-86EB-4012-9CEB-C4C5B591120B}" authorId="{DFC8D872-F6BE-E85E-26FD-A93C72BEE80E}" status="resolved" created="2025-05-21T16:16:03.667" complete="100000">
    <pc:sldMkLst xmlns:pc="http://schemas.microsoft.com/office/powerpoint/2013/main/command">
      <pc:docMk/>
      <pc:sldMk cId="2988548638" sldId="284"/>
    </pc:sldMkLst>
    <p188:replyLst>
      <p188:reply id="{F84A58A4-FAEB-4A28-A1C5-2C90A4581016}" authorId="{436FC24B-4335-A7EC-DD3D-A86A8CB06199}" created="2025-05-27T14:57:39.746">
        <p188:txBody>
          <a:bodyPr/>
          <a:lstStyle/>
          <a:p>
            <a:r>
              <a:rPr lang="en-US"/>
              <a:t>Why? They are HMOs and PPOs</a:t>
            </a:r>
          </a:p>
        </p188:txBody>
      </p188:reply>
    </p188:replyLst>
    <p188:txBody>
      <a:bodyPr/>
      <a:lstStyle/>
      <a:p>
        <a:r>
          <a:rPr lang="en-US"/>
          <a:t>Take PPO &amp; HMO out of first box </a:t>
        </a:r>
      </a:p>
    </p188:txBody>
  </p188:cm>
  <p188:cm id="{3A146645-7C44-4F87-A8BD-D5FA29ACE74D}" authorId="{DFC8D872-F6BE-E85E-26FD-A93C72BEE80E}" status="resolved" created="2025-05-21T16:16:16.263" complete="100000">
    <pc:sldMkLst xmlns:pc="http://schemas.microsoft.com/office/powerpoint/2013/main/command">
      <pc:docMk/>
      <pc:sldMk cId="2988548638" sldId="284"/>
    </pc:sldMkLst>
    <p188:txBody>
      <a:bodyPr/>
      <a:lstStyle/>
      <a:p>
        <a:r>
          <a:rPr lang="en-US"/>
          <a:t>Use same font throughout</a:t>
        </a:r>
      </a:p>
    </p188:txBody>
  </p188:cm>
</p188:cmLst>
</file>

<file path=ppt/comments/modernComment_186_9C27479C.xml><?xml version="1.0" encoding="utf-8"?>
<p188:cmLst xmlns:a="http://schemas.openxmlformats.org/drawingml/2006/main" xmlns:r="http://schemas.openxmlformats.org/officeDocument/2006/relationships" xmlns:p188="http://schemas.microsoft.com/office/powerpoint/2018/8/main">
  <p188:cm id="{26E7ABAE-EAB7-4675-A36E-57A89296BB56}" authorId="{DFC8D872-F6BE-E85E-26FD-A93C72BEE80E}" status="resolved" created="2025-05-21T16:06:12.899" complete="100000">
    <pc:sldMkLst xmlns:pc="http://schemas.microsoft.com/office/powerpoint/2013/main/command">
      <pc:docMk/>
      <pc:sldMk cId="2619819932" sldId="390"/>
    </pc:sldMkLst>
    <p188:replyLst>
      <p188:reply id="{B6E2667C-34A8-401E-ABD1-473B513B60EE}" authorId="{436FC24B-4335-A7EC-DD3D-A86A8CB06199}" created="2025-05-27T14:50:52.564">
        <p188:txBody>
          <a:bodyPr/>
          <a:lstStyle/>
          <a:p>
            <a:r>
              <a:rPr lang="en-US"/>
              <a:t>Those definitions are too long.  These are shortened versions of what the book says  II put a reference to the Medicare &amp; You book in the talking points.  </a:t>
            </a:r>
          </a:p>
        </p188:txBody>
      </p188:reply>
    </p188:replyLst>
    <p188:txBody>
      <a:bodyPr/>
      <a:lstStyle/>
      <a:p>
        <a:r>
          <a:rPr lang="en-US"/>
          <a:t>Consider using the definitions from the Medicare &amp; You Handbook to provide consistency- Definitions starts on Page 119 of the handbook</a:t>
        </a:r>
      </a:p>
    </p188:txBody>
  </p188:cm>
</p188:cmLst>
</file>

<file path=ppt/comments/modernComment_224_4E526791.xml><?xml version="1.0" encoding="utf-8"?>
<p188:cmLst xmlns:a="http://schemas.openxmlformats.org/drawingml/2006/main" xmlns:r="http://schemas.openxmlformats.org/officeDocument/2006/relationships" xmlns:p188="http://schemas.microsoft.com/office/powerpoint/2018/8/main">
  <p188:cm id="{69008ED6-0568-442F-8708-6B3FA32D7B11}" authorId="{DFC8D872-F6BE-E85E-26FD-A93C72BEE80E}" status="resolved" created="2025-05-21T16:11:09.175">
    <ac:deMkLst xmlns:ac="http://schemas.microsoft.com/office/drawing/2013/main/command">
      <pc:docMk xmlns:pc="http://schemas.microsoft.com/office/powerpoint/2013/main/command"/>
      <pc:sldMk xmlns:pc="http://schemas.microsoft.com/office/powerpoint/2013/main/command" cId="1314023313" sldId="548"/>
      <ac:picMk id="3" creationId="{1F8A64D4-F671-47B7-9691-25C300A05B20}"/>
    </ac:deMkLst>
    <p188:txBody>
      <a:bodyPr/>
      <a:lstStyle/>
      <a:p>
        <a:r>
          <a:rPr lang="en-US"/>
          <a:t>Instead of drawing circle, add in box or something that looks cleaner. </a:t>
        </a:r>
      </a:p>
    </p188:txBody>
  </p188:cm>
</p188:cmLst>
</file>

<file path=ppt/comments/modernComment_239_9E20DF3F.xml><?xml version="1.0" encoding="utf-8"?>
<p188:cmLst xmlns:a="http://schemas.openxmlformats.org/drawingml/2006/main" xmlns:r="http://schemas.openxmlformats.org/officeDocument/2006/relationships" xmlns:p188="http://schemas.microsoft.com/office/powerpoint/2018/8/main">
  <p188:cm id="{807D2C31-4049-4118-BB29-7C6C972E2463}" authorId="{DFC8D872-F6BE-E85E-26FD-A93C72BEE80E}" created="2025-05-21T16:21:40.790">
    <pc:sldMkLst xmlns:pc="http://schemas.microsoft.com/office/powerpoint/2013/main/command">
      <pc:docMk/>
      <pc:sldMk cId="2652954431" sldId="569"/>
    </pc:sldMkLst>
    <p188:txBody>
      <a:bodyPr/>
      <a:lstStyle/>
      <a:p>
        <a:r>
          <a:rPr lang="en-US"/>
          <a:t>Add in information on I-SNPs</a:t>
        </a:r>
      </a:p>
    </p188:txBody>
  </p188:cm>
</p188:cmLst>
</file>

<file path=ppt/comments/modernComment_261_BBAE9950.xml><?xml version="1.0" encoding="utf-8"?>
<p188:cmLst xmlns:a="http://schemas.openxmlformats.org/drawingml/2006/main" xmlns:r="http://schemas.openxmlformats.org/officeDocument/2006/relationships" xmlns:p188="http://schemas.microsoft.com/office/powerpoint/2018/8/main">
  <p188:cm id="{3CBA542D-5D1B-40F6-A5FE-7B4753825714}" authorId="{DFC8D872-F6BE-E85E-26FD-A93C72BEE80E}" status="resolved" created="2025-05-21T16:56:19.265">
    <pc:sldMkLst xmlns:pc="http://schemas.microsoft.com/office/powerpoint/2013/main/command">
      <pc:docMk/>
      <pc:sldMk cId="3148781904" sldId="609"/>
    </pc:sldMkLst>
    <p188:replyLst>
      <p188:reply id="{EEB4A5FF-A740-4893-A124-BEF1268CEE81}" authorId="{436FC24B-4335-A7EC-DD3D-A86A8CB06199}" created="2025-05-27T15:24:00.357">
        <p188:txBody>
          <a:bodyPr/>
          <a:lstStyle/>
          <a:p>
            <a:r>
              <a:rPr lang="en-US"/>
              <a:t>They are listed</a:t>
            </a:r>
          </a:p>
        </p188:txBody>
      </p188:reply>
    </p188:replyLst>
    <p188:txBody>
      <a:bodyPr/>
      <a:lstStyle/>
      <a:p>
        <a:r>
          <a:rPr lang="en-US"/>
          <a:t>List categories on Medicare.gov ex. You change where you live, You lose current coverage, etc. 
https://www.medicare.gov/basics/get-started-with-medicare/get-more-coverage/joining-a-plan/special-enrollment-periods</a:t>
        </a:r>
      </a:p>
    </p188:txBody>
  </p188:cm>
  <p188:cm id="{4DC51E44-B5F5-42C6-A774-B7544CFD95B3}" authorId="{436FC24B-4335-A7EC-DD3D-A86A8CB06199}" status="resolved" created="2025-05-27T19:01:33.595">
    <pc:sldMkLst xmlns:pc="http://schemas.microsoft.com/office/powerpoint/2013/main/command">
      <pc:docMk/>
      <pc:sldMk cId="3148781904" sldId="609"/>
    </pc:sldMkLst>
    <p188:txBody>
      <a:bodyPr/>
      <a:lstStyle/>
      <a:p>
        <a:r>
          <a:rPr lang="en-US"/>
          <a:t>General statement in the talking points</a:t>
        </a:r>
      </a:p>
    </p188:txBody>
  </p188:cm>
</p188:cmLst>
</file>

<file path=ppt/comments/modernComment_264_4EA55B00.xml><?xml version="1.0" encoding="utf-8"?>
<p188:cmLst xmlns:a="http://schemas.openxmlformats.org/drawingml/2006/main" xmlns:r="http://schemas.openxmlformats.org/officeDocument/2006/relationships" xmlns:p188="http://schemas.microsoft.com/office/powerpoint/2018/8/main">
  <p188:cm id="{A8121B60-AB95-4942-8024-9E89BC62C7CF}" authorId="{DFC8D872-F6BE-E85E-26FD-A93C72BEE80E}" status="resolved" created="2025-05-21T16:57:49.415">
    <pc:sldMkLst xmlns:pc="http://schemas.microsoft.com/office/powerpoint/2013/main/command">
      <pc:docMk/>
      <pc:sldMk cId="1319459584" sldId="612"/>
    </pc:sldMkLst>
    <p188:replyLst>
      <p188:reply id="{3D16FF2D-0377-4E82-9556-C1207FAAF854}" authorId="{436FC24B-4335-A7EC-DD3D-A86A8CB06199}" created="2025-05-27T15:24:21.584">
        <p188:txBody>
          <a:bodyPr/>
          <a:lstStyle/>
          <a:p>
            <a:r>
              <a:rPr lang="en-US"/>
              <a:t>In the talking points</a:t>
            </a:r>
          </a:p>
        </p188:txBody>
      </p188:reply>
    </p188:replyLst>
    <p188:txBody>
      <a:bodyPr/>
      <a:lstStyle/>
      <a:p>
        <a:r>
          <a:rPr lang="en-US"/>
          <a:t>Consider adding note about notice they would receive from plan stating their coverage is considered creditable</a:t>
        </a:r>
      </a:p>
    </p188:txBody>
  </p188:cm>
</p188:cmLst>
</file>

<file path=ppt/comments/modernComment_275_7D365333.xml><?xml version="1.0" encoding="utf-8"?>
<p188:cmLst xmlns:a="http://schemas.openxmlformats.org/drawingml/2006/main" xmlns:r="http://schemas.openxmlformats.org/officeDocument/2006/relationships" xmlns:p188="http://schemas.microsoft.com/office/powerpoint/2018/8/main">
  <p188:cm id="{0DCBEA6A-C467-4DE1-B920-283D9024BD5B}" authorId="{DFC8D872-F6BE-E85E-26FD-A93C72BEE80E}" created="2025-05-21T16:13:28.169">
    <pc:sldMkLst xmlns:pc="http://schemas.microsoft.com/office/powerpoint/2013/main/command">
      <pc:docMk/>
      <pc:sldMk cId="641326328" sldId="278"/>
    </pc:sldMkLst>
    <p188:txBody>
      <a:bodyPr/>
      <a:lstStyle/>
      <a:p>
        <a:r>
          <a:rPr lang="en-US"/>
          <a:t>Different fonts</a:t>
        </a:r>
      </a:p>
    </p188:txBody>
  </p188:cm>
</p188:cmLst>
</file>

<file path=ppt/diagrams/_rels/data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image" Target="../media/image14.jpeg"/></Relationships>
</file>

<file path=ppt/diagrams/_rels/data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svg"/></Relationships>
</file>

<file path=ppt/diagrams/_rels/data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_rels/data9.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40.svg"/><Relationship Id="rId4" Type="http://schemas.openxmlformats.org/officeDocument/2006/relationships/image" Target="../media/image46.svg"/><Relationship Id="rId9" Type="http://schemas.openxmlformats.org/officeDocument/2006/relationships/image" Target="../media/image39.png"/></Relationships>
</file>

<file path=ppt/diagrams/_rels/data12.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_rels/drawing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image" Target="../media/image14.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svg"/></Relationships>
</file>

<file path=ppt/diagrams/_rels/drawing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_rels/drawing9.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40.svg"/><Relationship Id="rId4" Type="http://schemas.openxmlformats.org/officeDocument/2006/relationships/image" Target="../media/image46.svg"/><Relationship Id="rId9" Type="http://schemas.openxmlformats.org/officeDocument/2006/relationships/image" Target="../media/image39.png"/></Relationships>
</file>

<file path=ppt/diagrams/_rels/drawing12.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32F6EC-9B8E-4924-8369-81941D248ADA}" type="doc">
      <dgm:prSet loTypeId="urn:microsoft.com/office/officeart/2005/8/layout/list1" loCatId="list" qsTypeId="urn:microsoft.com/office/officeart/2005/8/quickstyle/simple5" qsCatId="simple" csTypeId="urn:microsoft.com/office/officeart/2005/8/colors/accent1_3" csCatId="accent1" phldr="1"/>
      <dgm:spPr/>
      <dgm:t>
        <a:bodyPr/>
        <a:lstStyle/>
        <a:p>
          <a:endParaRPr lang="en-US"/>
        </a:p>
      </dgm:t>
    </dgm:pt>
    <dgm:pt modelId="{3F36FA10-5C17-4C78-80A5-6948B72666C0}">
      <dgm:prSet/>
      <dgm:spPr/>
      <dgm:t>
        <a:bodyPr/>
        <a:lstStyle/>
        <a:p>
          <a:pPr algn="l"/>
          <a:r>
            <a:rPr lang="en-US" dirty="0"/>
            <a:t>Health insurance for three groups of people</a:t>
          </a:r>
        </a:p>
      </dgm:t>
    </dgm:pt>
    <dgm:pt modelId="{348D8F9C-188A-4D84-8198-A1B0BE4170EC}" type="parTrans" cxnId="{37A0DCC7-A706-409D-AF6C-6B31287BC988}">
      <dgm:prSet/>
      <dgm:spPr/>
      <dgm:t>
        <a:bodyPr/>
        <a:lstStyle/>
        <a:p>
          <a:pPr algn="l"/>
          <a:endParaRPr lang="en-US"/>
        </a:p>
      </dgm:t>
    </dgm:pt>
    <dgm:pt modelId="{9E246D14-D4F7-4645-8D31-565B3A528838}" type="sibTrans" cxnId="{37A0DCC7-A706-409D-AF6C-6B31287BC988}">
      <dgm:prSet/>
      <dgm:spPr/>
      <dgm:t>
        <a:bodyPr/>
        <a:lstStyle/>
        <a:p>
          <a:pPr algn="l"/>
          <a:endParaRPr lang="en-US"/>
        </a:p>
      </dgm:t>
    </dgm:pt>
    <dgm:pt modelId="{DAB1DF4C-1CCC-4248-A9E0-8CBB0DA5AFDB}">
      <dgm:prSet/>
      <dgm:spPr/>
      <dgm:t>
        <a:bodyPr/>
        <a:lstStyle/>
        <a:p>
          <a:pPr algn="l"/>
          <a:r>
            <a:rPr lang="en-US" dirty="0"/>
            <a:t>65 and older</a:t>
          </a:r>
        </a:p>
      </dgm:t>
    </dgm:pt>
    <dgm:pt modelId="{DDECA512-B73D-4BDB-82CC-912027CAA22D}" type="parTrans" cxnId="{C0BB1AC4-95E2-47F9-AA39-607965AF332D}">
      <dgm:prSet/>
      <dgm:spPr/>
      <dgm:t>
        <a:bodyPr/>
        <a:lstStyle/>
        <a:p>
          <a:pPr algn="l"/>
          <a:endParaRPr lang="en-US"/>
        </a:p>
      </dgm:t>
    </dgm:pt>
    <dgm:pt modelId="{06C906C1-6118-4067-AE8E-1EBBA252367C}" type="sibTrans" cxnId="{C0BB1AC4-95E2-47F9-AA39-607965AF332D}">
      <dgm:prSet/>
      <dgm:spPr/>
      <dgm:t>
        <a:bodyPr/>
        <a:lstStyle/>
        <a:p>
          <a:pPr algn="l"/>
          <a:endParaRPr lang="en-US"/>
        </a:p>
      </dgm:t>
    </dgm:pt>
    <dgm:pt modelId="{0E14A79A-6313-40E7-A801-61ADC45E2D44}">
      <dgm:prSet/>
      <dgm:spPr/>
      <dgm:t>
        <a:bodyPr/>
        <a:lstStyle/>
        <a:p>
          <a:pPr algn="l"/>
          <a:r>
            <a:rPr lang="en-US" dirty="0"/>
            <a:t>Under 65 with certain disabilities</a:t>
          </a:r>
        </a:p>
      </dgm:t>
    </dgm:pt>
    <dgm:pt modelId="{D3706511-5717-4582-899D-3CAA5B08706B}" type="parTrans" cxnId="{66551ED1-6C7A-4360-B765-7F2920532145}">
      <dgm:prSet/>
      <dgm:spPr/>
      <dgm:t>
        <a:bodyPr/>
        <a:lstStyle/>
        <a:p>
          <a:pPr algn="l"/>
          <a:endParaRPr lang="en-US"/>
        </a:p>
      </dgm:t>
    </dgm:pt>
    <dgm:pt modelId="{A14FF62A-CF2E-4A57-AEA2-C184DA60A55F}" type="sibTrans" cxnId="{66551ED1-6C7A-4360-B765-7F2920532145}">
      <dgm:prSet/>
      <dgm:spPr/>
      <dgm:t>
        <a:bodyPr/>
        <a:lstStyle/>
        <a:p>
          <a:pPr algn="l"/>
          <a:endParaRPr lang="en-US"/>
        </a:p>
      </dgm:t>
    </dgm:pt>
    <dgm:pt modelId="{40A5EE12-20BB-4449-B879-A333B7B7C9DF}">
      <dgm:prSet/>
      <dgm:spPr/>
      <dgm:t>
        <a:bodyPr/>
        <a:lstStyle/>
        <a:p>
          <a:pPr algn="l"/>
          <a:r>
            <a:rPr lang="en-US" dirty="0"/>
            <a:t>Any age with End-Stage Renal Disease (ESRD)</a:t>
          </a:r>
        </a:p>
      </dgm:t>
    </dgm:pt>
    <dgm:pt modelId="{377A2DC3-957A-4CE7-A047-E531C7CACF63}" type="parTrans" cxnId="{40284317-368D-4ABB-8E5B-AC6E0875459B}">
      <dgm:prSet/>
      <dgm:spPr/>
      <dgm:t>
        <a:bodyPr/>
        <a:lstStyle/>
        <a:p>
          <a:pPr algn="l"/>
          <a:endParaRPr lang="en-US"/>
        </a:p>
      </dgm:t>
    </dgm:pt>
    <dgm:pt modelId="{818536E0-B2DF-49A9-BF6C-5A772B3542F0}" type="sibTrans" cxnId="{40284317-368D-4ABB-8E5B-AC6E0875459B}">
      <dgm:prSet/>
      <dgm:spPr/>
      <dgm:t>
        <a:bodyPr/>
        <a:lstStyle/>
        <a:p>
          <a:pPr algn="l"/>
          <a:endParaRPr lang="en-US"/>
        </a:p>
      </dgm:t>
    </dgm:pt>
    <dgm:pt modelId="{66F21508-E857-4952-963D-08FADD6EAA51}">
      <dgm:prSet/>
      <dgm:spPr/>
      <dgm:t>
        <a:bodyPr/>
        <a:lstStyle/>
        <a:p>
          <a:pPr algn="l"/>
          <a:r>
            <a:rPr lang="en-US"/>
            <a:t>Administration</a:t>
          </a:r>
        </a:p>
      </dgm:t>
    </dgm:pt>
    <dgm:pt modelId="{4635B8A3-B4DD-4E33-99CB-3634F9576358}" type="parTrans" cxnId="{E04886E8-D3CD-4A69-A84C-2A34442F3D31}">
      <dgm:prSet/>
      <dgm:spPr/>
      <dgm:t>
        <a:bodyPr/>
        <a:lstStyle/>
        <a:p>
          <a:pPr algn="l"/>
          <a:endParaRPr lang="en-US"/>
        </a:p>
      </dgm:t>
    </dgm:pt>
    <dgm:pt modelId="{6A241809-D5FC-47B0-82D7-6FC2E1C851C1}" type="sibTrans" cxnId="{E04886E8-D3CD-4A69-A84C-2A34442F3D31}">
      <dgm:prSet/>
      <dgm:spPr/>
      <dgm:t>
        <a:bodyPr/>
        <a:lstStyle/>
        <a:p>
          <a:pPr algn="l"/>
          <a:endParaRPr lang="en-US"/>
        </a:p>
      </dgm:t>
    </dgm:pt>
    <dgm:pt modelId="{78525655-2420-4287-9137-FB2895DFC49F}">
      <dgm:prSet/>
      <dgm:spPr/>
      <dgm:t>
        <a:bodyPr/>
        <a:lstStyle/>
        <a:p>
          <a:pPr algn="l"/>
          <a:r>
            <a:rPr lang="en-US"/>
            <a:t>Centers for Medicare &amp; Medicaid Services (CMS)</a:t>
          </a:r>
        </a:p>
      </dgm:t>
    </dgm:pt>
    <dgm:pt modelId="{94D5EDF8-BF0C-48CD-A8B5-B808A9D2026B}" type="parTrans" cxnId="{46E789F9-C0EA-4319-9772-2DB0DB9038F8}">
      <dgm:prSet/>
      <dgm:spPr/>
      <dgm:t>
        <a:bodyPr/>
        <a:lstStyle/>
        <a:p>
          <a:pPr algn="l"/>
          <a:endParaRPr lang="en-US"/>
        </a:p>
      </dgm:t>
    </dgm:pt>
    <dgm:pt modelId="{84CB2EED-664F-4825-B7A3-DF2033FE60C6}" type="sibTrans" cxnId="{46E789F9-C0EA-4319-9772-2DB0DB9038F8}">
      <dgm:prSet/>
      <dgm:spPr/>
      <dgm:t>
        <a:bodyPr/>
        <a:lstStyle/>
        <a:p>
          <a:pPr algn="l"/>
          <a:endParaRPr lang="en-US"/>
        </a:p>
      </dgm:t>
    </dgm:pt>
    <dgm:pt modelId="{94D766BF-DE88-4AE5-9DB3-9968A5100378}">
      <dgm:prSet/>
      <dgm:spPr/>
      <dgm:t>
        <a:bodyPr/>
        <a:lstStyle/>
        <a:p>
          <a:pPr algn="l" rtl="0"/>
          <a:r>
            <a:rPr lang="en-US"/>
            <a:t>Enrollment</a:t>
          </a:r>
          <a:r>
            <a:rPr lang="en-US">
              <a:latin typeface="Century Gothic" panose="020B0502020202020204"/>
            </a:rPr>
            <a:t> </a:t>
          </a:r>
          <a:endParaRPr lang="en-US"/>
        </a:p>
      </dgm:t>
    </dgm:pt>
    <dgm:pt modelId="{192A8C78-8221-427B-8992-380C53560776}" type="parTrans" cxnId="{E65FC355-0A20-40D0-A4B5-EFC12BE581D3}">
      <dgm:prSet/>
      <dgm:spPr/>
      <dgm:t>
        <a:bodyPr/>
        <a:lstStyle/>
        <a:p>
          <a:pPr algn="l"/>
          <a:endParaRPr lang="en-US"/>
        </a:p>
      </dgm:t>
    </dgm:pt>
    <dgm:pt modelId="{E59C19D8-A860-461B-ABE0-9CD0F85AD5CE}" type="sibTrans" cxnId="{E65FC355-0A20-40D0-A4B5-EFC12BE581D3}">
      <dgm:prSet/>
      <dgm:spPr/>
      <dgm:t>
        <a:bodyPr/>
        <a:lstStyle/>
        <a:p>
          <a:pPr algn="l"/>
          <a:endParaRPr lang="en-US"/>
        </a:p>
      </dgm:t>
    </dgm:pt>
    <dgm:pt modelId="{2187B935-5E39-4959-9FF4-CD5BD4598175}">
      <dgm:prSet/>
      <dgm:spPr/>
      <dgm:t>
        <a:bodyPr/>
        <a:lstStyle/>
        <a:p>
          <a:pPr algn="l"/>
          <a:r>
            <a:rPr lang="en-US"/>
            <a:t>Social Security Administration (SSA) for most</a:t>
          </a:r>
        </a:p>
      </dgm:t>
    </dgm:pt>
    <dgm:pt modelId="{C3DFBEBC-39FD-42D1-88BE-A8C2C8A3DBB9}" type="parTrans" cxnId="{DD68825A-88E6-4085-AC5B-52B1C90C4EBE}">
      <dgm:prSet/>
      <dgm:spPr/>
      <dgm:t>
        <a:bodyPr/>
        <a:lstStyle/>
        <a:p>
          <a:pPr algn="l"/>
          <a:endParaRPr lang="en-US"/>
        </a:p>
      </dgm:t>
    </dgm:pt>
    <dgm:pt modelId="{DD9D8615-6DA4-4E8D-A07E-6C28E71A2F8A}" type="sibTrans" cxnId="{DD68825A-88E6-4085-AC5B-52B1C90C4EBE}">
      <dgm:prSet/>
      <dgm:spPr/>
      <dgm:t>
        <a:bodyPr/>
        <a:lstStyle/>
        <a:p>
          <a:pPr algn="l"/>
          <a:endParaRPr lang="en-US"/>
        </a:p>
      </dgm:t>
    </dgm:pt>
    <dgm:pt modelId="{F92DF254-BF34-4FCC-B321-103A16573DFB}">
      <dgm:prSet/>
      <dgm:spPr/>
      <dgm:t>
        <a:bodyPr/>
        <a:lstStyle/>
        <a:p>
          <a:pPr algn="l" rtl="0"/>
          <a:r>
            <a:rPr lang="en-US"/>
            <a:t>Railroad Retirement Board (RRB) </a:t>
          </a:r>
          <a:r>
            <a:rPr lang="en-US">
              <a:latin typeface="Century Gothic" panose="020B0502020202020204"/>
            </a:rPr>
            <a:t>for railroad</a:t>
          </a:r>
          <a:r>
            <a:rPr lang="en-US"/>
            <a:t> retirees</a:t>
          </a:r>
        </a:p>
      </dgm:t>
    </dgm:pt>
    <dgm:pt modelId="{FC8EC956-E6F5-42CC-98D0-09BEA88AB063}" type="parTrans" cxnId="{AB3E6451-5433-4BA5-8C36-1AA606CE6C6D}">
      <dgm:prSet/>
      <dgm:spPr/>
      <dgm:t>
        <a:bodyPr/>
        <a:lstStyle/>
        <a:p>
          <a:pPr algn="l"/>
          <a:endParaRPr lang="en-US"/>
        </a:p>
      </dgm:t>
    </dgm:pt>
    <dgm:pt modelId="{F8FA4CB7-1E3A-496C-8B1F-989F7E93D255}" type="sibTrans" cxnId="{AB3E6451-5433-4BA5-8C36-1AA606CE6C6D}">
      <dgm:prSet/>
      <dgm:spPr/>
      <dgm:t>
        <a:bodyPr/>
        <a:lstStyle/>
        <a:p>
          <a:pPr algn="l"/>
          <a:endParaRPr lang="en-US"/>
        </a:p>
      </dgm:t>
    </dgm:pt>
    <dgm:pt modelId="{80C06EF5-FB78-47DE-90D1-43FE1D465FFE}" type="pres">
      <dgm:prSet presAssocID="{7E32F6EC-9B8E-4924-8369-81941D248ADA}" presName="linear" presStyleCnt="0">
        <dgm:presLayoutVars>
          <dgm:dir/>
          <dgm:animLvl val="lvl"/>
          <dgm:resizeHandles val="exact"/>
        </dgm:presLayoutVars>
      </dgm:prSet>
      <dgm:spPr/>
    </dgm:pt>
    <dgm:pt modelId="{597A5FEC-FCDD-49BE-8C1A-DA3B880ABA2B}" type="pres">
      <dgm:prSet presAssocID="{3F36FA10-5C17-4C78-80A5-6948B72666C0}" presName="parentLin" presStyleCnt="0"/>
      <dgm:spPr/>
    </dgm:pt>
    <dgm:pt modelId="{0F2716C1-F952-454F-A560-2E83AE61B7A2}" type="pres">
      <dgm:prSet presAssocID="{3F36FA10-5C17-4C78-80A5-6948B72666C0}" presName="parentLeftMargin" presStyleLbl="node1" presStyleIdx="0" presStyleCnt="3"/>
      <dgm:spPr/>
    </dgm:pt>
    <dgm:pt modelId="{B8BC7CA3-F522-45DE-9E7D-58231DA278E3}" type="pres">
      <dgm:prSet presAssocID="{3F36FA10-5C17-4C78-80A5-6948B72666C0}" presName="parentText" presStyleLbl="node1" presStyleIdx="0" presStyleCnt="3">
        <dgm:presLayoutVars>
          <dgm:chMax val="0"/>
          <dgm:bulletEnabled val="1"/>
        </dgm:presLayoutVars>
      </dgm:prSet>
      <dgm:spPr/>
    </dgm:pt>
    <dgm:pt modelId="{BD574557-EEE0-4B97-9E86-E2C50DACDFEA}" type="pres">
      <dgm:prSet presAssocID="{3F36FA10-5C17-4C78-80A5-6948B72666C0}" presName="negativeSpace" presStyleCnt="0"/>
      <dgm:spPr/>
    </dgm:pt>
    <dgm:pt modelId="{6408A23E-EEE9-407C-83EF-1048EA766F6F}" type="pres">
      <dgm:prSet presAssocID="{3F36FA10-5C17-4C78-80A5-6948B72666C0}" presName="childText" presStyleLbl="conFgAcc1" presStyleIdx="0" presStyleCnt="3">
        <dgm:presLayoutVars>
          <dgm:bulletEnabled val="1"/>
        </dgm:presLayoutVars>
      </dgm:prSet>
      <dgm:spPr/>
    </dgm:pt>
    <dgm:pt modelId="{2393D5B9-62F1-4A7F-A7AC-039613FEDA91}" type="pres">
      <dgm:prSet presAssocID="{9E246D14-D4F7-4645-8D31-565B3A528838}" presName="spaceBetweenRectangles" presStyleCnt="0"/>
      <dgm:spPr/>
    </dgm:pt>
    <dgm:pt modelId="{CD0F5120-163A-41CC-9B1C-808B6747EF4C}" type="pres">
      <dgm:prSet presAssocID="{66F21508-E857-4952-963D-08FADD6EAA51}" presName="parentLin" presStyleCnt="0"/>
      <dgm:spPr/>
    </dgm:pt>
    <dgm:pt modelId="{96254FB4-6285-49E5-9A93-FBA48F137A3E}" type="pres">
      <dgm:prSet presAssocID="{66F21508-E857-4952-963D-08FADD6EAA51}" presName="parentLeftMargin" presStyleLbl="node1" presStyleIdx="0" presStyleCnt="3"/>
      <dgm:spPr/>
    </dgm:pt>
    <dgm:pt modelId="{D069B7DC-2DD5-4996-ACCF-509687601B11}" type="pres">
      <dgm:prSet presAssocID="{66F21508-E857-4952-963D-08FADD6EAA51}" presName="parentText" presStyleLbl="node1" presStyleIdx="1" presStyleCnt="3">
        <dgm:presLayoutVars>
          <dgm:chMax val="0"/>
          <dgm:bulletEnabled val="1"/>
        </dgm:presLayoutVars>
      </dgm:prSet>
      <dgm:spPr/>
    </dgm:pt>
    <dgm:pt modelId="{B222D581-B872-4AB5-9983-1C633FF999D5}" type="pres">
      <dgm:prSet presAssocID="{66F21508-E857-4952-963D-08FADD6EAA51}" presName="negativeSpace" presStyleCnt="0"/>
      <dgm:spPr/>
    </dgm:pt>
    <dgm:pt modelId="{3B0CCDF5-32B6-42E3-9775-5C1055B6761A}" type="pres">
      <dgm:prSet presAssocID="{66F21508-E857-4952-963D-08FADD6EAA51}" presName="childText" presStyleLbl="conFgAcc1" presStyleIdx="1" presStyleCnt="3">
        <dgm:presLayoutVars>
          <dgm:bulletEnabled val="1"/>
        </dgm:presLayoutVars>
      </dgm:prSet>
      <dgm:spPr/>
    </dgm:pt>
    <dgm:pt modelId="{43CDD83C-50F8-4211-A68F-BDAC095D9BF7}" type="pres">
      <dgm:prSet presAssocID="{6A241809-D5FC-47B0-82D7-6FC2E1C851C1}" presName="spaceBetweenRectangles" presStyleCnt="0"/>
      <dgm:spPr/>
    </dgm:pt>
    <dgm:pt modelId="{F4EFA8A1-14BB-4ACA-B8AF-F15065902063}" type="pres">
      <dgm:prSet presAssocID="{94D766BF-DE88-4AE5-9DB3-9968A5100378}" presName="parentLin" presStyleCnt="0"/>
      <dgm:spPr/>
    </dgm:pt>
    <dgm:pt modelId="{73E79EFF-0BBD-4ADE-AB70-DF0D07B84F2B}" type="pres">
      <dgm:prSet presAssocID="{94D766BF-DE88-4AE5-9DB3-9968A5100378}" presName="parentLeftMargin" presStyleLbl="node1" presStyleIdx="1" presStyleCnt="3"/>
      <dgm:spPr/>
    </dgm:pt>
    <dgm:pt modelId="{E14E84BE-0508-4A2E-BEA8-4357FEBB72C5}" type="pres">
      <dgm:prSet presAssocID="{94D766BF-DE88-4AE5-9DB3-9968A5100378}" presName="parentText" presStyleLbl="node1" presStyleIdx="2" presStyleCnt="3">
        <dgm:presLayoutVars>
          <dgm:chMax val="0"/>
          <dgm:bulletEnabled val="1"/>
        </dgm:presLayoutVars>
      </dgm:prSet>
      <dgm:spPr/>
    </dgm:pt>
    <dgm:pt modelId="{B50F6987-BEE5-4B84-A0BF-2EE4891F62D3}" type="pres">
      <dgm:prSet presAssocID="{94D766BF-DE88-4AE5-9DB3-9968A5100378}" presName="negativeSpace" presStyleCnt="0"/>
      <dgm:spPr/>
    </dgm:pt>
    <dgm:pt modelId="{1D4F76EB-B07C-48EB-B86A-F6E4B4E40E71}" type="pres">
      <dgm:prSet presAssocID="{94D766BF-DE88-4AE5-9DB3-9968A5100378}" presName="childText" presStyleLbl="conFgAcc1" presStyleIdx="2" presStyleCnt="3">
        <dgm:presLayoutVars>
          <dgm:bulletEnabled val="1"/>
        </dgm:presLayoutVars>
      </dgm:prSet>
      <dgm:spPr/>
    </dgm:pt>
  </dgm:ptLst>
  <dgm:cxnLst>
    <dgm:cxn modelId="{CB485C00-4A5C-42A2-9F20-477C218CBC41}" type="presOf" srcId="{2187B935-5E39-4959-9FF4-CD5BD4598175}" destId="{1D4F76EB-B07C-48EB-B86A-F6E4B4E40E71}" srcOrd="0" destOrd="0" presId="urn:microsoft.com/office/officeart/2005/8/layout/list1"/>
    <dgm:cxn modelId="{82CA4301-ACC9-4B41-BB97-B9213F36E0D3}" type="presOf" srcId="{3F36FA10-5C17-4C78-80A5-6948B72666C0}" destId="{0F2716C1-F952-454F-A560-2E83AE61B7A2}" srcOrd="0" destOrd="0" presId="urn:microsoft.com/office/officeart/2005/8/layout/list1"/>
    <dgm:cxn modelId="{A2BAF706-233A-48A5-91F7-FE81CA814B85}" type="presOf" srcId="{94D766BF-DE88-4AE5-9DB3-9968A5100378}" destId="{E14E84BE-0508-4A2E-BEA8-4357FEBB72C5}" srcOrd="1" destOrd="0" presId="urn:microsoft.com/office/officeart/2005/8/layout/list1"/>
    <dgm:cxn modelId="{F9668B0A-DA8C-4E21-B6C8-B2BC6F95F454}" type="presOf" srcId="{78525655-2420-4287-9137-FB2895DFC49F}" destId="{3B0CCDF5-32B6-42E3-9775-5C1055B6761A}" srcOrd="0" destOrd="0" presId="urn:microsoft.com/office/officeart/2005/8/layout/list1"/>
    <dgm:cxn modelId="{40284317-368D-4ABB-8E5B-AC6E0875459B}" srcId="{3F36FA10-5C17-4C78-80A5-6948B72666C0}" destId="{40A5EE12-20BB-4449-B879-A333B7B7C9DF}" srcOrd="2" destOrd="0" parTransId="{377A2DC3-957A-4CE7-A047-E531C7CACF63}" sibTransId="{818536E0-B2DF-49A9-BF6C-5A772B3542F0}"/>
    <dgm:cxn modelId="{94066A39-2E9B-4500-BF80-A5275ED7A384}" type="presOf" srcId="{F92DF254-BF34-4FCC-B321-103A16573DFB}" destId="{1D4F76EB-B07C-48EB-B86A-F6E4B4E40E71}" srcOrd="0" destOrd="1" presId="urn:microsoft.com/office/officeart/2005/8/layout/list1"/>
    <dgm:cxn modelId="{2606B43C-2DA9-4235-B4A1-05DF85CC7FF1}" type="presOf" srcId="{0E14A79A-6313-40E7-A801-61ADC45E2D44}" destId="{6408A23E-EEE9-407C-83EF-1048EA766F6F}" srcOrd="0" destOrd="1" presId="urn:microsoft.com/office/officeart/2005/8/layout/list1"/>
    <dgm:cxn modelId="{3FC5644A-1276-4B5E-B879-F3A3A7FCC35B}" type="presOf" srcId="{7E32F6EC-9B8E-4924-8369-81941D248ADA}" destId="{80C06EF5-FB78-47DE-90D1-43FE1D465FFE}" srcOrd="0" destOrd="0" presId="urn:microsoft.com/office/officeart/2005/8/layout/list1"/>
    <dgm:cxn modelId="{13809D4B-1937-4EF3-BB30-85BBD19063EE}" type="presOf" srcId="{3F36FA10-5C17-4C78-80A5-6948B72666C0}" destId="{B8BC7CA3-F522-45DE-9E7D-58231DA278E3}" srcOrd="1" destOrd="0" presId="urn:microsoft.com/office/officeart/2005/8/layout/list1"/>
    <dgm:cxn modelId="{AB3E6451-5433-4BA5-8C36-1AA606CE6C6D}" srcId="{94D766BF-DE88-4AE5-9DB3-9968A5100378}" destId="{F92DF254-BF34-4FCC-B321-103A16573DFB}" srcOrd="1" destOrd="0" parTransId="{FC8EC956-E6F5-42CC-98D0-09BEA88AB063}" sibTransId="{F8FA4CB7-1E3A-496C-8B1F-989F7E93D255}"/>
    <dgm:cxn modelId="{E65FC355-0A20-40D0-A4B5-EFC12BE581D3}" srcId="{7E32F6EC-9B8E-4924-8369-81941D248ADA}" destId="{94D766BF-DE88-4AE5-9DB3-9968A5100378}" srcOrd="2" destOrd="0" parTransId="{192A8C78-8221-427B-8992-380C53560776}" sibTransId="{E59C19D8-A860-461B-ABE0-9CD0F85AD5CE}"/>
    <dgm:cxn modelId="{DD68825A-88E6-4085-AC5B-52B1C90C4EBE}" srcId="{94D766BF-DE88-4AE5-9DB3-9968A5100378}" destId="{2187B935-5E39-4959-9FF4-CD5BD4598175}" srcOrd="0" destOrd="0" parTransId="{C3DFBEBC-39FD-42D1-88BE-A8C2C8A3DBB9}" sibTransId="{DD9D8615-6DA4-4E8D-A07E-6C28E71A2F8A}"/>
    <dgm:cxn modelId="{D5A15D99-7298-4252-933B-D793B620C15E}" type="presOf" srcId="{66F21508-E857-4952-963D-08FADD6EAA51}" destId="{96254FB4-6285-49E5-9A93-FBA48F137A3E}" srcOrd="0" destOrd="0" presId="urn:microsoft.com/office/officeart/2005/8/layout/list1"/>
    <dgm:cxn modelId="{F3A78CAB-0D05-480F-B79D-5A02E8311E0B}" type="presOf" srcId="{66F21508-E857-4952-963D-08FADD6EAA51}" destId="{D069B7DC-2DD5-4996-ACCF-509687601B11}" srcOrd="1" destOrd="0" presId="urn:microsoft.com/office/officeart/2005/8/layout/list1"/>
    <dgm:cxn modelId="{B3C1FABB-31C2-4A11-B006-2333059FB02D}" type="presOf" srcId="{40A5EE12-20BB-4449-B879-A333B7B7C9DF}" destId="{6408A23E-EEE9-407C-83EF-1048EA766F6F}" srcOrd="0" destOrd="2" presId="urn:microsoft.com/office/officeart/2005/8/layout/list1"/>
    <dgm:cxn modelId="{C0BB1AC4-95E2-47F9-AA39-607965AF332D}" srcId="{3F36FA10-5C17-4C78-80A5-6948B72666C0}" destId="{DAB1DF4C-1CCC-4248-A9E0-8CBB0DA5AFDB}" srcOrd="0" destOrd="0" parTransId="{DDECA512-B73D-4BDB-82CC-912027CAA22D}" sibTransId="{06C906C1-6118-4067-AE8E-1EBBA252367C}"/>
    <dgm:cxn modelId="{37A0DCC7-A706-409D-AF6C-6B31287BC988}" srcId="{7E32F6EC-9B8E-4924-8369-81941D248ADA}" destId="{3F36FA10-5C17-4C78-80A5-6948B72666C0}" srcOrd="0" destOrd="0" parTransId="{348D8F9C-188A-4D84-8198-A1B0BE4170EC}" sibTransId="{9E246D14-D4F7-4645-8D31-565B3A528838}"/>
    <dgm:cxn modelId="{66551ED1-6C7A-4360-B765-7F2920532145}" srcId="{3F36FA10-5C17-4C78-80A5-6948B72666C0}" destId="{0E14A79A-6313-40E7-A801-61ADC45E2D44}" srcOrd="1" destOrd="0" parTransId="{D3706511-5717-4582-899D-3CAA5B08706B}" sibTransId="{A14FF62A-CF2E-4A57-AEA2-C184DA60A55F}"/>
    <dgm:cxn modelId="{B19158D4-84EA-41B8-9B86-188EB209E1EA}" type="presOf" srcId="{94D766BF-DE88-4AE5-9DB3-9968A5100378}" destId="{73E79EFF-0BBD-4ADE-AB70-DF0D07B84F2B}" srcOrd="0" destOrd="0" presId="urn:microsoft.com/office/officeart/2005/8/layout/list1"/>
    <dgm:cxn modelId="{E04886E8-D3CD-4A69-A84C-2A34442F3D31}" srcId="{7E32F6EC-9B8E-4924-8369-81941D248ADA}" destId="{66F21508-E857-4952-963D-08FADD6EAA51}" srcOrd="1" destOrd="0" parTransId="{4635B8A3-B4DD-4E33-99CB-3634F9576358}" sibTransId="{6A241809-D5FC-47B0-82D7-6FC2E1C851C1}"/>
    <dgm:cxn modelId="{46E789F9-C0EA-4319-9772-2DB0DB9038F8}" srcId="{66F21508-E857-4952-963D-08FADD6EAA51}" destId="{78525655-2420-4287-9137-FB2895DFC49F}" srcOrd="0" destOrd="0" parTransId="{94D5EDF8-BF0C-48CD-A8B5-B808A9D2026B}" sibTransId="{84CB2EED-664F-4825-B7A3-DF2033FE60C6}"/>
    <dgm:cxn modelId="{2BC397FA-F38E-438A-AB89-58264BC36AAD}" type="presOf" srcId="{DAB1DF4C-1CCC-4248-A9E0-8CBB0DA5AFDB}" destId="{6408A23E-EEE9-407C-83EF-1048EA766F6F}" srcOrd="0" destOrd="0" presId="urn:microsoft.com/office/officeart/2005/8/layout/list1"/>
    <dgm:cxn modelId="{3201A72A-5E00-4126-B345-EAFBB088030F}" type="presParOf" srcId="{80C06EF5-FB78-47DE-90D1-43FE1D465FFE}" destId="{597A5FEC-FCDD-49BE-8C1A-DA3B880ABA2B}" srcOrd="0" destOrd="0" presId="urn:microsoft.com/office/officeart/2005/8/layout/list1"/>
    <dgm:cxn modelId="{B037E6D2-DC9A-4CEE-BD75-BD85E3F32B28}" type="presParOf" srcId="{597A5FEC-FCDD-49BE-8C1A-DA3B880ABA2B}" destId="{0F2716C1-F952-454F-A560-2E83AE61B7A2}" srcOrd="0" destOrd="0" presId="urn:microsoft.com/office/officeart/2005/8/layout/list1"/>
    <dgm:cxn modelId="{12B661B2-C1F9-4739-BCAD-98418C22F26A}" type="presParOf" srcId="{597A5FEC-FCDD-49BE-8C1A-DA3B880ABA2B}" destId="{B8BC7CA3-F522-45DE-9E7D-58231DA278E3}" srcOrd="1" destOrd="0" presId="urn:microsoft.com/office/officeart/2005/8/layout/list1"/>
    <dgm:cxn modelId="{A032DFE5-B5FE-423A-9D89-6844F813BD88}" type="presParOf" srcId="{80C06EF5-FB78-47DE-90D1-43FE1D465FFE}" destId="{BD574557-EEE0-4B97-9E86-E2C50DACDFEA}" srcOrd="1" destOrd="0" presId="urn:microsoft.com/office/officeart/2005/8/layout/list1"/>
    <dgm:cxn modelId="{A2EB55FF-561C-462E-8DBD-A1AB48D254B0}" type="presParOf" srcId="{80C06EF5-FB78-47DE-90D1-43FE1D465FFE}" destId="{6408A23E-EEE9-407C-83EF-1048EA766F6F}" srcOrd="2" destOrd="0" presId="urn:microsoft.com/office/officeart/2005/8/layout/list1"/>
    <dgm:cxn modelId="{0DCEC8C0-AC50-4D68-8B16-F0FAEBAB03B1}" type="presParOf" srcId="{80C06EF5-FB78-47DE-90D1-43FE1D465FFE}" destId="{2393D5B9-62F1-4A7F-A7AC-039613FEDA91}" srcOrd="3" destOrd="0" presId="urn:microsoft.com/office/officeart/2005/8/layout/list1"/>
    <dgm:cxn modelId="{188A4B98-4900-4018-B915-3D2346EFBFCD}" type="presParOf" srcId="{80C06EF5-FB78-47DE-90D1-43FE1D465FFE}" destId="{CD0F5120-163A-41CC-9B1C-808B6747EF4C}" srcOrd="4" destOrd="0" presId="urn:microsoft.com/office/officeart/2005/8/layout/list1"/>
    <dgm:cxn modelId="{3A92DB49-AA5A-4FB6-AA8D-061C04610A4D}" type="presParOf" srcId="{CD0F5120-163A-41CC-9B1C-808B6747EF4C}" destId="{96254FB4-6285-49E5-9A93-FBA48F137A3E}" srcOrd="0" destOrd="0" presId="urn:microsoft.com/office/officeart/2005/8/layout/list1"/>
    <dgm:cxn modelId="{7697394C-BBBB-4A4C-A268-739BFE31211B}" type="presParOf" srcId="{CD0F5120-163A-41CC-9B1C-808B6747EF4C}" destId="{D069B7DC-2DD5-4996-ACCF-509687601B11}" srcOrd="1" destOrd="0" presId="urn:microsoft.com/office/officeart/2005/8/layout/list1"/>
    <dgm:cxn modelId="{B3FC7F3B-7C49-41E9-954F-E3F439AD38FA}" type="presParOf" srcId="{80C06EF5-FB78-47DE-90D1-43FE1D465FFE}" destId="{B222D581-B872-4AB5-9983-1C633FF999D5}" srcOrd="5" destOrd="0" presId="urn:microsoft.com/office/officeart/2005/8/layout/list1"/>
    <dgm:cxn modelId="{E0184615-51C8-4D79-84C8-F0B16C5FC7FB}" type="presParOf" srcId="{80C06EF5-FB78-47DE-90D1-43FE1D465FFE}" destId="{3B0CCDF5-32B6-42E3-9775-5C1055B6761A}" srcOrd="6" destOrd="0" presId="urn:microsoft.com/office/officeart/2005/8/layout/list1"/>
    <dgm:cxn modelId="{DCAE95FF-14A9-4335-B18F-290C07EEBEFF}" type="presParOf" srcId="{80C06EF5-FB78-47DE-90D1-43FE1D465FFE}" destId="{43CDD83C-50F8-4211-A68F-BDAC095D9BF7}" srcOrd="7" destOrd="0" presId="urn:microsoft.com/office/officeart/2005/8/layout/list1"/>
    <dgm:cxn modelId="{B9C207D5-FB30-4B5B-8BD9-604DB676622A}" type="presParOf" srcId="{80C06EF5-FB78-47DE-90D1-43FE1D465FFE}" destId="{F4EFA8A1-14BB-4ACA-B8AF-F15065902063}" srcOrd="8" destOrd="0" presId="urn:microsoft.com/office/officeart/2005/8/layout/list1"/>
    <dgm:cxn modelId="{52545096-5D82-47D9-A320-824E2DF2923B}" type="presParOf" srcId="{F4EFA8A1-14BB-4ACA-B8AF-F15065902063}" destId="{73E79EFF-0BBD-4ADE-AB70-DF0D07B84F2B}" srcOrd="0" destOrd="0" presId="urn:microsoft.com/office/officeart/2005/8/layout/list1"/>
    <dgm:cxn modelId="{EF91BD46-519C-4894-A5E6-70FCD1A5110E}" type="presParOf" srcId="{F4EFA8A1-14BB-4ACA-B8AF-F15065902063}" destId="{E14E84BE-0508-4A2E-BEA8-4357FEBB72C5}" srcOrd="1" destOrd="0" presId="urn:microsoft.com/office/officeart/2005/8/layout/list1"/>
    <dgm:cxn modelId="{4F72C1E9-A901-4AC9-AB70-02C38EFC1914}" type="presParOf" srcId="{80C06EF5-FB78-47DE-90D1-43FE1D465FFE}" destId="{B50F6987-BEE5-4B84-A0BF-2EE4891F62D3}" srcOrd="9" destOrd="0" presId="urn:microsoft.com/office/officeart/2005/8/layout/list1"/>
    <dgm:cxn modelId="{7D8CBC20-F367-4332-8D63-B45112A93F22}" type="presParOf" srcId="{80C06EF5-FB78-47DE-90D1-43FE1D465FFE}" destId="{1D4F76EB-B07C-48EB-B86A-F6E4B4E40E71}"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84384C-CF8C-42D1-BEE1-8348D64DB356}" type="doc">
      <dgm:prSet loTypeId="urn:microsoft.com/office/officeart/2005/8/layout/hList1" loCatId="list" qsTypeId="urn:microsoft.com/office/officeart/2005/8/quickstyle/simple1" qsCatId="simple" csTypeId="urn:microsoft.com/office/officeart/2005/8/colors/accent1_3" csCatId="accent1" phldr="1"/>
      <dgm:spPr/>
      <dgm:t>
        <a:bodyPr/>
        <a:lstStyle/>
        <a:p>
          <a:endParaRPr lang="en-US"/>
        </a:p>
      </dgm:t>
    </dgm:pt>
    <dgm:pt modelId="{902B0585-A7E8-4A44-A482-A529E24647BF}">
      <dgm:prSet/>
      <dgm:spPr/>
      <dgm:t>
        <a:bodyPr/>
        <a:lstStyle/>
        <a:p>
          <a:r>
            <a:rPr lang="en-US" b="1" dirty="0"/>
            <a:t>Enrollment is not automatic</a:t>
          </a:r>
        </a:p>
      </dgm:t>
    </dgm:pt>
    <dgm:pt modelId="{D14EBD6B-BBBB-4D8D-9F98-567B45A4163A}" type="parTrans" cxnId="{2E4A1C0B-4C2D-4B00-96FA-84AF8FC784F2}">
      <dgm:prSet/>
      <dgm:spPr/>
      <dgm:t>
        <a:bodyPr/>
        <a:lstStyle/>
        <a:p>
          <a:endParaRPr lang="en-US"/>
        </a:p>
      </dgm:t>
    </dgm:pt>
    <dgm:pt modelId="{09571E1E-41F7-4C98-B3DC-9141E72F69A2}" type="sibTrans" cxnId="{2E4A1C0B-4C2D-4B00-96FA-84AF8FC784F2}">
      <dgm:prSet/>
      <dgm:spPr/>
      <dgm:t>
        <a:bodyPr/>
        <a:lstStyle/>
        <a:p>
          <a:endParaRPr lang="en-US"/>
        </a:p>
      </dgm:t>
    </dgm:pt>
    <dgm:pt modelId="{230D58B7-F464-4807-BA2E-411D395EBFC7}">
      <dgm:prSet custT="1"/>
      <dgm:spPr/>
      <dgm:t>
        <a:bodyPr/>
        <a:lstStyle/>
        <a:p>
          <a:r>
            <a:rPr lang="en-US" sz="2000" dirty="0"/>
            <a:t>If you don’t get Social Security or RRB benefits</a:t>
          </a:r>
        </a:p>
      </dgm:t>
    </dgm:pt>
    <dgm:pt modelId="{68EAF4C9-5B5B-4AC0-AC19-F7059358D170}" type="parTrans" cxnId="{31D2A99F-4165-4872-A620-367454AB0DCB}">
      <dgm:prSet/>
      <dgm:spPr/>
      <dgm:t>
        <a:bodyPr/>
        <a:lstStyle/>
        <a:p>
          <a:endParaRPr lang="en-US"/>
        </a:p>
      </dgm:t>
    </dgm:pt>
    <dgm:pt modelId="{A74B3AEB-D699-408B-9910-53CA0ECA5DCE}" type="sibTrans" cxnId="{31D2A99F-4165-4872-A620-367454AB0DCB}">
      <dgm:prSet/>
      <dgm:spPr/>
      <dgm:t>
        <a:bodyPr/>
        <a:lstStyle/>
        <a:p>
          <a:endParaRPr lang="en-US"/>
        </a:p>
      </dgm:t>
    </dgm:pt>
    <dgm:pt modelId="{C89D0C9C-D954-42A8-8181-5C3FDB63DBD4}">
      <dgm:prSet custT="1"/>
      <dgm:spPr/>
      <dgm:t>
        <a:bodyPr/>
        <a:lstStyle/>
        <a:p>
          <a:pPr>
            <a:buFont typeface="Courier New" panose="02070309020205020404" pitchFamily="49" charset="0"/>
            <a:buChar char="o"/>
          </a:pPr>
          <a:r>
            <a:rPr lang="en-US" sz="2000" dirty="0"/>
            <a:t>For instance, you are still actively working</a:t>
          </a:r>
        </a:p>
      </dgm:t>
    </dgm:pt>
    <dgm:pt modelId="{6EF346A7-4D99-4D4A-8B33-7B8538E0ACA8}" type="parTrans" cxnId="{DDA772B2-DF76-4300-A49B-07FEE63285F2}">
      <dgm:prSet/>
      <dgm:spPr/>
      <dgm:t>
        <a:bodyPr/>
        <a:lstStyle/>
        <a:p>
          <a:endParaRPr lang="en-US"/>
        </a:p>
      </dgm:t>
    </dgm:pt>
    <dgm:pt modelId="{8FD2175B-59D8-42C1-9D16-90D6D3C206D4}" type="sibTrans" cxnId="{DDA772B2-DF76-4300-A49B-07FEE63285F2}">
      <dgm:prSet/>
      <dgm:spPr/>
      <dgm:t>
        <a:bodyPr/>
        <a:lstStyle/>
        <a:p>
          <a:endParaRPr lang="en-US"/>
        </a:p>
      </dgm:t>
    </dgm:pt>
    <dgm:pt modelId="{46CF0608-397B-4251-B39C-17D6A0E6FA1E}">
      <dgm:prSet/>
      <dgm:spPr/>
      <dgm:t>
        <a:bodyPr/>
        <a:lstStyle/>
        <a:p>
          <a:r>
            <a:rPr lang="en-US" b="1" dirty="0"/>
            <a:t>Enroll with Social Security</a:t>
          </a:r>
        </a:p>
      </dgm:t>
    </dgm:pt>
    <dgm:pt modelId="{52C84E5F-FF7F-48E2-92F5-2A669A29C875}" type="parTrans" cxnId="{4025887D-8832-4B23-8248-095980316CE3}">
      <dgm:prSet/>
      <dgm:spPr/>
      <dgm:t>
        <a:bodyPr/>
        <a:lstStyle/>
        <a:p>
          <a:endParaRPr lang="en-US"/>
        </a:p>
      </dgm:t>
    </dgm:pt>
    <dgm:pt modelId="{81AE0680-8489-4F8F-A766-315DD556C3D7}" type="sibTrans" cxnId="{4025887D-8832-4B23-8248-095980316CE3}">
      <dgm:prSet/>
      <dgm:spPr/>
      <dgm:t>
        <a:bodyPr/>
        <a:lstStyle/>
        <a:p>
          <a:endParaRPr lang="en-US"/>
        </a:p>
      </dgm:t>
    </dgm:pt>
    <dgm:pt modelId="{373ED8AF-A9B7-4430-9011-CE82328D3CA1}">
      <dgm:prSet custT="1"/>
      <dgm:spPr/>
      <dgm:t>
        <a:bodyPr/>
        <a:lstStyle/>
        <a:p>
          <a:r>
            <a:rPr lang="en-US" sz="2000" dirty="0"/>
            <a:t>Visit local office</a:t>
          </a:r>
        </a:p>
      </dgm:t>
    </dgm:pt>
    <dgm:pt modelId="{7F2795F6-8AA5-43B3-A736-A2DDAC618533}" type="parTrans" cxnId="{631DFC04-1267-4086-8BFF-4DA91EBE3FBA}">
      <dgm:prSet/>
      <dgm:spPr/>
      <dgm:t>
        <a:bodyPr/>
        <a:lstStyle/>
        <a:p>
          <a:endParaRPr lang="en-US"/>
        </a:p>
      </dgm:t>
    </dgm:pt>
    <dgm:pt modelId="{FA5931F3-FF91-48CF-A7B7-7EAF71FCF305}" type="sibTrans" cxnId="{631DFC04-1267-4086-8BFF-4DA91EBE3FBA}">
      <dgm:prSet/>
      <dgm:spPr/>
      <dgm:t>
        <a:bodyPr/>
        <a:lstStyle/>
        <a:p>
          <a:endParaRPr lang="en-US"/>
        </a:p>
      </dgm:t>
    </dgm:pt>
    <dgm:pt modelId="{87A87126-356C-4BE4-8546-07809B05CBE7}">
      <dgm:prSet custT="1"/>
      <dgm:spPr/>
      <dgm:t>
        <a:bodyPr/>
        <a:lstStyle/>
        <a:p>
          <a:r>
            <a:rPr lang="en-US" sz="2000" dirty="0"/>
            <a:t>Call 1-800-772-1213</a:t>
          </a:r>
        </a:p>
      </dgm:t>
    </dgm:pt>
    <dgm:pt modelId="{D3BAC90F-2C55-4125-8CFD-FB76F3FF2F79}" type="parTrans" cxnId="{5CC4F9E3-D689-41E4-83F7-36BD0AB8FFA7}">
      <dgm:prSet/>
      <dgm:spPr/>
      <dgm:t>
        <a:bodyPr/>
        <a:lstStyle/>
        <a:p>
          <a:endParaRPr lang="en-US"/>
        </a:p>
      </dgm:t>
    </dgm:pt>
    <dgm:pt modelId="{8E64909B-EA85-4142-B2A7-439CDC1B4707}" type="sibTrans" cxnId="{5CC4F9E3-D689-41E4-83F7-36BD0AB8FFA7}">
      <dgm:prSet/>
      <dgm:spPr/>
      <dgm:t>
        <a:bodyPr/>
        <a:lstStyle/>
        <a:p>
          <a:endParaRPr lang="en-US"/>
        </a:p>
      </dgm:t>
    </dgm:pt>
    <dgm:pt modelId="{6C54DD6F-4D5F-4DE5-897B-7331DA10C36F}">
      <dgm:prSet custT="1"/>
      <dgm:spPr/>
      <dgm:t>
        <a:bodyPr/>
        <a:lstStyle/>
        <a:p>
          <a:r>
            <a:rPr lang="en-US" sz="2000" dirty="0"/>
            <a:t>Online at ssa.gov</a:t>
          </a:r>
        </a:p>
      </dgm:t>
    </dgm:pt>
    <dgm:pt modelId="{0BE462A1-31E1-4C85-B266-6295E4887711}" type="parTrans" cxnId="{D26B2139-3545-4D2A-B8D2-34C2D74BC4B1}">
      <dgm:prSet/>
      <dgm:spPr/>
      <dgm:t>
        <a:bodyPr/>
        <a:lstStyle/>
        <a:p>
          <a:endParaRPr lang="en-US"/>
        </a:p>
      </dgm:t>
    </dgm:pt>
    <dgm:pt modelId="{68727FF6-54E2-4052-B95B-58D2212C5629}" type="sibTrans" cxnId="{D26B2139-3545-4D2A-B8D2-34C2D74BC4B1}">
      <dgm:prSet/>
      <dgm:spPr/>
      <dgm:t>
        <a:bodyPr/>
        <a:lstStyle/>
        <a:p>
          <a:endParaRPr lang="en-US"/>
        </a:p>
      </dgm:t>
    </dgm:pt>
    <dgm:pt modelId="{83AC70A2-175B-48A2-A646-351F21EE27D6}">
      <dgm:prSet/>
      <dgm:spPr/>
      <dgm:t>
        <a:bodyPr/>
        <a:lstStyle/>
        <a:p>
          <a:r>
            <a:rPr lang="en-US" b="1" dirty="0"/>
            <a:t>If retired from Railroad enroll with RRB</a:t>
          </a:r>
        </a:p>
      </dgm:t>
    </dgm:pt>
    <dgm:pt modelId="{45EEC737-9A46-4615-9176-6A15BC63504F}" type="parTrans" cxnId="{81A49FB8-0908-4D35-BB9D-A3D49213CD6E}">
      <dgm:prSet/>
      <dgm:spPr/>
      <dgm:t>
        <a:bodyPr/>
        <a:lstStyle/>
        <a:p>
          <a:endParaRPr lang="en-US"/>
        </a:p>
      </dgm:t>
    </dgm:pt>
    <dgm:pt modelId="{8CFF7B72-4916-43FF-BA0B-EFDEE90E9602}" type="sibTrans" cxnId="{81A49FB8-0908-4D35-BB9D-A3D49213CD6E}">
      <dgm:prSet/>
      <dgm:spPr/>
      <dgm:t>
        <a:bodyPr/>
        <a:lstStyle/>
        <a:p>
          <a:endParaRPr lang="en-US"/>
        </a:p>
      </dgm:t>
    </dgm:pt>
    <dgm:pt modelId="{85E22763-C746-473E-853E-F96E9558335B}">
      <dgm:prSet custT="1"/>
      <dgm:spPr/>
      <dgm:t>
        <a:bodyPr/>
        <a:lstStyle/>
        <a:p>
          <a:r>
            <a:rPr lang="en-US" sz="2000" dirty="0"/>
            <a:t>Call your local RRB office or 1‑877‑772‑5772</a:t>
          </a:r>
        </a:p>
      </dgm:t>
    </dgm:pt>
    <dgm:pt modelId="{222005A5-0D18-48A5-90A4-706825E43BC1}" type="parTrans" cxnId="{A754E5A0-43E2-458A-A221-90B81778DB20}">
      <dgm:prSet/>
      <dgm:spPr/>
      <dgm:t>
        <a:bodyPr/>
        <a:lstStyle/>
        <a:p>
          <a:endParaRPr lang="en-US"/>
        </a:p>
      </dgm:t>
    </dgm:pt>
    <dgm:pt modelId="{9749681C-1BE0-4F0A-8BAC-C0D802F1167A}" type="sibTrans" cxnId="{A754E5A0-43E2-458A-A221-90B81778DB20}">
      <dgm:prSet/>
      <dgm:spPr/>
      <dgm:t>
        <a:bodyPr/>
        <a:lstStyle/>
        <a:p>
          <a:endParaRPr lang="en-US"/>
        </a:p>
      </dgm:t>
    </dgm:pt>
    <dgm:pt modelId="{CF3F5719-42E3-464F-854A-A22488BFEBD0}" type="pres">
      <dgm:prSet presAssocID="{0084384C-CF8C-42D1-BEE1-8348D64DB356}" presName="Name0" presStyleCnt="0">
        <dgm:presLayoutVars>
          <dgm:dir/>
          <dgm:animLvl val="lvl"/>
          <dgm:resizeHandles val="exact"/>
        </dgm:presLayoutVars>
      </dgm:prSet>
      <dgm:spPr/>
    </dgm:pt>
    <dgm:pt modelId="{77434EDD-7348-470B-8D4A-CC1F8AA2FB70}" type="pres">
      <dgm:prSet presAssocID="{902B0585-A7E8-4A44-A482-A529E24647BF}" presName="composite" presStyleCnt="0"/>
      <dgm:spPr/>
    </dgm:pt>
    <dgm:pt modelId="{B1A31924-0990-4C12-8A07-0E6A6FD913FD}" type="pres">
      <dgm:prSet presAssocID="{902B0585-A7E8-4A44-A482-A529E24647BF}" presName="parTx" presStyleLbl="alignNode1" presStyleIdx="0" presStyleCnt="3">
        <dgm:presLayoutVars>
          <dgm:chMax val="0"/>
          <dgm:chPref val="0"/>
          <dgm:bulletEnabled val="1"/>
        </dgm:presLayoutVars>
      </dgm:prSet>
      <dgm:spPr/>
    </dgm:pt>
    <dgm:pt modelId="{067BAE0B-A462-4F85-81D8-3535C0925544}" type="pres">
      <dgm:prSet presAssocID="{902B0585-A7E8-4A44-A482-A529E24647BF}" presName="desTx" presStyleLbl="alignAccFollowNode1" presStyleIdx="0" presStyleCnt="3">
        <dgm:presLayoutVars>
          <dgm:bulletEnabled val="1"/>
        </dgm:presLayoutVars>
      </dgm:prSet>
      <dgm:spPr/>
    </dgm:pt>
    <dgm:pt modelId="{EEE1C113-918C-4644-B373-4BFEA1B83F26}" type="pres">
      <dgm:prSet presAssocID="{09571E1E-41F7-4C98-B3DC-9141E72F69A2}" presName="space" presStyleCnt="0"/>
      <dgm:spPr/>
    </dgm:pt>
    <dgm:pt modelId="{A6C7A937-B015-4413-ADD3-B0C7DF0E27EB}" type="pres">
      <dgm:prSet presAssocID="{46CF0608-397B-4251-B39C-17D6A0E6FA1E}" presName="composite" presStyleCnt="0"/>
      <dgm:spPr/>
    </dgm:pt>
    <dgm:pt modelId="{338572D5-AD55-435B-8E37-4DBD88E67574}" type="pres">
      <dgm:prSet presAssocID="{46CF0608-397B-4251-B39C-17D6A0E6FA1E}" presName="parTx" presStyleLbl="alignNode1" presStyleIdx="1" presStyleCnt="3">
        <dgm:presLayoutVars>
          <dgm:chMax val="0"/>
          <dgm:chPref val="0"/>
          <dgm:bulletEnabled val="1"/>
        </dgm:presLayoutVars>
      </dgm:prSet>
      <dgm:spPr/>
    </dgm:pt>
    <dgm:pt modelId="{2A696A97-F269-409F-8CF3-8200C02D247B}" type="pres">
      <dgm:prSet presAssocID="{46CF0608-397B-4251-B39C-17D6A0E6FA1E}" presName="desTx" presStyleLbl="alignAccFollowNode1" presStyleIdx="1" presStyleCnt="3">
        <dgm:presLayoutVars>
          <dgm:bulletEnabled val="1"/>
        </dgm:presLayoutVars>
      </dgm:prSet>
      <dgm:spPr/>
    </dgm:pt>
    <dgm:pt modelId="{DACB27A6-9E4E-4F95-AA86-E6C0FAFDDD4C}" type="pres">
      <dgm:prSet presAssocID="{81AE0680-8489-4F8F-A766-315DD556C3D7}" presName="space" presStyleCnt="0"/>
      <dgm:spPr/>
    </dgm:pt>
    <dgm:pt modelId="{630F59D7-1C2B-4E44-8FED-CEF50D3F0335}" type="pres">
      <dgm:prSet presAssocID="{83AC70A2-175B-48A2-A646-351F21EE27D6}" presName="composite" presStyleCnt="0"/>
      <dgm:spPr/>
    </dgm:pt>
    <dgm:pt modelId="{4A9EE2F0-C6D7-4714-B40F-91A6528B49CB}" type="pres">
      <dgm:prSet presAssocID="{83AC70A2-175B-48A2-A646-351F21EE27D6}" presName="parTx" presStyleLbl="alignNode1" presStyleIdx="2" presStyleCnt="3">
        <dgm:presLayoutVars>
          <dgm:chMax val="0"/>
          <dgm:chPref val="0"/>
          <dgm:bulletEnabled val="1"/>
        </dgm:presLayoutVars>
      </dgm:prSet>
      <dgm:spPr/>
    </dgm:pt>
    <dgm:pt modelId="{3C0BCF5E-AF4A-476E-8DA9-79D6C19A7FC6}" type="pres">
      <dgm:prSet presAssocID="{83AC70A2-175B-48A2-A646-351F21EE27D6}" presName="desTx" presStyleLbl="alignAccFollowNode1" presStyleIdx="2" presStyleCnt="3">
        <dgm:presLayoutVars>
          <dgm:bulletEnabled val="1"/>
        </dgm:presLayoutVars>
      </dgm:prSet>
      <dgm:spPr/>
    </dgm:pt>
  </dgm:ptLst>
  <dgm:cxnLst>
    <dgm:cxn modelId="{631DFC04-1267-4086-8BFF-4DA91EBE3FBA}" srcId="{46CF0608-397B-4251-B39C-17D6A0E6FA1E}" destId="{373ED8AF-A9B7-4430-9011-CE82328D3CA1}" srcOrd="0" destOrd="0" parTransId="{7F2795F6-8AA5-43B3-A736-A2DDAC618533}" sibTransId="{FA5931F3-FF91-48CF-A7B7-7EAF71FCF305}"/>
    <dgm:cxn modelId="{3B492407-0D95-43F5-A0A9-0976F050B7C5}" type="presOf" srcId="{902B0585-A7E8-4A44-A482-A529E24647BF}" destId="{B1A31924-0990-4C12-8A07-0E6A6FD913FD}" srcOrd="0" destOrd="0" presId="urn:microsoft.com/office/officeart/2005/8/layout/hList1"/>
    <dgm:cxn modelId="{2E4A1C0B-4C2D-4B00-96FA-84AF8FC784F2}" srcId="{0084384C-CF8C-42D1-BEE1-8348D64DB356}" destId="{902B0585-A7E8-4A44-A482-A529E24647BF}" srcOrd="0" destOrd="0" parTransId="{D14EBD6B-BBBB-4D8D-9F98-567B45A4163A}" sibTransId="{09571E1E-41F7-4C98-B3DC-9141E72F69A2}"/>
    <dgm:cxn modelId="{68D6A533-FE56-401F-9250-628DC5D42003}" type="presOf" srcId="{373ED8AF-A9B7-4430-9011-CE82328D3CA1}" destId="{2A696A97-F269-409F-8CF3-8200C02D247B}" srcOrd="0" destOrd="0" presId="urn:microsoft.com/office/officeart/2005/8/layout/hList1"/>
    <dgm:cxn modelId="{D26B2139-3545-4D2A-B8D2-34C2D74BC4B1}" srcId="{46CF0608-397B-4251-B39C-17D6A0E6FA1E}" destId="{6C54DD6F-4D5F-4DE5-897B-7331DA10C36F}" srcOrd="2" destOrd="0" parTransId="{0BE462A1-31E1-4C85-B266-6295E4887711}" sibTransId="{68727FF6-54E2-4052-B95B-58D2212C5629}"/>
    <dgm:cxn modelId="{81C6006A-A8CD-48BB-8498-901336E5E56C}" type="presOf" srcId="{6C54DD6F-4D5F-4DE5-897B-7331DA10C36F}" destId="{2A696A97-F269-409F-8CF3-8200C02D247B}" srcOrd="0" destOrd="2" presId="urn:microsoft.com/office/officeart/2005/8/layout/hList1"/>
    <dgm:cxn modelId="{EB01394B-DEC1-4CF9-A903-FF7BBECB4221}" type="presOf" srcId="{0084384C-CF8C-42D1-BEE1-8348D64DB356}" destId="{CF3F5719-42E3-464F-854A-A22488BFEBD0}" srcOrd="0" destOrd="0" presId="urn:microsoft.com/office/officeart/2005/8/layout/hList1"/>
    <dgm:cxn modelId="{4025887D-8832-4B23-8248-095980316CE3}" srcId="{0084384C-CF8C-42D1-BEE1-8348D64DB356}" destId="{46CF0608-397B-4251-B39C-17D6A0E6FA1E}" srcOrd="1" destOrd="0" parTransId="{52C84E5F-FF7F-48E2-92F5-2A669A29C875}" sibTransId="{81AE0680-8489-4F8F-A766-315DD556C3D7}"/>
    <dgm:cxn modelId="{6B8DEF7D-CC7E-4925-90C2-F9D2DC6D0C5E}" type="presOf" srcId="{46CF0608-397B-4251-B39C-17D6A0E6FA1E}" destId="{338572D5-AD55-435B-8E37-4DBD88E67574}" srcOrd="0" destOrd="0" presId="urn:microsoft.com/office/officeart/2005/8/layout/hList1"/>
    <dgm:cxn modelId="{693A8B7F-64B8-4366-86A6-49E34E75E85F}" type="presOf" srcId="{83AC70A2-175B-48A2-A646-351F21EE27D6}" destId="{4A9EE2F0-C6D7-4714-B40F-91A6528B49CB}" srcOrd="0" destOrd="0" presId="urn:microsoft.com/office/officeart/2005/8/layout/hList1"/>
    <dgm:cxn modelId="{31D2A99F-4165-4872-A620-367454AB0DCB}" srcId="{902B0585-A7E8-4A44-A482-A529E24647BF}" destId="{230D58B7-F464-4807-BA2E-411D395EBFC7}" srcOrd="0" destOrd="0" parTransId="{68EAF4C9-5B5B-4AC0-AC19-F7059358D170}" sibTransId="{A74B3AEB-D699-408B-9910-53CA0ECA5DCE}"/>
    <dgm:cxn modelId="{A754E5A0-43E2-458A-A221-90B81778DB20}" srcId="{83AC70A2-175B-48A2-A646-351F21EE27D6}" destId="{85E22763-C746-473E-853E-F96E9558335B}" srcOrd="0" destOrd="0" parTransId="{222005A5-0D18-48A5-90A4-706825E43BC1}" sibTransId="{9749681C-1BE0-4F0A-8BAC-C0D802F1167A}"/>
    <dgm:cxn modelId="{FE0083A5-0932-41E8-976B-1B7773712064}" type="presOf" srcId="{230D58B7-F464-4807-BA2E-411D395EBFC7}" destId="{067BAE0B-A462-4F85-81D8-3535C0925544}" srcOrd="0" destOrd="0" presId="urn:microsoft.com/office/officeart/2005/8/layout/hList1"/>
    <dgm:cxn modelId="{DDA772B2-DF76-4300-A49B-07FEE63285F2}" srcId="{230D58B7-F464-4807-BA2E-411D395EBFC7}" destId="{C89D0C9C-D954-42A8-8181-5C3FDB63DBD4}" srcOrd="0" destOrd="0" parTransId="{6EF346A7-4D99-4D4A-8B33-7B8538E0ACA8}" sibTransId="{8FD2175B-59D8-42C1-9D16-90D6D3C206D4}"/>
    <dgm:cxn modelId="{81A49FB8-0908-4D35-BB9D-A3D49213CD6E}" srcId="{0084384C-CF8C-42D1-BEE1-8348D64DB356}" destId="{83AC70A2-175B-48A2-A646-351F21EE27D6}" srcOrd="2" destOrd="0" parTransId="{45EEC737-9A46-4615-9176-6A15BC63504F}" sibTransId="{8CFF7B72-4916-43FF-BA0B-EFDEE90E9602}"/>
    <dgm:cxn modelId="{693286C8-596D-4503-968B-DFC39AEC4AC9}" type="presOf" srcId="{C89D0C9C-D954-42A8-8181-5C3FDB63DBD4}" destId="{067BAE0B-A462-4F85-81D8-3535C0925544}" srcOrd="0" destOrd="1" presId="urn:microsoft.com/office/officeart/2005/8/layout/hList1"/>
    <dgm:cxn modelId="{729F0AD2-0B04-419D-9C0E-C7233221DE2E}" type="presOf" srcId="{85E22763-C746-473E-853E-F96E9558335B}" destId="{3C0BCF5E-AF4A-476E-8DA9-79D6C19A7FC6}" srcOrd="0" destOrd="0" presId="urn:microsoft.com/office/officeart/2005/8/layout/hList1"/>
    <dgm:cxn modelId="{5CC4F9E3-D689-41E4-83F7-36BD0AB8FFA7}" srcId="{46CF0608-397B-4251-B39C-17D6A0E6FA1E}" destId="{87A87126-356C-4BE4-8546-07809B05CBE7}" srcOrd="1" destOrd="0" parTransId="{D3BAC90F-2C55-4125-8CFD-FB76F3FF2F79}" sibTransId="{8E64909B-EA85-4142-B2A7-439CDC1B4707}"/>
    <dgm:cxn modelId="{AAB2AAEB-778A-453E-B6D5-79E1B2C9E5B0}" type="presOf" srcId="{87A87126-356C-4BE4-8546-07809B05CBE7}" destId="{2A696A97-F269-409F-8CF3-8200C02D247B}" srcOrd="0" destOrd="1" presId="urn:microsoft.com/office/officeart/2005/8/layout/hList1"/>
    <dgm:cxn modelId="{A59C09AF-A5CB-4677-BE05-87E7D7013F92}" type="presParOf" srcId="{CF3F5719-42E3-464F-854A-A22488BFEBD0}" destId="{77434EDD-7348-470B-8D4A-CC1F8AA2FB70}" srcOrd="0" destOrd="0" presId="urn:microsoft.com/office/officeart/2005/8/layout/hList1"/>
    <dgm:cxn modelId="{13306C8E-7A71-4675-8CBF-929321935C03}" type="presParOf" srcId="{77434EDD-7348-470B-8D4A-CC1F8AA2FB70}" destId="{B1A31924-0990-4C12-8A07-0E6A6FD913FD}" srcOrd="0" destOrd="0" presId="urn:microsoft.com/office/officeart/2005/8/layout/hList1"/>
    <dgm:cxn modelId="{B4459E78-954C-4FE7-84A1-26604851F654}" type="presParOf" srcId="{77434EDD-7348-470B-8D4A-CC1F8AA2FB70}" destId="{067BAE0B-A462-4F85-81D8-3535C0925544}" srcOrd="1" destOrd="0" presId="urn:microsoft.com/office/officeart/2005/8/layout/hList1"/>
    <dgm:cxn modelId="{65E98D69-5C55-468D-900F-B372245740EC}" type="presParOf" srcId="{CF3F5719-42E3-464F-854A-A22488BFEBD0}" destId="{EEE1C113-918C-4644-B373-4BFEA1B83F26}" srcOrd="1" destOrd="0" presId="urn:microsoft.com/office/officeart/2005/8/layout/hList1"/>
    <dgm:cxn modelId="{B2F2E5C5-83F9-4794-B4CA-407D1C7145F7}" type="presParOf" srcId="{CF3F5719-42E3-464F-854A-A22488BFEBD0}" destId="{A6C7A937-B015-4413-ADD3-B0C7DF0E27EB}" srcOrd="2" destOrd="0" presId="urn:microsoft.com/office/officeart/2005/8/layout/hList1"/>
    <dgm:cxn modelId="{CFE94868-D481-4A4E-B63E-FBDC1586DE15}" type="presParOf" srcId="{A6C7A937-B015-4413-ADD3-B0C7DF0E27EB}" destId="{338572D5-AD55-435B-8E37-4DBD88E67574}" srcOrd="0" destOrd="0" presId="urn:microsoft.com/office/officeart/2005/8/layout/hList1"/>
    <dgm:cxn modelId="{513D7678-CDE8-44B6-8D13-6A4E96AD5371}" type="presParOf" srcId="{A6C7A937-B015-4413-ADD3-B0C7DF0E27EB}" destId="{2A696A97-F269-409F-8CF3-8200C02D247B}" srcOrd="1" destOrd="0" presId="urn:microsoft.com/office/officeart/2005/8/layout/hList1"/>
    <dgm:cxn modelId="{21611979-E39D-475C-A371-7AC1236AE584}" type="presParOf" srcId="{CF3F5719-42E3-464F-854A-A22488BFEBD0}" destId="{DACB27A6-9E4E-4F95-AA86-E6C0FAFDDD4C}" srcOrd="3" destOrd="0" presId="urn:microsoft.com/office/officeart/2005/8/layout/hList1"/>
    <dgm:cxn modelId="{DEA88FC3-365C-4EE9-BBF8-A3C8C2F74EC2}" type="presParOf" srcId="{CF3F5719-42E3-464F-854A-A22488BFEBD0}" destId="{630F59D7-1C2B-4E44-8FED-CEF50D3F0335}" srcOrd="4" destOrd="0" presId="urn:microsoft.com/office/officeart/2005/8/layout/hList1"/>
    <dgm:cxn modelId="{4C210617-20B1-492C-A6BA-CE22A00136CC}" type="presParOf" srcId="{630F59D7-1C2B-4E44-8FED-CEF50D3F0335}" destId="{4A9EE2F0-C6D7-4714-B40F-91A6528B49CB}" srcOrd="0" destOrd="0" presId="urn:microsoft.com/office/officeart/2005/8/layout/hList1"/>
    <dgm:cxn modelId="{1667E8CF-F128-4CE4-A8F6-169DC8F1AFCB}" type="presParOf" srcId="{630F59D7-1C2B-4E44-8FED-CEF50D3F0335}" destId="{3C0BCF5E-AF4A-476E-8DA9-79D6C19A7FC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6EB77B-15A0-4657-9993-8A420A31D363}" type="doc">
      <dgm:prSet loTypeId="urn:microsoft.com/office/officeart/2005/8/layout/pList2" loCatId="list" qsTypeId="urn:microsoft.com/office/officeart/2005/8/quickstyle/simple1" qsCatId="simple" csTypeId="urn:microsoft.com/office/officeart/2005/8/colors/accent1_3" csCatId="accent1" phldr="1"/>
      <dgm:spPr/>
      <dgm:t>
        <a:bodyPr/>
        <a:lstStyle/>
        <a:p>
          <a:endParaRPr lang="en-US"/>
        </a:p>
      </dgm:t>
    </dgm:pt>
    <dgm:pt modelId="{EE6D8C13-340D-4B12-8BD2-7471BE043A54}">
      <dgm:prSet/>
      <dgm:spPr/>
      <dgm:t>
        <a:bodyPr/>
        <a:lstStyle/>
        <a:p>
          <a:pPr algn="ctr">
            <a:buNone/>
          </a:pPr>
          <a:r>
            <a:rPr lang="en-US" b="1" dirty="0"/>
            <a:t>Front</a:t>
          </a:r>
        </a:p>
      </dgm:t>
    </dgm:pt>
    <dgm:pt modelId="{636C78FD-9B7F-405D-9FB3-B15CE5173C68}" type="parTrans" cxnId="{863C6281-F700-4FE1-8092-D766305D4399}">
      <dgm:prSet/>
      <dgm:spPr/>
      <dgm:t>
        <a:bodyPr/>
        <a:lstStyle/>
        <a:p>
          <a:endParaRPr lang="en-US"/>
        </a:p>
      </dgm:t>
    </dgm:pt>
    <dgm:pt modelId="{3D74F19F-1B72-46DB-BFC7-81F52A6809F6}" type="sibTrans" cxnId="{863C6281-F700-4FE1-8092-D766305D4399}">
      <dgm:prSet/>
      <dgm:spPr/>
      <dgm:t>
        <a:bodyPr/>
        <a:lstStyle/>
        <a:p>
          <a:endParaRPr lang="en-US"/>
        </a:p>
      </dgm:t>
    </dgm:pt>
    <dgm:pt modelId="{F13836C6-3909-4E86-AE74-64222BB1F596}">
      <dgm:prSet/>
      <dgm:spPr/>
      <dgm:t>
        <a:bodyPr/>
        <a:lstStyle/>
        <a:p>
          <a:pPr algn="ctr">
            <a:buNone/>
          </a:pPr>
          <a:r>
            <a:rPr lang="en-US" b="1" dirty="0"/>
            <a:t>Keep</a:t>
          </a:r>
          <a:r>
            <a:rPr lang="en-US" dirty="0"/>
            <a:t> it and accept</a:t>
          </a:r>
        </a:p>
      </dgm:t>
    </dgm:pt>
    <dgm:pt modelId="{2B2E0DB1-7FC8-43C5-9087-6E3572A8A615}" type="parTrans" cxnId="{35B40D50-7D64-406F-A705-BA2DF309B0DD}">
      <dgm:prSet/>
      <dgm:spPr/>
      <dgm:t>
        <a:bodyPr/>
        <a:lstStyle/>
        <a:p>
          <a:endParaRPr lang="en-US"/>
        </a:p>
      </dgm:t>
    </dgm:pt>
    <dgm:pt modelId="{66FA3766-6E4C-4F7B-AC08-F377171ED600}" type="sibTrans" cxnId="{35B40D50-7D64-406F-A705-BA2DF309B0DD}">
      <dgm:prSet/>
      <dgm:spPr/>
      <dgm:t>
        <a:bodyPr/>
        <a:lstStyle/>
        <a:p>
          <a:endParaRPr lang="en-US"/>
        </a:p>
      </dgm:t>
    </dgm:pt>
    <dgm:pt modelId="{C31F92B7-27EB-4E93-B4BA-7B12FDF720FB}">
      <dgm:prSet/>
      <dgm:spPr/>
      <dgm:t>
        <a:bodyPr/>
        <a:lstStyle/>
        <a:p>
          <a:pPr algn="ctr"/>
          <a:r>
            <a:rPr lang="en-US" b="1" dirty="0"/>
            <a:t>Back</a:t>
          </a:r>
        </a:p>
      </dgm:t>
    </dgm:pt>
    <dgm:pt modelId="{9E019121-D41C-4A13-B377-7CFD4BDDED50}" type="parTrans" cxnId="{F6928CD3-F9C1-481D-B021-C73B13902F4C}">
      <dgm:prSet/>
      <dgm:spPr/>
      <dgm:t>
        <a:bodyPr/>
        <a:lstStyle/>
        <a:p>
          <a:endParaRPr lang="en-US"/>
        </a:p>
      </dgm:t>
    </dgm:pt>
    <dgm:pt modelId="{5C1794AA-3C23-4B5B-970D-EE7CF28F280F}" type="sibTrans" cxnId="{F6928CD3-F9C1-481D-B021-C73B13902F4C}">
      <dgm:prSet/>
      <dgm:spPr/>
      <dgm:t>
        <a:bodyPr/>
        <a:lstStyle/>
        <a:p>
          <a:endParaRPr lang="en-US"/>
        </a:p>
      </dgm:t>
    </dgm:pt>
    <dgm:pt modelId="{273A3095-7A2A-4E84-B555-73862E88D5FE}">
      <dgm:prSet/>
      <dgm:spPr/>
      <dgm:t>
        <a:bodyPr/>
        <a:lstStyle/>
        <a:p>
          <a:pPr algn="ctr">
            <a:buNone/>
          </a:pPr>
          <a:r>
            <a:rPr lang="en-US" b="1" dirty="0"/>
            <a:t>Return</a:t>
          </a:r>
          <a:r>
            <a:rPr lang="en-US" dirty="0"/>
            <a:t> it to refuse Part B</a:t>
          </a:r>
        </a:p>
      </dgm:t>
    </dgm:pt>
    <dgm:pt modelId="{D7897B34-C062-4F07-B04D-D954658689BF}" type="parTrans" cxnId="{4207F69C-12B6-4291-BFA3-D8900A7ACFD5}">
      <dgm:prSet/>
      <dgm:spPr/>
      <dgm:t>
        <a:bodyPr/>
        <a:lstStyle/>
        <a:p>
          <a:endParaRPr lang="en-US"/>
        </a:p>
      </dgm:t>
    </dgm:pt>
    <dgm:pt modelId="{224A99D1-EC8B-4BB0-9FE3-57E7A03AD629}" type="sibTrans" cxnId="{4207F69C-12B6-4291-BFA3-D8900A7ACFD5}">
      <dgm:prSet/>
      <dgm:spPr/>
      <dgm:t>
        <a:bodyPr/>
        <a:lstStyle/>
        <a:p>
          <a:endParaRPr lang="en-US"/>
        </a:p>
      </dgm:t>
    </dgm:pt>
    <dgm:pt modelId="{4A46F35E-52C9-4EBB-868C-37FCBFF78490}">
      <dgm:prSet/>
      <dgm:spPr/>
      <dgm:t>
        <a:bodyPr/>
        <a:lstStyle/>
        <a:p>
          <a:pPr algn="ctr">
            <a:buFontTx/>
            <a:buNone/>
          </a:pPr>
          <a:r>
            <a:rPr lang="en-US"/>
            <a:t>Follow instructions</a:t>
          </a:r>
        </a:p>
      </dgm:t>
    </dgm:pt>
    <dgm:pt modelId="{B30B7EEC-AC37-4710-B6B8-6EA2365F24C8}" type="parTrans" cxnId="{14307E87-AA07-4259-9D14-F92A284142A7}">
      <dgm:prSet/>
      <dgm:spPr/>
      <dgm:t>
        <a:bodyPr/>
        <a:lstStyle/>
        <a:p>
          <a:endParaRPr lang="en-US"/>
        </a:p>
      </dgm:t>
    </dgm:pt>
    <dgm:pt modelId="{4B4F7A73-B7D0-4880-B70B-5F7EF730625F}" type="sibTrans" cxnId="{14307E87-AA07-4259-9D14-F92A284142A7}">
      <dgm:prSet/>
      <dgm:spPr/>
      <dgm:t>
        <a:bodyPr/>
        <a:lstStyle/>
        <a:p>
          <a:endParaRPr lang="en-US"/>
        </a:p>
      </dgm:t>
    </dgm:pt>
    <dgm:pt modelId="{7A3A043B-1C72-4A59-B94A-89617D9114B4}">
      <dgm:prSet/>
      <dgm:spPr/>
      <dgm:t>
        <a:bodyPr/>
        <a:lstStyle/>
        <a:p>
          <a:pPr algn="ctr">
            <a:buNone/>
          </a:pPr>
          <a:r>
            <a:rPr lang="en-US"/>
            <a:t>Medicare Parts A and B</a:t>
          </a:r>
        </a:p>
      </dgm:t>
    </dgm:pt>
    <dgm:pt modelId="{19F5DE4F-199A-4C0A-BCC8-9F4E901C2D91}" type="parTrans" cxnId="{614FD296-9F90-469E-9F74-AADD76D29C1E}">
      <dgm:prSet/>
      <dgm:spPr/>
      <dgm:t>
        <a:bodyPr/>
        <a:lstStyle/>
        <a:p>
          <a:endParaRPr lang="en-US"/>
        </a:p>
      </dgm:t>
    </dgm:pt>
    <dgm:pt modelId="{87A6E789-F410-4F3F-94CB-BA0D7F4D6CF3}" type="sibTrans" cxnId="{614FD296-9F90-469E-9F74-AADD76D29C1E}">
      <dgm:prSet/>
      <dgm:spPr/>
      <dgm:t>
        <a:bodyPr/>
        <a:lstStyle/>
        <a:p>
          <a:endParaRPr lang="en-US"/>
        </a:p>
      </dgm:t>
    </dgm:pt>
    <dgm:pt modelId="{577461F8-277F-4EB5-AD34-7DDCE012CEF3}">
      <dgm:prSet/>
      <dgm:spPr/>
      <dgm:t>
        <a:bodyPr/>
        <a:lstStyle/>
        <a:p>
          <a:pPr algn="ctr">
            <a:buFontTx/>
            <a:buNone/>
          </a:pPr>
          <a:r>
            <a:rPr lang="en-US" dirty="0"/>
            <a:t>on back of card</a:t>
          </a:r>
        </a:p>
      </dgm:t>
    </dgm:pt>
    <dgm:pt modelId="{81C81401-74D1-40E3-8202-C5EE91039E2A}" type="parTrans" cxnId="{CA7239AD-B819-419A-983D-4C872C4CFBF1}">
      <dgm:prSet/>
      <dgm:spPr/>
      <dgm:t>
        <a:bodyPr/>
        <a:lstStyle/>
        <a:p>
          <a:endParaRPr lang="en-US"/>
        </a:p>
      </dgm:t>
    </dgm:pt>
    <dgm:pt modelId="{6ABFA991-0298-4285-A356-A2A822C44B4F}" type="sibTrans" cxnId="{CA7239AD-B819-419A-983D-4C872C4CFBF1}">
      <dgm:prSet/>
      <dgm:spPr/>
      <dgm:t>
        <a:bodyPr/>
        <a:lstStyle/>
        <a:p>
          <a:endParaRPr lang="en-US"/>
        </a:p>
      </dgm:t>
    </dgm:pt>
    <dgm:pt modelId="{77BCCE6B-CCFB-4933-BE04-CF64D5ABEB5A}" type="pres">
      <dgm:prSet presAssocID="{F06EB77B-15A0-4657-9993-8A420A31D363}" presName="Name0" presStyleCnt="0">
        <dgm:presLayoutVars>
          <dgm:dir/>
          <dgm:resizeHandles val="exact"/>
        </dgm:presLayoutVars>
      </dgm:prSet>
      <dgm:spPr/>
    </dgm:pt>
    <dgm:pt modelId="{B3562647-4082-4F16-BE65-3E978F922C2E}" type="pres">
      <dgm:prSet presAssocID="{F06EB77B-15A0-4657-9993-8A420A31D363}" presName="bkgdShp" presStyleLbl="alignAccFollowNode1" presStyleIdx="0" presStyleCnt="1" custLinFactNeighborX="321" custLinFactNeighborY="-1699"/>
      <dgm:spPr/>
    </dgm:pt>
    <dgm:pt modelId="{3E1FD37D-2868-4B6A-B654-4F8D2D553139}" type="pres">
      <dgm:prSet presAssocID="{F06EB77B-15A0-4657-9993-8A420A31D363}" presName="linComp" presStyleCnt="0"/>
      <dgm:spPr/>
    </dgm:pt>
    <dgm:pt modelId="{A57AB0A6-08F2-4BC0-817A-37FB55699800}" type="pres">
      <dgm:prSet presAssocID="{EE6D8C13-340D-4B12-8BD2-7471BE043A54}" presName="compNode" presStyleCnt="0"/>
      <dgm:spPr/>
    </dgm:pt>
    <dgm:pt modelId="{93797579-5A88-431A-AA6C-DAE3B6384D5E}" type="pres">
      <dgm:prSet presAssocID="{EE6D8C13-340D-4B12-8BD2-7471BE043A54}" presName="node" presStyleLbl="node1" presStyleIdx="0" presStyleCnt="2">
        <dgm:presLayoutVars>
          <dgm:bulletEnabled val="1"/>
        </dgm:presLayoutVars>
      </dgm:prSet>
      <dgm:spPr/>
    </dgm:pt>
    <dgm:pt modelId="{7E4D1946-F772-443E-AD5E-6EF51A6E23DC}" type="pres">
      <dgm:prSet presAssocID="{EE6D8C13-340D-4B12-8BD2-7471BE043A54}" presName="invisiNode" presStyleLbl="node1" presStyleIdx="0" presStyleCnt="2"/>
      <dgm:spPr/>
    </dgm:pt>
    <dgm:pt modelId="{C3D3E310-5E6E-4ADA-A017-0C39E42C3C71}" type="pres">
      <dgm:prSet presAssocID="{EE6D8C13-340D-4B12-8BD2-7471BE043A54}" presName="imagNode" presStyleLbl="fgImgPlace1" presStyleIdx="0" presStyleCnt="2" custScaleX="103986" custScaleY="120677" custLinFactNeighborX="-1507" custLinFactNeighborY="3298"/>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pt>
    <dgm:pt modelId="{E5F03605-F4D8-47FE-BC68-0414048FE209}" type="pres">
      <dgm:prSet presAssocID="{3D74F19F-1B72-46DB-BFC7-81F52A6809F6}" presName="sibTrans" presStyleLbl="sibTrans2D1" presStyleIdx="0" presStyleCnt="0"/>
      <dgm:spPr/>
    </dgm:pt>
    <dgm:pt modelId="{3EB3A003-8C82-4593-A440-447FFDD6BDA7}" type="pres">
      <dgm:prSet presAssocID="{C31F92B7-27EB-4E93-B4BA-7B12FDF720FB}" presName="compNode" presStyleCnt="0"/>
      <dgm:spPr/>
    </dgm:pt>
    <dgm:pt modelId="{B2AD8C28-7F8F-49D3-B28D-798A2EA2C1D0}" type="pres">
      <dgm:prSet presAssocID="{C31F92B7-27EB-4E93-B4BA-7B12FDF720FB}" presName="node" presStyleLbl="node1" presStyleIdx="1" presStyleCnt="2">
        <dgm:presLayoutVars>
          <dgm:bulletEnabled val="1"/>
        </dgm:presLayoutVars>
      </dgm:prSet>
      <dgm:spPr/>
    </dgm:pt>
    <dgm:pt modelId="{94C0FDA2-453A-4193-A151-56C24EE9310C}" type="pres">
      <dgm:prSet presAssocID="{C31F92B7-27EB-4E93-B4BA-7B12FDF720FB}" presName="invisiNode" presStyleLbl="node1" presStyleIdx="1" presStyleCnt="2"/>
      <dgm:spPr/>
    </dgm:pt>
    <dgm:pt modelId="{107438FB-2A8F-4382-ACF0-DBC14C68E10E}" type="pres">
      <dgm:prSet presAssocID="{C31F92B7-27EB-4E93-B4BA-7B12FDF720FB}" presName="imagNode" presStyleLbl="fgImgPlace1" presStyleIdx="1" presStyleCnt="2" custScaleX="107817" custScaleY="120677"/>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Lst>
  <dgm:cxnLst>
    <dgm:cxn modelId="{F5796002-7C5D-46D2-B0FF-CB10A24F4EF4}" type="presOf" srcId="{EE6D8C13-340D-4B12-8BD2-7471BE043A54}" destId="{93797579-5A88-431A-AA6C-DAE3B6384D5E}" srcOrd="0" destOrd="0" presId="urn:microsoft.com/office/officeart/2005/8/layout/pList2"/>
    <dgm:cxn modelId="{23CECE1B-A155-4523-88BA-4A3E2884D653}" type="presOf" srcId="{F13836C6-3909-4E86-AE74-64222BB1F596}" destId="{93797579-5A88-431A-AA6C-DAE3B6384D5E}" srcOrd="0" destOrd="1" presId="urn:microsoft.com/office/officeart/2005/8/layout/pList2"/>
    <dgm:cxn modelId="{AE28635D-3D96-4667-A356-EEA1C2F68BC0}" type="presOf" srcId="{4A46F35E-52C9-4EBB-868C-37FCBFF78490}" destId="{B2AD8C28-7F8F-49D3-B28D-798A2EA2C1D0}" srcOrd="0" destOrd="2" presId="urn:microsoft.com/office/officeart/2005/8/layout/pList2"/>
    <dgm:cxn modelId="{49651643-9F40-4E9C-907B-404CBB62358B}" type="presOf" srcId="{F06EB77B-15A0-4657-9993-8A420A31D363}" destId="{77BCCE6B-CCFB-4933-BE04-CF64D5ABEB5A}" srcOrd="0" destOrd="0" presId="urn:microsoft.com/office/officeart/2005/8/layout/pList2"/>
    <dgm:cxn modelId="{8F95CB4A-A27E-41AF-918B-4BB0FB715AAD}" type="presOf" srcId="{3D74F19F-1B72-46DB-BFC7-81F52A6809F6}" destId="{E5F03605-F4D8-47FE-BC68-0414048FE209}" srcOrd="0" destOrd="0" presId="urn:microsoft.com/office/officeart/2005/8/layout/pList2"/>
    <dgm:cxn modelId="{5BE1CF6C-97B5-4A82-86E7-631D0D043B88}" type="presOf" srcId="{7A3A043B-1C72-4A59-B94A-89617D9114B4}" destId="{93797579-5A88-431A-AA6C-DAE3B6384D5E}" srcOrd="0" destOrd="2" presId="urn:microsoft.com/office/officeart/2005/8/layout/pList2"/>
    <dgm:cxn modelId="{35B40D50-7D64-406F-A705-BA2DF309B0DD}" srcId="{EE6D8C13-340D-4B12-8BD2-7471BE043A54}" destId="{F13836C6-3909-4E86-AE74-64222BB1F596}" srcOrd="0" destOrd="0" parTransId="{2B2E0DB1-7FC8-43C5-9087-6E3572A8A615}" sibTransId="{66FA3766-6E4C-4F7B-AC08-F377171ED600}"/>
    <dgm:cxn modelId="{1ED45875-76B6-432E-B877-85A67562EA18}" type="presOf" srcId="{577461F8-277F-4EB5-AD34-7DDCE012CEF3}" destId="{B2AD8C28-7F8F-49D3-B28D-798A2EA2C1D0}" srcOrd="0" destOrd="3" presId="urn:microsoft.com/office/officeart/2005/8/layout/pList2"/>
    <dgm:cxn modelId="{863C6281-F700-4FE1-8092-D766305D4399}" srcId="{F06EB77B-15A0-4657-9993-8A420A31D363}" destId="{EE6D8C13-340D-4B12-8BD2-7471BE043A54}" srcOrd="0" destOrd="0" parTransId="{636C78FD-9B7F-405D-9FB3-B15CE5173C68}" sibTransId="{3D74F19F-1B72-46DB-BFC7-81F52A6809F6}"/>
    <dgm:cxn modelId="{14307E87-AA07-4259-9D14-F92A284142A7}" srcId="{273A3095-7A2A-4E84-B555-73862E88D5FE}" destId="{4A46F35E-52C9-4EBB-868C-37FCBFF78490}" srcOrd="0" destOrd="0" parTransId="{B30B7EEC-AC37-4710-B6B8-6EA2365F24C8}" sibTransId="{4B4F7A73-B7D0-4880-B70B-5F7EF730625F}"/>
    <dgm:cxn modelId="{69ECC290-E4F2-4B39-9EE7-289DE738A6DA}" type="presOf" srcId="{C31F92B7-27EB-4E93-B4BA-7B12FDF720FB}" destId="{B2AD8C28-7F8F-49D3-B28D-798A2EA2C1D0}" srcOrd="0" destOrd="0" presId="urn:microsoft.com/office/officeart/2005/8/layout/pList2"/>
    <dgm:cxn modelId="{614FD296-9F90-469E-9F74-AADD76D29C1E}" srcId="{EE6D8C13-340D-4B12-8BD2-7471BE043A54}" destId="{7A3A043B-1C72-4A59-B94A-89617D9114B4}" srcOrd="1" destOrd="0" parTransId="{19F5DE4F-199A-4C0A-BCC8-9F4E901C2D91}" sibTransId="{87A6E789-F410-4F3F-94CB-BA0D7F4D6CF3}"/>
    <dgm:cxn modelId="{4207F69C-12B6-4291-BFA3-D8900A7ACFD5}" srcId="{C31F92B7-27EB-4E93-B4BA-7B12FDF720FB}" destId="{273A3095-7A2A-4E84-B555-73862E88D5FE}" srcOrd="0" destOrd="0" parTransId="{D7897B34-C062-4F07-B04D-D954658689BF}" sibTransId="{224A99D1-EC8B-4BB0-9FE3-57E7A03AD629}"/>
    <dgm:cxn modelId="{CA7239AD-B819-419A-983D-4C872C4CFBF1}" srcId="{273A3095-7A2A-4E84-B555-73862E88D5FE}" destId="{577461F8-277F-4EB5-AD34-7DDCE012CEF3}" srcOrd="1" destOrd="0" parTransId="{81C81401-74D1-40E3-8202-C5EE91039E2A}" sibTransId="{6ABFA991-0298-4285-A356-A2A822C44B4F}"/>
    <dgm:cxn modelId="{6B1BD1AD-EB18-4C26-97D5-8A2B5ABF6B16}" type="presOf" srcId="{273A3095-7A2A-4E84-B555-73862E88D5FE}" destId="{B2AD8C28-7F8F-49D3-B28D-798A2EA2C1D0}" srcOrd="0" destOrd="1" presId="urn:microsoft.com/office/officeart/2005/8/layout/pList2"/>
    <dgm:cxn modelId="{F6928CD3-F9C1-481D-B021-C73B13902F4C}" srcId="{F06EB77B-15A0-4657-9993-8A420A31D363}" destId="{C31F92B7-27EB-4E93-B4BA-7B12FDF720FB}" srcOrd="1" destOrd="0" parTransId="{9E019121-D41C-4A13-B377-7CFD4BDDED50}" sibTransId="{5C1794AA-3C23-4B5B-970D-EE7CF28F280F}"/>
    <dgm:cxn modelId="{4CD8CBB0-D08C-435F-9293-BC20537A0757}" type="presParOf" srcId="{77BCCE6B-CCFB-4933-BE04-CF64D5ABEB5A}" destId="{B3562647-4082-4F16-BE65-3E978F922C2E}" srcOrd="0" destOrd="0" presId="urn:microsoft.com/office/officeart/2005/8/layout/pList2"/>
    <dgm:cxn modelId="{19C8DE85-9534-4C75-B84A-DB13E493D590}" type="presParOf" srcId="{77BCCE6B-CCFB-4933-BE04-CF64D5ABEB5A}" destId="{3E1FD37D-2868-4B6A-B654-4F8D2D553139}" srcOrd="1" destOrd="0" presId="urn:microsoft.com/office/officeart/2005/8/layout/pList2"/>
    <dgm:cxn modelId="{7CB2F874-D0B8-4ACF-8740-8F6084062171}" type="presParOf" srcId="{3E1FD37D-2868-4B6A-B654-4F8D2D553139}" destId="{A57AB0A6-08F2-4BC0-817A-37FB55699800}" srcOrd="0" destOrd="0" presId="urn:microsoft.com/office/officeart/2005/8/layout/pList2"/>
    <dgm:cxn modelId="{FBC1AA11-A733-4D40-B716-026DC75F0485}" type="presParOf" srcId="{A57AB0A6-08F2-4BC0-817A-37FB55699800}" destId="{93797579-5A88-431A-AA6C-DAE3B6384D5E}" srcOrd="0" destOrd="0" presId="urn:microsoft.com/office/officeart/2005/8/layout/pList2"/>
    <dgm:cxn modelId="{A8A6613C-9D62-4E33-A048-4563BFA6D624}" type="presParOf" srcId="{A57AB0A6-08F2-4BC0-817A-37FB55699800}" destId="{7E4D1946-F772-443E-AD5E-6EF51A6E23DC}" srcOrd="1" destOrd="0" presId="urn:microsoft.com/office/officeart/2005/8/layout/pList2"/>
    <dgm:cxn modelId="{3C150DFC-CAD1-46C3-B921-4055A68BCA70}" type="presParOf" srcId="{A57AB0A6-08F2-4BC0-817A-37FB55699800}" destId="{C3D3E310-5E6E-4ADA-A017-0C39E42C3C71}" srcOrd="2" destOrd="0" presId="urn:microsoft.com/office/officeart/2005/8/layout/pList2"/>
    <dgm:cxn modelId="{F6130200-40B7-42B6-94E0-322AF38738DC}" type="presParOf" srcId="{3E1FD37D-2868-4B6A-B654-4F8D2D553139}" destId="{E5F03605-F4D8-47FE-BC68-0414048FE209}" srcOrd="1" destOrd="0" presId="urn:microsoft.com/office/officeart/2005/8/layout/pList2"/>
    <dgm:cxn modelId="{397E6FA9-9911-435E-AD4C-AE22FD5D0096}" type="presParOf" srcId="{3E1FD37D-2868-4B6A-B654-4F8D2D553139}" destId="{3EB3A003-8C82-4593-A440-447FFDD6BDA7}" srcOrd="2" destOrd="0" presId="urn:microsoft.com/office/officeart/2005/8/layout/pList2"/>
    <dgm:cxn modelId="{7794C6D4-FC6E-48B6-9DA9-4E4C99A0D310}" type="presParOf" srcId="{3EB3A003-8C82-4593-A440-447FFDD6BDA7}" destId="{B2AD8C28-7F8F-49D3-B28D-798A2EA2C1D0}" srcOrd="0" destOrd="0" presId="urn:microsoft.com/office/officeart/2005/8/layout/pList2"/>
    <dgm:cxn modelId="{48715F64-D1A8-4624-AD2B-2071F87DFAD7}" type="presParOf" srcId="{3EB3A003-8C82-4593-A440-447FFDD6BDA7}" destId="{94C0FDA2-453A-4193-A151-56C24EE9310C}" srcOrd="1" destOrd="0" presId="urn:microsoft.com/office/officeart/2005/8/layout/pList2"/>
    <dgm:cxn modelId="{3AB1A3D0-6BFA-461C-8747-38BB4CB4F4A4}" type="presParOf" srcId="{3EB3A003-8C82-4593-A440-447FFDD6BDA7}" destId="{107438FB-2A8F-4382-ACF0-DBC14C68E10E}"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CACB86-62D2-4114-BFD2-0A972ABD1B72}" type="doc">
      <dgm:prSet loTypeId="urn:microsoft.com/office/officeart/2005/8/layout/pList2#1" loCatId="list" qsTypeId="urn:microsoft.com/office/officeart/2005/8/quickstyle/simple1" qsCatId="simple" csTypeId="urn:microsoft.com/office/officeart/2005/8/colors/accent1_3" csCatId="accent1" phldr="1"/>
      <dgm:spPr/>
    </dgm:pt>
    <dgm:pt modelId="{9033510A-A960-46C1-B5B5-3C79A535FB0A}">
      <dgm:prSet phldrT="[Text]"/>
      <dgm:spPr/>
      <dgm:t>
        <a:bodyPr/>
        <a:lstStyle/>
        <a:p>
          <a:r>
            <a:rPr lang="en-US" b="1"/>
            <a:t>Part A</a:t>
          </a:r>
        </a:p>
        <a:p>
          <a:r>
            <a:rPr lang="en-US"/>
            <a:t>Hospital Insurance</a:t>
          </a:r>
        </a:p>
      </dgm:t>
    </dgm:pt>
    <dgm:pt modelId="{53A9C246-8932-4289-8A4C-1D777CEB5FA5}" type="parTrans" cxnId="{EA6E74A5-EF07-4591-9FC8-7278D87D064E}">
      <dgm:prSet/>
      <dgm:spPr/>
      <dgm:t>
        <a:bodyPr/>
        <a:lstStyle/>
        <a:p>
          <a:endParaRPr lang="en-US"/>
        </a:p>
      </dgm:t>
    </dgm:pt>
    <dgm:pt modelId="{785E7791-0544-48A8-A5E7-EB26F5067D44}" type="sibTrans" cxnId="{EA6E74A5-EF07-4591-9FC8-7278D87D064E}">
      <dgm:prSet/>
      <dgm:spPr/>
      <dgm:t>
        <a:bodyPr/>
        <a:lstStyle/>
        <a:p>
          <a:endParaRPr lang="en-US"/>
        </a:p>
      </dgm:t>
    </dgm:pt>
    <dgm:pt modelId="{26975131-52D4-4793-BF01-92B291D6F468}">
      <dgm:prSet phldrT="[Text]"/>
      <dgm:spPr/>
      <dgm:t>
        <a:bodyPr/>
        <a:lstStyle/>
        <a:p>
          <a:r>
            <a:rPr lang="en-US" b="1" dirty="0"/>
            <a:t>Part B </a:t>
          </a:r>
          <a:r>
            <a:rPr lang="en-US" dirty="0"/>
            <a:t>Medical Insurance</a:t>
          </a:r>
        </a:p>
      </dgm:t>
    </dgm:pt>
    <dgm:pt modelId="{0BD5815E-7DF0-4671-B534-D32427928307}" type="parTrans" cxnId="{93BD9592-286D-464A-8E7C-49C8962196EB}">
      <dgm:prSet/>
      <dgm:spPr/>
      <dgm:t>
        <a:bodyPr/>
        <a:lstStyle/>
        <a:p>
          <a:endParaRPr lang="en-US"/>
        </a:p>
      </dgm:t>
    </dgm:pt>
    <dgm:pt modelId="{1EA4A323-6586-4CEF-B8E6-0E8CA4410E64}" type="sibTrans" cxnId="{93BD9592-286D-464A-8E7C-49C8962196EB}">
      <dgm:prSet/>
      <dgm:spPr/>
      <dgm:t>
        <a:bodyPr/>
        <a:lstStyle/>
        <a:p>
          <a:endParaRPr lang="en-US"/>
        </a:p>
      </dgm:t>
    </dgm:pt>
    <dgm:pt modelId="{CA17013D-9196-47E5-9C05-C6D17D1AB133}">
      <dgm:prSet phldrT="[Text]" custT="1"/>
      <dgm:spPr/>
      <dgm:t>
        <a:bodyPr/>
        <a:lstStyle/>
        <a:p>
          <a:r>
            <a:rPr lang="en-US" sz="2400" b="1" dirty="0"/>
            <a:t>Part C </a:t>
          </a:r>
          <a:r>
            <a:rPr lang="en-US" sz="2400" dirty="0"/>
            <a:t>Medicare Advantage (HMOs and PPOs)</a:t>
          </a:r>
        </a:p>
      </dgm:t>
    </dgm:pt>
    <dgm:pt modelId="{AF755775-3979-4865-AE24-BC94066A9401}" type="parTrans" cxnId="{EF2B3EC2-96FB-47E7-93EF-D791EF81863B}">
      <dgm:prSet/>
      <dgm:spPr/>
      <dgm:t>
        <a:bodyPr/>
        <a:lstStyle/>
        <a:p>
          <a:endParaRPr lang="en-US"/>
        </a:p>
      </dgm:t>
    </dgm:pt>
    <dgm:pt modelId="{07B5D019-24D2-4677-A492-09DF3299AB5A}" type="sibTrans" cxnId="{EF2B3EC2-96FB-47E7-93EF-D791EF81863B}">
      <dgm:prSet/>
      <dgm:spPr/>
      <dgm:t>
        <a:bodyPr/>
        <a:lstStyle/>
        <a:p>
          <a:endParaRPr lang="en-US"/>
        </a:p>
      </dgm:t>
    </dgm:pt>
    <dgm:pt modelId="{8E3A80F5-C75F-479B-B38F-7F9771821904}">
      <dgm:prSet phldrT="[Text]"/>
      <dgm:spPr/>
      <dgm:t>
        <a:bodyPr/>
        <a:lstStyle/>
        <a:p>
          <a:r>
            <a:rPr lang="en-US" b="1"/>
            <a:t>Part D </a:t>
          </a:r>
          <a:r>
            <a:rPr lang="en-US"/>
            <a:t>Medicare Prescription Drug Coverage</a:t>
          </a:r>
        </a:p>
      </dgm:t>
    </dgm:pt>
    <dgm:pt modelId="{9224D66F-F352-451F-B648-DFFA1F288D74}" type="parTrans" cxnId="{2EE95DAC-BDA5-4602-BCA3-2A6BA71E1308}">
      <dgm:prSet/>
      <dgm:spPr/>
      <dgm:t>
        <a:bodyPr/>
        <a:lstStyle/>
        <a:p>
          <a:endParaRPr lang="en-US"/>
        </a:p>
      </dgm:t>
    </dgm:pt>
    <dgm:pt modelId="{F729E615-FE13-4BAA-8174-A713C39781DC}" type="sibTrans" cxnId="{2EE95DAC-BDA5-4602-BCA3-2A6BA71E1308}">
      <dgm:prSet/>
      <dgm:spPr/>
      <dgm:t>
        <a:bodyPr/>
        <a:lstStyle/>
        <a:p>
          <a:endParaRPr lang="en-US"/>
        </a:p>
      </dgm:t>
    </dgm:pt>
    <dgm:pt modelId="{2588B9C7-4F9C-4E22-AE23-A9D1DF6AF52E}" type="pres">
      <dgm:prSet presAssocID="{E4CACB86-62D2-4114-BFD2-0A972ABD1B72}" presName="Name0" presStyleCnt="0">
        <dgm:presLayoutVars>
          <dgm:dir/>
          <dgm:resizeHandles val="exact"/>
        </dgm:presLayoutVars>
      </dgm:prSet>
      <dgm:spPr/>
    </dgm:pt>
    <dgm:pt modelId="{472DA4CD-E2B1-4053-B349-34FEAF8F72B9}" type="pres">
      <dgm:prSet presAssocID="{E4CACB86-62D2-4114-BFD2-0A972ABD1B72}" presName="bkgdShp" presStyleLbl="alignAccFollowNode1" presStyleIdx="0" presStyleCnt="1" custFlipVert="0" custScaleY="118449" custLinFactNeighborX="1468" custLinFactNeighborY="7522"/>
      <dgm:spPr>
        <a:solidFill>
          <a:schemeClr val="bg1">
            <a:alpha val="90000"/>
          </a:schemeClr>
        </a:solidFill>
      </dgm:spPr>
    </dgm:pt>
    <dgm:pt modelId="{CAADBC61-BF89-476B-975F-2888965C6CCD}" type="pres">
      <dgm:prSet presAssocID="{E4CACB86-62D2-4114-BFD2-0A972ABD1B72}" presName="linComp" presStyleCnt="0"/>
      <dgm:spPr/>
    </dgm:pt>
    <dgm:pt modelId="{BF78CBF0-A6A3-4F54-9ECC-E5606821F8DF}" type="pres">
      <dgm:prSet presAssocID="{9033510A-A960-46C1-B5B5-3C79A535FB0A}" presName="compNode" presStyleCnt="0"/>
      <dgm:spPr/>
    </dgm:pt>
    <dgm:pt modelId="{F31A1099-FA01-46BC-8230-046175C5E237}" type="pres">
      <dgm:prSet presAssocID="{9033510A-A960-46C1-B5B5-3C79A535FB0A}" presName="node" presStyleLbl="node1" presStyleIdx="0" presStyleCnt="4">
        <dgm:presLayoutVars>
          <dgm:bulletEnabled val="1"/>
        </dgm:presLayoutVars>
      </dgm:prSet>
      <dgm:spPr/>
    </dgm:pt>
    <dgm:pt modelId="{38040476-DEAF-4EF6-98E4-63CAA8178FF6}" type="pres">
      <dgm:prSet presAssocID="{9033510A-A960-46C1-B5B5-3C79A535FB0A}" presName="invisiNode" presStyleLbl="node1" presStyleIdx="0" presStyleCnt="4"/>
      <dgm:spPr/>
    </dgm:pt>
    <dgm:pt modelId="{D219954F-FA07-4C97-9724-5DAEDF676684}" type="pres">
      <dgm:prSet presAssocID="{9033510A-A960-46C1-B5B5-3C79A535FB0A}" presName="imagNode" presStyleLbl="fgImgPlace1" presStyleIdx="0" presStyleCnt="4" custScaleX="52013" custScaleY="88083" custLinFactNeighborX="-1143" custLinFactNeighborY="-6"/>
      <dgm:spPr>
        <a:blipFill dpi="0" rotWithShape="1">
          <a:blip xmlns:r="http://schemas.openxmlformats.org/officeDocument/2006/relationships" r:embed="rId1">
            <a:extLst>
              <a:ext uri="{96DAC541-7B7A-43D3-8B79-37D633B846F1}">
                <asvg:svgBlip xmlns:asvg="http://schemas.microsoft.com/office/drawing/2016/SVG/main" r:embed="rId2"/>
              </a:ext>
            </a:extLst>
          </a:blip>
          <a:srcRect/>
          <a:stretch>
            <a:fillRect l="-9000" r="-9000"/>
          </a:stretch>
        </a:blipFill>
      </dgm:spPr>
    </dgm:pt>
    <dgm:pt modelId="{E156DD40-EF3F-4196-A66D-7CCF37163C10}" type="pres">
      <dgm:prSet presAssocID="{785E7791-0544-48A8-A5E7-EB26F5067D44}" presName="sibTrans" presStyleLbl="sibTrans2D1" presStyleIdx="0" presStyleCnt="0"/>
      <dgm:spPr/>
    </dgm:pt>
    <dgm:pt modelId="{70DA31C0-491F-4572-A203-5F4D0F1C8FE6}" type="pres">
      <dgm:prSet presAssocID="{26975131-52D4-4793-BF01-92B291D6F468}" presName="compNode" presStyleCnt="0"/>
      <dgm:spPr/>
    </dgm:pt>
    <dgm:pt modelId="{0D5E8004-1E82-4F41-87B2-5C38D8A7A398}" type="pres">
      <dgm:prSet presAssocID="{26975131-52D4-4793-BF01-92B291D6F468}" presName="node" presStyleLbl="node1" presStyleIdx="1" presStyleCnt="4">
        <dgm:presLayoutVars>
          <dgm:bulletEnabled val="1"/>
        </dgm:presLayoutVars>
      </dgm:prSet>
      <dgm:spPr/>
    </dgm:pt>
    <dgm:pt modelId="{697CDB9A-ACB4-421B-AC2C-DC780E935802}" type="pres">
      <dgm:prSet presAssocID="{26975131-52D4-4793-BF01-92B291D6F468}" presName="invisiNode" presStyleLbl="node1" presStyleIdx="1" presStyleCnt="4"/>
      <dgm:spPr/>
    </dgm:pt>
    <dgm:pt modelId="{C68A750C-BA5A-48BE-B565-2495A471BB50}" type="pres">
      <dgm:prSet presAssocID="{26975131-52D4-4793-BF01-92B291D6F468}" presName="imagNode" presStyleLbl="fgImgPlace1" presStyleIdx="1" presStyleCnt="4" custScaleX="52013" custScaleY="88083"/>
      <dgm:spPr>
        <a:blipFill dpi="0" rotWithShape="1">
          <a:blip xmlns:r="http://schemas.openxmlformats.org/officeDocument/2006/relationships" r:embed="rId3">
            <a:extLst>
              <a:ext uri="{96DAC541-7B7A-43D3-8B79-37D633B846F1}">
                <asvg:svgBlip xmlns:asvg="http://schemas.microsoft.com/office/drawing/2016/SVG/main" r:embed="rId4"/>
              </a:ext>
            </a:extLst>
          </a:blip>
          <a:srcRect/>
          <a:stretch>
            <a:fillRect t="-4000" b="-4000"/>
          </a:stretch>
        </a:blipFill>
      </dgm:spPr>
    </dgm:pt>
    <dgm:pt modelId="{5C04DC3D-6424-4ED3-8F1A-AD4E40F16EBB}" type="pres">
      <dgm:prSet presAssocID="{1EA4A323-6586-4CEF-B8E6-0E8CA4410E64}" presName="sibTrans" presStyleLbl="sibTrans2D1" presStyleIdx="0" presStyleCnt="0"/>
      <dgm:spPr/>
    </dgm:pt>
    <dgm:pt modelId="{0D320FC2-1FFA-4EA5-9120-2C6801D43481}" type="pres">
      <dgm:prSet presAssocID="{CA17013D-9196-47E5-9C05-C6D17D1AB133}" presName="compNode" presStyleCnt="0"/>
      <dgm:spPr/>
    </dgm:pt>
    <dgm:pt modelId="{29A1E58C-16A6-4450-98DA-4DE50BFA93DA}" type="pres">
      <dgm:prSet presAssocID="{CA17013D-9196-47E5-9C05-C6D17D1AB133}" presName="node" presStyleLbl="node1" presStyleIdx="2" presStyleCnt="4">
        <dgm:presLayoutVars>
          <dgm:bulletEnabled val="1"/>
        </dgm:presLayoutVars>
      </dgm:prSet>
      <dgm:spPr/>
    </dgm:pt>
    <dgm:pt modelId="{F4CD0800-0820-4D88-86DE-360CFCC4C9B6}" type="pres">
      <dgm:prSet presAssocID="{CA17013D-9196-47E5-9C05-C6D17D1AB133}" presName="invisiNode" presStyleLbl="node1" presStyleIdx="2" presStyleCnt="4"/>
      <dgm:spPr/>
    </dgm:pt>
    <dgm:pt modelId="{C7722945-6117-4DD6-B5C2-F1245AB5D518}" type="pres">
      <dgm:prSet presAssocID="{CA17013D-9196-47E5-9C05-C6D17D1AB133}" presName="imagNode" presStyleLbl="fgImgPlace1" presStyleIdx="2" presStyleCnt="4" custScaleX="52013" custScaleY="88083"/>
      <dgm:spPr>
        <a:blipFill>
          <a:blip xmlns:r="http://schemas.openxmlformats.org/officeDocument/2006/relationships" r:embed="rId5"/>
          <a:srcRect/>
          <a:stretch>
            <a:fillRect l="-2000" r="-2000"/>
          </a:stretch>
        </a:blipFill>
      </dgm:spPr>
    </dgm:pt>
    <dgm:pt modelId="{7BB66A68-060C-4F28-9A72-F50E4EE5171E}" type="pres">
      <dgm:prSet presAssocID="{07B5D019-24D2-4677-A492-09DF3299AB5A}" presName="sibTrans" presStyleLbl="sibTrans2D1" presStyleIdx="0" presStyleCnt="0"/>
      <dgm:spPr/>
    </dgm:pt>
    <dgm:pt modelId="{B7F29989-1EC3-4FB8-9D50-9CD6A76DD450}" type="pres">
      <dgm:prSet presAssocID="{8E3A80F5-C75F-479B-B38F-7F9771821904}" presName="compNode" presStyleCnt="0"/>
      <dgm:spPr/>
    </dgm:pt>
    <dgm:pt modelId="{EB1E732E-1DE7-48D7-900C-79C3BEF3A2BE}" type="pres">
      <dgm:prSet presAssocID="{8E3A80F5-C75F-479B-B38F-7F9771821904}" presName="node" presStyleLbl="node1" presStyleIdx="3" presStyleCnt="4">
        <dgm:presLayoutVars>
          <dgm:bulletEnabled val="1"/>
        </dgm:presLayoutVars>
      </dgm:prSet>
      <dgm:spPr/>
    </dgm:pt>
    <dgm:pt modelId="{FA52B741-8AAE-49E3-83C0-48797F02EFAC}" type="pres">
      <dgm:prSet presAssocID="{8E3A80F5-C75F-479B-B38F-7F9771821904}" presName="invisiNode" presStyleLbl="node1" presStyleIdx="3" presStyleCnt="4"/>
      <dgm:spPr/>
    </dgm:pt>
    <dgm:pt modelId="{9CF29DA1-7BA0-4547-92CE-440ACE66B975}" type="pres">
      <dgm:prSet presAssocID="{8E3A80F5-C75F-479B-B38F-7F9771821904}" presName="imagNode" presStyleLbl="fgImgPlace1" presStyleIdx="3" presStyleCnt="4" custScaleX="52013" custScaleY="88083"/>
      <dgm:spPr>
        <a:blipFill>
          <a:blip xmlns:r="http://schemas.openxmlformats.org/officeDocument/2006/relationships" r:embed="rId6">
            <a:extLst>
              <a:ext uri="{96DAC541-7B7A-43D3-8B79-37D633B846F1}">
                <asvg:svgBlip xmlns:asvg="http://schemas.microsoft.com/office/drawing/2016/SVG/main" r:embed="rId7"/>
              </a:ext>
            </a:extLst>
          </a:blip>
          <a:srcRect/>
          <a:stretch>
            <a:fillRect t="-2000" b="-2000"/>
          </a:stretch>
        </a:blipFill>
      </dgm:spPr>
    </dgm:pt>
  </dgm:ptLst>
  <dgm:cxnLst>
    <dgm:cxn modelId="{71C0CE1B-D6E3-4E0C-AC43-FDD43EE1C40F}" type="presOf" srcId="{E4CACB86-62D2-4114-BFD2-0A972ABD1B72}" destId="{2588B9C7-4F9C-4E22-AE23-A9D1DF6AF52E}" srcOrd="0" destOrd="0" presId="urn:microsoft.com/office/officeart/2005/8/layout/pList2#1"/>
    <dgm:cxn modelId="{C2523E21-0FA5-4BD6-8461-DF130CF55496}" type="presOf" srcId="{9033510A-A960-46C1-B5B5-3C79A535FB0A}" destId="{F31A1099-FA01-46BC-8230-046175C5E237}" srcOrd="0" destOrd="0" presId="urn:microsoft.com/office/officeart/2005/8/layout/pList2#1"/>
    <dgm:cxn modelId="{890E8837-AE9E-4A1C-8F45-267EFBCD6307}" type="presOf" srcId="{8E3A80F5-C75F-479B-B38F-7F9771821904}" destId="{EB1E732E-1DE7-48D7-900C-79C3BEF3A2BE}" srcOrd="0" destOrd="0" presId="urn:microsoft.com/office/officeart/2005/8/layout/pList2#1"/>
    <dgm:cxn modelId="{48437C63-D347-431D-8065-2E956CFDD3DC}" type="presOf" srcId="{07B5D019-24D2-4677-A492-09DF3299AB5A}" destId="{7BB66A68-060C-4F28-9A72-F50E4EE5171E}" srcOrd="0" destOrd="0" presId="urn:microsoft.com/office/officeart/2005/8/layout/pList2#1"/>
    <dgm:cxn modelId="{93BD9592-286D-464A-8E7C-49C8962196EB}" srcId="{E4CACB86-62D2-4114-BFD2-0A972ABD1B72}" destId="{26975131-52D4-4793-BF01-92B291D6F468}" srcOrd="1" destOrd="0" parTransId="{0BD5815E-7DF0-4671-B534-D32427928307}" sibTransId="{1EA4A323-6586-4CEF-B8E6-0E8CA4410E64}"/>
    <dgm:cxn modelId="{EA6E74A5-EF07-4591-9FC8-7278D87D064E}" srcId="{E4CACB86-62D2-4114-BFD2-0A972ABD1B72}" destId="{9033510A-A960-46C1-B5B5-3C79A535FB0A}" srcOrd="0" destOrd="0" parTransId="{53A9C246-8932-4289-8A4C-1D777CEB5FA5}" sibTransId="{785E7791-0544-48A8-A5E7-EB26F5067D44}"/>
    <dgm:cxn modelId="{2EE95DAC-BDA5-4602-BCA3-2A6BA71E1308}" srcId="{E4CACB86-62D2-4114-BFD2-0A972ABD1B72}" destId="{8E3A80F5-C75F-479B-B38F-7F9771821904}" srcOrd="3" destOrd="0" parTransId="{9224D66F-F352-451F-B648-DFFA1F288D74}" sibTransId="{F729E615-FE13-4BAA-8174-A713C39781DC}"/>
    <dgm:cxn modelId="{44106BBF-B804-4D64-8AB3-20D95F777841}" type="presOf" srcId="{785E7791-0544-48A8-A5E7-EB26F5067D44}" destId="{E156DD40-EF3F-4196-A66D-7CCF37163C10}" srcOrd="0" destOrd="0" presId="urn:microsoft.com/office/officeart/2005/8/layout/pList2#1"/>
    <dgm:cxn modelId="{EF2B3EC2-96FB-47E7-93EF-D791EF81863B}" srcId="{E4CACB86-62D2-4114-BFD2-0A972ABD1B72}" destId="{CA17013D-9196-47E5-9C05-C6D17D1AB133}" srcOrd="2" destOrd="0" parTransId="{AF755775-3979-4865-AE24-BC94066A9401}" sibTransId="{07B5D019-24D2-4677-A492-09DF3299AB5A}"/>
    <dgm:cxn modelId="{01D25CE0-7476-4472-A1AC-44F6A95BBFE2}" type="presOf" srcId="{1EA4A323-6586-4CEF-B8E6-0E8CA4410E64}" destId="{5C04DC3D-6424-4ED3-8F1A-AD4E40F16EBB}" srcOrd="0" destOrd="0" presId="urn:microsoft.com/office/officeart/2005/8/layout/pList2#1"/>
    <dgm:cxn modelId="{6B21AEED-EF61-4241-89BD-51A075B13187}" type="presOf" srcId="{CA17013D-9196-47E5-9C05-C6D17D1AB133}" destId="{29A1E58C-16A6-4450-98DA-4DE50BFA93DA}" srcOrd="0" destOrd="0" presId="urn:microsoft.com/office/officeart/2005/8/layout/pList2#1"/>
    <dgm:cxn modelId="{0C648EFC-A74A-4700-9D67-50759D089AA1}" type="presOf" srcId="{26975131-52D4-4793-BF01-92B291D6F468}" destId="{0D5E8004-1E82-4F41-87B2-5C38D8A7A398}" srcOrd="0" destOrd="0" presId="urn:microsoft.com/office/officeart/2005/8/layout/pList2#1"/>
    <dgm:cxn modelId="{5EB01DDA-9987-4047-A14B-038F6791ED63}" type="presParOf" srcId="{2588B9C7-4F9C-4E22-AE23-A9D1DF6AF52E}" destId="{472DA4CD-E2B1-4053-B349-34FEAF8F72B9}" srcOrd="0" destOrd="0" presId="urn:microsoft.com/office/officeart/2005/8/layout/pList2#1"/>
    <dgm:cxn modelId="{1A508800-5083-4C6E-94E1-7B2C8A98C1EC}" type="presParOf" srcId="{2588B9C7-4F9C-4E22-AE23-A9D1DF6AF52E}" destId="{CAADBC61-BF89-476B-975F-2888965C6CCD}" srcOrd="1" destOrd="0" presId="urn:microsoft.com/office/officeart/2005/8/layout/pList2#1"/>
    <dgm:cxn modelId="{FA3C8C16-B6F5-4983-AE8E-F05CDA011781}" type="presParOf" srcId="{CAADBC61-BF89-476B-975F-2888965C6CCD}" destId="{BF78CBF0-A6A3-4F54-9ECC-E5606821F8DF}" srcOrd="0" destOrd="0" presId="urn:microsoft.com/office/officeart/2005/8/layout/pList2#1"/>
    <dgm:cxn modelId="{F5E34491-6E37-4234-9D70-C004ABE05AA2}" type="presParOf" srcId="{BF78CBF0-A6A3-4F54-9ECC-E5606821F8DF}" destId="{F31A1099-FA01-46BC-8230-046175C5E237}" srcOrd="0" destOrd="0" presId="urn:microsoft.com/office/officeart/2005/8/layout/pList2#1"/>
    <dgm:cxn modelId="{710CF73A-327B-4998-AAC1-3C51956DA20D}" type="presParOf" srcId="{BF78CBF0-A6A3-4F54-9ECC-E5606821F8DF}" destId="{38040476-DEAF-4EF6-98E4-63CAA8178FF6}" srcOrd="1" destOrd="0" presId="urn:microsoft.com/office/officeart/2005/8/layout/pList2#1"/>
    <dgm:cxn modelId="{EF688CF6-089D-41C6-B071-725C6EE877F5}" type="presParOf" srcId="{BF78CBF0-A6A3-4F54-9ECC-E5606821F8DF}" destId="{D219954F-FA07-4C97-9724-5DAEDF676684}" srcOrd="2" destOrd="0" presId="urn:microsoft.com/office/officeart/2005/8/layout/pList2#1"/>
    <dgm:cxn modelId="{1E446826-E29A-4B26-9B53-94FD2E1B3F34}" type="presParOf" srcId="{CAADBC61-BF89-476B-975F-2888965C6CCD}" destId="{E156DD40-EF3F-4196-A66D-7CCF37163C10}" srcOrd="1" destOrd="0" presId="urn:microsoft.com/office/officeart/2005/8/layout/pList2#1"/>
    <dgm:cxn modelId="{35401407-55CB-4862-9F96-63DF9561CEE0}" type="presParOf" srcId="{CAADBC61-BF89-476B-975F-2888965C6CCD}" destId="{70DA31C0-491F-4572-A203-5F4D0F1C8FE6}" srcOrd="2" destOrd="0" presId="urn:microsoft.com/office/officeart/2005/8/layout/pList2#1"/>
    <dgm:cxn modelId="{3404A7E7-A6F7-4D21-96A1-7DD2A148A2C3}" type="presParOf" srcId="{70DA31C0-491F-4572-A203-5F4D0F1C8FE6}" destId="{0D5E8004-1E82-4F41-87B2-5C38D8A7A398}" srcOrd="0" destOrd="0" presId="urn:microsoft.com/office/officeart/2005/8/layout/pList2#1"/>
    <dgm:cxn modelId="{23F869D2-DEA6-49EA-907F-DB19E116EE6C}" type="presParOf" srcId="{70DA31C0-491F-4572-A203-5F4D0F1C8FE6}" destId="{697CDB9A-ACB4-421B-AC2C-DC780E935802}" srcOrd="1" destOrd="0" presId="urn:microsoft.com/office/officeart/2005/8/layout/pList2#1"/>
    <dgm:cxn modelId="{6C520FFE-5361-4C06-8614-76AB14FE50CD}" type="presParOf" srcId="{70DA31C0-491F-4572-A203-5F4D0F1C8FE6}" destId="{C68A750C-BA5A-48BE-B565-2495A471BB50}" srcOrd="2" destOrd="0" presId="urn:microsoft.com/office/officeart/2005/8/layout/pList2#1"/>
    <dgm:cxn modelId="{C84F801E-AA3B-4CC5-BDD0-6A14CF7D0BC6}" type="presParOf" srcId="{CAADBC61-BF89-476B-975F-2888965C6CCD}" destId="{5C04DC3D-6424-4ED3-8F1A-AD4E40F16EBB}" srcOrd="3" destOrd="0" presId="urn:microsoft.com/office/officeart/2005/8/layout/pList2#1"/>
    <dgm:cxn modelId="{84F54FF3-4281-4A1B-9D37-38421DAAB051}" type="presParOf" srcId="{CAADBC61-BF89-476B-975F-2888965C6CCD}" destId="{0D320FC2-1FFA-4EA5-9120-2C6801D43481}" srcOrd="4" destOrd="0" presId="urn:microsoft.com/office/officeart/2005/8/layout/pList2#1"/>
    <dgm:cxn modelId="{570FDE14-B1CA-4D1A-9865-D06BF0B74DA4}" type="presParOf" srcId="{0D320FC2-1FFA-4EA5-9120-2C6801D43481}" destId="{29A1E58C-16A6-4450-98DA-4DE50BFA93DA}" srcOrd="0" destOrd="0" presId="urn:microsoft.com/office/officeart/2005/8/layout/pList2#1"/>
    <dgm:cxn modelId="{A0700DF9-F429-4A1B-A8F7-0BBBC18C6CCB}" type="presParOf" srcId="{0D320FC2-1FFA-4EA5-9120-2C6801D43481}" destId="{F4CD0800-0820-4D88-86DE-360CFCC4C9B6}" srcOrd="1" destOrd="0" presId="urn:microsoft.com/office/officeart/2005/8/layout/pList2#1"/>
    <dgm:cxn modelId="{DD0A3140-D2DA-410A-9DD1-0E6F771FBE3F}" type="presParOf" srcId="{0D320FC2-1FFA-4EA5-9120-2C6801D43481}" destId="{C7722945-6117-4DD6-B5C2-F1245AB5D518}" srcOrd="2" destOrd="0" presId="urn:microsoft.com/office/officeart/2005/8/layout/pList2#1"/>
    <dgm:cxn modelId="{74820069-14B0-43E7-92F8-637B7AB1A022}" type="presParOf" srcId="{CAADBC61-BF89-476B-975F-2888965C6CCD}" destId="{7BB66A68-060C-4F28-9A72-F50E4EE5171E}" srcOrd="5" destOrd="0" presId="urn:microsoft.com/office/officeart/2005/8/layout/pList2#1"/>
    <dgm:cxn modelId="{793390F1-09BC-4B88-B554-B8C0CD5B7316}" type="presParOf" srcId="{CAADBC61-BF89-476B-975F-2888965C6CCD}" destId="{B7F29989-1EC3-4FB8-9D50-9CD6A76DD450}" srcOrd="6" destOrd="0" presId="urn:microsoft.com/office/officeart/2005/8/layout/pList2#1"/>
    <dgm:cxn modelId="{7F2B9634-9A4E-4851-B30B-4AC8489F9BAD}" type="presParOf" srcId="{B7F29989-1EC3-4FB8-9D50-9CD6A76DD450}" destId="{EB1E732E-1DE7-48D7-900C-79C3BEF3A2BE}" srcOrd="0" destOrd="0" presId="urn:microsoft.com/office/officeart/2005/8/layout/pList2#1"/>
    <dgm:cxn modelId="{6AB48115-7AD4-4D1C-845F-3FD200D1D993}" type="presParOf" srcId="{B7F29989-1EC3-4FB8-9D50-9CD6A76DD450}" destId="{FA52B741-8AAE-49E3-83C0-48797F02EFAC}" srcOrd="1" destOrd="0" presId="urn:microsoft.com/office/officeart/2005/8/layout/pList2#1"/>
    <dgm:cxn modelId="{F87EA518-3A9E-454E-8C32-03450685D37F}" type="presParOf" srcId="{B7F29989-1EC3-4FB8-9D50-9CD6A76DD450}" destId="{9CF29DA1-7BA0-4547-92CE-440ACE66B975}" srcOrd="2" destOrd="0" presId="urn:microsoft.com/office/officeart/2005/8/layout/p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BA11A2-8B39-42D9-99CA-34C02911C510}"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en-US"/>
        </a:p>
      </dgm:t>
    </dgm:pt>
    <dgm:pt modelId="{0817830C-DF10-48BE-8B4B-0F13CDA3BD11}">
      <dgm:prSet/>
      <dgm:spPr/>
      <dgm:t>
        <a:bodyPr/>
        <a:lstStyle/>
        <a:p>
          <a:r>
            <a:rPr lang="en-US" dirty="0">
              <a:latin typeface="+mn-lt"/>
            </a:rPr>
            <a:t>New to Medicare</a:t>
          </a:r>
        </a:p>
      </dgm:t>
    </dgm:pt>
    <dgm:pt modelId="{A99EFE2A-3068-497A-97A3-71EB17087F39}" type="parTrans" cxnId="{1CB8DC54-64B7-4EF4-B2D5-0CD0A408CAEF}">
      <dgm:prSet/>
      <dgm:spPr/>
      <dgm:t>
        <a:bodyPr/>
        <a:lstStyle/>
        <a:p>
          <a:endParaRPr lang="en-US">
            <a:latin typeface="+mn-lt"/>
          </a:endParaRPr>
        </a:p>
      </dgm:t>
    </dgm:pt>
    <dgm:pt modelId="{C2DBD2EA-4EAE-44D3-8CBA-C6EC6D22C783}" type="sibTrans" cxnId="{1CB8DC54-64B7-4EF4-B2D5-0CD0A408CAEF}">
      <dgm:prSet/>
      <dgm:spPr/>
      <dgm:t>
        <a:bodyPr/>
        <a:lstStyle/>
        <a:p>
          <a:endParaRPr lang="en-US">
            <a:latin typeface="+mn-lt"/>
          </a:endParaRPr>
        </a:p>
      </dgm:t>
    </dgm:pt>
    <dgm:pt modelId="{5D00FA2A-4373-49E4-B2FC-02C0127DBFCF}">
      <dgm:prSet/>
      <dgm:spPr/>
      <dgm:t>
        <a:bodyPr/>
        <a:lstStyle/>
        <a:p>
          <a:r>
            <a:rPr lang="en-US">
              <a:latin typeface="+mn-lt"/>
            </a:rPr>
            <a:t>7 month initial enrollment period</a:t>
          </a:r>
        </a:p>
      </dgm:t>
    </dgm:pt>
    <dgm:pt modelId="{02AE5268-8CEC-4C6D-B60A-5F7E12F92981}" type="parTrans" cxnId="{C6E6F003-DAFD-4608-A338-D47771921967}">
      <dgm:prSet/>
      <dgm:spPr/>
      <dgm:t>
        <a:bodyPr/>
        <a:lstStyle/>
        <a:p>
          <a:endParaRPr lang="en-US">
            <a:latin typeface="+mn-lt"/>
          </a:endParaRPr>
        </a:p>
      </dgm:t>
    </dgm:pt>
    <dgm:pt modelId="{F7E16FF8-2D72-4EFE-A1DA-45B53B54D690}" type="sibTrans" cxnId="{C6E6F003-DAFD-4608-A338-D47771921967}">
      <dgm:prSet/>
      <dgm:spPr/>
      <dgm:t>
        <a:bodyPr/>
        <a:lstStyle/>
        <a:p>
          <a:endParaRPr lang="en-US">
            <a:latin typeface="+mn-lt"/>
          </a:endParaRPr>
        </a:p>
      </dgm:t>
    </dgm:pt>
    <dgm:pt modelId="{CE757B32-B63F-4AD7-A5CA-FBB222B031BB}">
      <dgm:prSet/>
      <dgm:spPr/>
      <dgm:t>
        <a:bodyPr/>
        <a:lstStyle/>
        <a:p>
          <a:r>
            <a:rPr lang="en-US">
              <a:latin typeface="+mn-lt"/>
            </a:rPr>
            <a:t>Annual fall open enrollment</a:t>
          </a:r>
        </a:p>
      </dgm:t>
    </dgm:pt>
    <dgm:pt modelId="{83229695-EB50-429A-A40A-E4D5BCD5DE58}" type="parTrans" cxnId="{C3770E4A-D222-4EFC-8F84-7C7CE538705D}">
      <dgm:prSet/>
      <dgm:spPr/>
      <dgm:t>
        <a:bodyPr/>
        <a:lstStyle/>
        <a:p>
          <a:endParaRPr lang="en-US">
            <a:latin typeface="+mn-lt"/>
          </a:endParaRPr>
        </a:p>
      </dgm:t>
    </dgm:pt>
    <dgm:pt modelId="{93291DB2-73C6-4C65-B022-671BA837DD4D}" type="sibTrans" cxnId="{C3770E4A-D222-4EFC-8F84-7C7CE538705D}">
      <dgm:prSet/>
      <dgm:spPr/>
      <dgm:t>
        <a:bodyPr/>
        <a:lstStyle/>
        <a:p>
          <a:endParaRPr lang="en-US">
            <a:latin typeface="+mn-lt"/>
          </a:endParaRPr>
        </a:p>
      </dgm:t>
    </dgm:pt>
    <dgm:pt modelId="{B781E653-AA8F-4D54-B0AE-8DE6D4CAA4AC}">
      <dgm:prSet/>
      <dgm:spPr/>
      <dgm:t>
        <a:bodyPr/>
        <a:lstStyle/>
        <a:p>
          <a:pPr rtl="0"/>
          <a:r>
            <a:rPr lang="en-US">
              <a:latin typeface="+mn-lt"/>
            </a:rPr>
            <a:t>October 15 – December 7 </a:t>
          </a:r>
        </a:p>
      </dgm:t>
    </dgm:pt>
    <dgm:pt modelId="{9B3C4283-0262-41F8-9CE3-F8C488530523}" type="parTrans" cxnId="{0FAE6BAC-1D87-4EF2-8D53-7D77481243DD}">
      <dgm:prSet/>
      <dgm:spPr/>
      <dgm:t>
        <a:bodyPr/>
        <a:lstStyle/>
        <a:p>
          <a:endParaRPr lang="en-US">
            <a:latin typeface="+mn-lt"/>
          </a:endParaRPr>
        </a:p>
      </dgm:t>
    </dgm:pt>
    <dgm:pt modelId="{A0C2F6B3-A600-4BC1-8F2C-1E53749F56B6}" type="sibTrans" cxnId="{0FAE6BAC-1D87-4EF2-8D53-7D77481243DD}">
      <dgm:prSet/>
      <dgm:spPr/>
      <dgm:t>
        <a:bodyPr/>
        <a:lstStyle/>
        <a:p>
          <a:endParaRPr lang="en-US">
            <a:latin typeface="+mn-lt"/>
          </a:endParaRPr>
        </a:p>
      </dgm:t>
    </dgm:pt>
    <dgm:pt modelId="{E8351B0C-ADB5-4A2E-90FD-E4F680ED3C05}">
      <dgm:prSet/>
      <dgm:spPr/>
      <dgm:t>
        <a:bodyPr/>
        <a:lstStyle/>
        <a:p>
          <a:r>
            <a:rPr lang="en-US">
              <a:latin typeface="+mn-lt"/>
            </a:rPr>
            <a:t>Coverage starts January 1</a:t>
          </a:r>
        </a:p>
      </dgm:t>
    </dgm:pt>
    <dgm:pt modelId="{025BD798-DC80-40D2-86F3-73443CDEF33C}" type="parTrans" cxnId="{B02F813D-3998-4310-B613-395DC644C2E0}">
      <dgm:prSet/>
      <dgm:spPr/>
      <dgm:t>
        <a:bodyPr/>
        <a:lstStyle/>
        <a:p>
          <a:endParaRPr lang="en-US">
            <a:latin typeface="+mn-lt"/>
          </a:endParaRPr>
        </a:p>
      </dgm:t>
    </dgm:pt>
    <dgm:pt modelId="{08C65D02-F17B-4DB7-8181-9EFA19A6737D}" type="sibTrans" cxnId="{B02F813D-3998-4310-B613-395DC644C2E0}">
      <dgm:prSet/>
      <dgm:spPr/>
      <dgm:t>
        <a:bodyPr/>
        <a:lstStyle/>
        <a:p>
          <a:endParaRPr lang="en-US">
            <a:latin typeface="+mn-lt"/>
          </a:endParaRPr>
        </a:p>
      </dgm:t>
    </dgm:pt>
    <dgm:pt modelId="{978B0B23-57AB-47AC-8FEE-9A07C5E03F35}">
      <dgm:prSet/>
      <dgm:spPr/>
      <dgm:t>
        <a:bodyPr/>
        <a:lstStyle/>
        <a:p>
          <a:r>
            <a:rPr lang="en-US">
              <a:latin typeface="+mn-lt"/>
            </a:rPr>
            <a:t>Special Enrollment Periods</a:t>
          </a:r>
        </a:p>
      </dgm:t>
    </dgm:pt>
    <dgm:pt modelId="{9556055C-3388-4EE7-90A4-F4E4E04F853E}" type="parTrans" cxnId="{260B0FB2-6C15-460F-A10C-3EBC76633900}">
      <dgm:prSet/>
      <dgm:spPr/>
      <dgm:t>
        <a:bodyPr/>
        <a:lstStyle/>
        <a:p>
          <a:endParaRPr lang="en-US">
            <a:latin typeface="+mn-lt"/>
          </a:endParaRPr>
        </a:p>
      </dgm:t>
    </dgm:pt>
    <dgm:pt modelId="{79679062-CFF3-4415-838D-3D33DA80732A}" type="sibTrans" cxnId="{260B0FB2-6C15-460F-A10C-3EBC76633900}">
      <dgm:prSet/>
      <dgm:spPr/>
      <dgm:t>
        <a:bodyPr/>
        <a:lstStyle/>
        <a:p>
          <a:endParaRPr lang="en-US">
            <a:latin typeface="+mn-lt"/>
          </a:endParaRPr>
        </a:p>
      </dgm:t>
    </dgm:pt>
    <dgm:pt modelId="{9B04D274-9570-490E-BDA9-6A824C7EAE60}">
      <dgm:prSet/>
      <dgm:spPr/>
      <dgm:t>
        <a:bodyPr/>
        <a:lstStyle/>
        <a:p>
          <a:r>
            <a:rPr lang="en-US">
              <a:latin typeface="+mn-lt"/>
            </a:rPr>
            <a:t>Low income, involuntary loss of credible coverage, moved outside of plan’s service area, etc.</a:t>
          </a:r>
        </a:p>
      </dgm:t>
    </dgm:pt>
    <dgm:pt modelId="{226B396F-EE9D-4CD5-800D-49973FA7E729}" type="parTrans" cxnId="{286DC0A8-13C1-448F-8F37-1E4E013B2D00}">
      <dgm:prSet/>
      <dgm:spPr/>
      <dgm:t>
        <a:bodyPr/>
        <a:lstStyle/>
        <a:p>
          <a:endParaRPr lang="en-US">
            <a:latin typeface="+mn-lt"/>
          </a:endParaRPr>
        </a:p>
      </dgm:t>
    </dgm:pt>
    <dgm:pt modelId="{B44CCBBF-7219-4643-8915-4AFA60158404}" type="sibTrans" cxnId="{286DC0A8-13C1-448F-8F37-1E4E013B2D00}">
      <dgm:prSet/>
      <dgm:spPr/>
      <dgm:t>
        <a:bodyPr/>
        <a:lstStyle/>
        <a:p>
          <a:endParaRPr lang="en-US">
            <a:latin typeface="+mn-lt"/>
          </a:endParaRPr>
        </a:p>
      </dgm:t>
    </dgm:pt>
    <dgm:pt modelId="{06DDD8D2-48D9-4AC8-8359-BD1112007F05}">
      <dgm:prSet/>
      <dgm:spPr/>
      <dgm:t>
        <a:bodyPr/>
        <a:lstStyle/>
        <a:p>
          <a:r>
            <a:rPr lang="en-US">
              <a:latin typeface="+mn-lt"/>
            </a:rPr>
            <a:t>Ways to join</a:t>
          </a:r>
        </a:p>
      </dgm:t>
    </dgm:pt>
    <dgm:pt modelId="{85600AD3-5CD1-415A-8F77-0E5B3E1AEDC0}" type="parTrans" cxnId="{DDDB6A1E-864B-4583-A793-10F0F3C6AF59}">
      <dgm:prSet/>
      <dgm:spPr/>
      <dgm:t>
        <a:bodyPr/>
        <a:lstStyle/>
        <a:p>
          <a:endParaRPr lang="en-US">
            <a:latin typeface="+mn-lt"/>
          </a:endParaRPr>
        </a:p>
      </dgm:t>
    </dgm:pt>
    <dgm:pt modelId="{2747C914-69E0-4A7C-BC9D-08FEA32F3861}" type="sibTrans" cxnId="{DDDB6A1E-864B-4583-A793-10F0F3C6AF59}">
      <dgm:prSet/>
      <dgm:spPr/>
      <dgm:t>
        <a:bodyPr/>
        <a:lstStyle/>
        <a:p>
          <a:endParaRPr lang="en-US">
            <a:latin typeface="+mn-lt"/>
          </a:endParaRPr>
        </a:p>
      </dgm:t>
    </dgm:pt>
    <dgm:pt modelId="{55F2B413-A8DD-40BF-822C-81C566D17647}">
      <dgm:prSet/>
      <dgm:spPr/>
      <dgm:t>
        <a:bodyPr/>
        <a:lstStyle/>
        <a:p>
          <a:pPr rtl="0"/>
          <a:r>
            <a:rPr lang="en-US" b="1">
              <a:latin typeface="+mn-lt"/>
            </a:rPr>
            <a:t>Call us 248-262-0545</a:t>
          </a:r>
        </a:p>
      </dgm:t>
    </dgm:pt>
    <dgm:pt modelId="{64D5065B-00B0-4D85-A516-29A1EA3F8A32}" type="parTrans" cxnId="{C9C6C398-4BB0-41EA-9BE7-A385DC9CF216}">
      <dgm:prSet/>
      <dgm:spPr/>
      <dgm:t>
        <a:bodyPr/>
        <a:lstStyle/>
        <a:p>
          <a:endParaRPr lang="en-US">
            <a:latin typeface="+mn-lt"/>
          </a:endParaRPr>
        </a:p>
      </dgm:t>
    </dgm:pt>
    <dgm:pt modelId="{18E5CFBA-6A31-47C1-BB29-AE2228489458}" type="sibTrans" cxnId="{C9C6C398-4BB0-41EA-9BE7-A385DC9CF216}">
      <dgm:prSet/>
      <dgm:spPr/>
      <dgm:t>
        <a:bodyPr/>
        <a:lstStyle/>
        <a:p>
          <a:endParaRPr lang="en-US">
            <a:latin typeface="+mn-lt"/>
          </a:endParaRPr>
        </a:p>
      </dgm:t>
    </dgm:pt>
    <dgm:pt modelId="{539B5114-DA62-419D-984F-9F822B6C543C}">
      <dgm:prSet phldr="0"/>
      <dgm:spPr/>
      <dgm:t>
        <a:bodyPr/>
        <a:lstStyle/>
        <a:p>
          <a:pPr rtl="0"/>
          <a:r>
            <a:rPr lang="en-US" dirty="0">
              <a:latin typeface="+mn-lt"/>
            </a:rPr>
            <a:t>Call the Plan directly</a:t>
          </a:r>
        </a:p>
      </dgm:t>
    </dgm:pt>
    <dgm:pt modelId="{8AF2F3D1-FAD9-4CA3-ABF7-E20536D990A3}" type="parTrans" cxnId="{108D3B64-1CA7-41AE-8469-8470D5A7A76E}">
      <dgm:prSet/>
      <dgm:spPr/>
      <dgm:t>
        <a:bodyPr/>
        <a:lstStyle/>
        <a:p>
          <a:endParaRPr lang="en-US">
            <a:latin typeface="+mn-lt"/>
          </a:endParaRPr>
        </a:p>
      </dgm:t>
    </dgm:pt>
    <dgm:pt modelId="{384702EA-7F9C-4A12-ABCF-4D5FA98E82C7}" type="sibTrans" cxnId="{108D3B64-1CA7-41AE-8469-8470D5A7A76E}">
      <dgm:prSet/>
      <dgm:spPr/>
      <dgm:t>
        <a:bodyPr/>
        <a:lstStyle/>
        <a:p>
          <a:endParaRPr lang="en-US">
            <a:latin typeface="+mn-lt"/>
          </a:endParaRPr>
        </a:p>
      </dgm:t>
    </dgm:pt>
    <dgm:pt modelId="{17260E72-4314-4EA1-9665-461CF4C790CC}">
      <dgm:prSet phldr="0"/>
      <dgm:spPr/>
      <dgm:t>
        <a:bodyPr/>
        <a:lstStyle/>
        <a:p>
          <a:pPr rtl="0"/>
          <a:r>
            <a:rPr lang="en-US">
              <a:latin typeface="+mn-lt"/>
            </a:rPr>
            <a:t>Visit Medicare.gov</a:t>
          </a:r>
        </a:p>
      </dgm:t>
    </dgm:pt>
    <dgm:pt modelId="{2F71286E-808E-495E-A7F9-D0AA48569FC9}" type="parTrans" cxnId="{64EFA57E-FDA4-4A00-9FAE-C782FE0B6A6C}">
      <dgm:prSet/>
      <dgm:spPr/>
      <dgm:t>
        <a:bodyPr/>
        <a:lstStyle/>
        <a:p>
          <a:endParaRPr lang="en-US">
            <a:latin typeface="+mn-lt"/>
          </a:endParaRPr>
        </a:p>
      </dgm:t>
    </dgm:pt>
    <dgm:pt modelId="{8CD09B59-9419-4B35-8E8C-4A79C22A8F49}" type="sibTrans" cxnId="{64EFA57E-FDA4-4A00-9FAE-C782FE0B6A6C}">
      <dgm:prSet/>
      <dgm:spPr/>
      <dgm:t>
        <a:bodyPr/>
        <a:lstStyle/>
        <a:p>
          <a:endParaRPr lang="en-US">
            <a:latin typeface="+mn-lt"/>
          </a:endParaRPr>
        </a:p>
      </dgm:t>
    </dgm:pt>
    <dgm:pt modelId="{0726EF7A-23A8-4E52-8478-D30A6EE8EED7}">
      <dgm:prSet phldr="0"/>
      <dgm:spPr/>
      <dgm:t>
        <a:bodyPr/>
        <a:lstStyle/>
        <a:p>
          <a:endParaRPr lang="en-US">
            <a:latin typeface="+mn-lt"/>
          </a:endParaRPr>
        </a:p>
      </dgm:t>
    </dgm:pt>
    <dgm:pt modelId="{5E3475D7-E295-4B9B-BE95-F7990D7250E5}" type="parTrans" cxnId="{84E1A92F-2E94-40E3-9A42-D119FB854A96}">
      <dgm:prSet/>
      <dgm:spPr/>
      <dgm:t>
        <a:bodyPr/>
        <a:lstStyle/>
        <a:p>
          <a:endParaRPr lang="en-US">
            <a:latin typeface="+mn-lt"/>
          </a:endParaRPr>
        </a:p>
      </dgm:t>
    </dgm:pt>
    <dgm:pt modelId="{C8B54942-CCF5-490B-B59A-6083307AE688}" type="sibTrans" cxnId="{84E1A92F-2E94-40E3-9A42-D119FB854A96}">
      <dgm:prSet/>
      <dgm:spPr/>
      <dgm:t>
        <a:bodyPr/>
        <a:lstStyle/>
        <a:p>
          <a:endParaRPr lang="en-US">
            <a:latin typeface="+mn-lt"/>
          </a:endParaRPr>
        </a:p>
      </dgm:t>
    </dgm:pt>
    <dgm:pt modelId="{3BF4054C-8ECC-4AFA-B64A-D729E1344527}">
      <dgm:prSet phldr="0"/>
      <dgm:spPr/>
      <dgm:t>
        <a:bodyPr/>
        <a:lstStyle/>
        <a:p>
          <a:pPr rtl="0"/>
          <a:r>
            <a:rPr lang="en-US">
              <a:latin typeface="+mn-lt"/>
            </a:rPr>
            <a:t>Call 1-800-Medicare</a:t>
          </a:r>
        </a:p>
      </dgm:t>
    </dgm:pt>
    <dgm:pt modelId="{486EB7D4-5414-48F9-BE42-EF88725B5B34}" type="parTrans" cxnId="{1BD6E797-CAA0-4633-A98C-61944312B7CB}">
      <dgm:prSet/>
      <dgm:spPr/>
      <dgm:t>
        <a:bodyPr/>
        <a:lstStyle/>
        <a:p>
          <a:endParaRPr lang="en-US">
            <a:latin typeface="+mn-lt"/>
          </a:endParaRPr>
        </a:p>
      </dgm:t>
    </dgm:pt>
    <dgm:pt modelId="{B9977E04-5E84-4C19-8D59-B4A6C33B182F}" type="sibTrans" cxnId="{1BD6E797-CAA0-4633-A98C-61944312B7CB}">
      <dgm:prSet/>
      <dgm:spPr/>
      <dgm:t>
        <a:bodyPr/>
        <a:lstStyle/>
        <a:p>
          <a:endParaRPr lang="en-US">
            <a:latin typeface="+mn-lt"/>
          </a:endParaRPr>
        </a:p>
      </dgm:t>
    </dgm:pt>
    <dgm:pt modelId="{70C44CF7-F8F2-41CD-A82A-B38BACBB8E66}" type="pres">
      <dgm:prSet presAssocID="{B3BA11A2-8B39-42D9-99CA-34C02911C510}" presName="linear" presStyleCnt="0">
        <dgm:presLayoutVars>
          <dgm:animLvl val="lvl"/>
          <dgm:resizeHandles val="exact"/>
        </dgm:presLayoutVars>
      </dgm:prSet>
      <dgm:spPr/>
    </dgm:pt>
    <dgm:pt modelId="{1BA8FF0B-75DA-4FC6-B467-4BFAE65D1F6C}" type="pres">
      <dgm:prSet presAssocID="{0817830C-DF10-48BE-8B4B-0F13CDA3BD11}" presName="parentText" presStyleLbl="node1" presStyleIdx="0" presStyleCnt="4">
        <dgm:presLayoutVars>
          <dgm:chMax val="0"/>
          <dgm:bulletEnabled val="1"/>
        </dgm:presLayoutVars>
      </dgm:prSet>
      <dgm:spPr/>
    </dgm:pt>
    <dgm:pt modelId="{93F89AE5-9878-4B89-B342-869D37673854}" type="pres">
      <dgm:prSet presAssocID="{0817830C-DF10-48BE-8B4B-0F13CDA3BD11}" presName="childText" presStyleLbl="revTx" presStyleIdx="0" presStyleCnt="4">
        <dgm:presLayoutVars>
          <dgm:bulletEnabled val="1"/>
        </dgm:presLayoutVars>
      </dgm:prSet>
      <dgm:spPr/>
    </dgm:pt>
    <dgm:pt modelId="{5FFDD267-8829-4F46-B6B8-DE7BB287F2A2}" type="pres">
      <dgm:prSet presAssocID="{CE757B32-B63F-4AD7-A5CA-FBB222B031BB}" presName="parentText" presStyleLbl="node1" presStyleIdx="1" presStyleCnt="4">
        <dgm:presLayoutVars>
          <dgm:chMax val="0"/>
          <dgm:bulletEnabled val="1"/>
        </dgm:presLayoutVars>
      </dgm:prSet>
      <dgm:spPr/>
    </dgm:pt>
    <dgm:pt modelId="{4F696C67-CD4E-4669-BCA6-35919E229697}" type="pres">
      <dgm:prSet presAssocID="{CE757B32-B63F-4AD7-A5CA-FBB222B031BB}" presName="childText" presStyleLbl="revTx" presStyleIdx="1" presStyleCnt="4">
        <dgm:presLayoutVars>
          <dgm:bulletEnabled val="1"/>
        </dgm:presLayoutVars>
      </dgm:prSet>
      <dgm:spPr/>
    </dgm:pt>
    <dgm:pt modelId="{9879E222-CF1C-4C75-9371-7AFC7B7489FC}" type="pres">
      <dgm:prSet presAssocID="{978B0B23-57AB-47AC-8FEE-9A07C5E03F35}" presName="parentText" presStyleLbl="node1" presStyleIdx="2" presStyleCnt="4">
        <dgm:presLayoutVars>
          <dgm:chMax val="0"/>
          <dgm:bulletEnabled val="1"/>
        </dgm:presLayoutVars>
      </dgm:prSet>
      <dgm:spPr/>
    </dgm:pt>
    <dgm:pt modelId="{2751A4F1-E921-40CF-BCD7-9C8AC801A791}" type="pres">
      <dgm:prSet presAssocID="{978B0B23-57AB-47AC-8FEE-9A07C5E03F35}" presName="childText" presStyleLbl="revTx" presStyleIdx="2" presStyleCnt="4">
        <dgm:presLayoutVars>
          <dgm:bulletEnabled val="1"/>
        </dgm:presLayoutVars>
      </dgm:prSet>
      <dgm:spPr/>
    </dgm:pt>
    <dgm:pt modelId="{447C208D-37EE-4097-B91F-1DA09F842A23}" type="pres">
      <dgm:prSet presAssocID="{06DDD8D2-48D9-4AC8-8359-BD1112007F05}" presName="parentText" presStyleLbl="node1" presStyleIdx="3" presStyleCnt="4">
        <dgm:presLayoutVars>
          <dgm:chMax val="0"/>
          <dgm:bulletEnabled val="1"/>
        </dgm:presLayoutVars>
      </dgm:prSet>
      <dgm:spPr/>
    </dgm:pt>
    <dgm:pt modelId="{2BDCC796-8504-45DB-91D2-3A119D24B494}" type="pres">
      <dgm:prSet presAssocID="{06DDD8D2-48D9-4AC8-8359-BD1112007F05}" presName="childText" presStyleLbl="revTx" presStyleIdx="3" presStyleCnt="4">
        <dgm:presLayoutVars>
          <dgm:bulletEnabled val="1"/>
        </dgm:presLayoutVars>
      </dgm:prSet>
      <dgm:spPr/>
    </dgm:pt>
  </dgm:ptLst>
  <dgm:cxnLst>
    <dgm:cxn modelId="{C6E6F003-DAFD-4608-A338-D47771921967}" srcId="{0817830C-DF10-48BE-8B4B-0F13CDA3BD11}" destId="{5D00FA2A-4373-49E4-B2FC-02C0127DBFCF}" srcOrd="0" destOrd="0" parTransId="{02AE5268-8CEC-4C6D-B60A-5F7E12F92981}" sibTransId="{F7E16FF8-2D72-4EFE-A1DA-45B53B54D690}"/>
    <dgm:cxn modelId="{C786B112-4A83-4859-804F-7AE87462C8DE}" type="presOf" srcId="{CE757B32-B63F-4AD7-A5CA-FBB222B031BB}" destId="{5FFDD267-8829-4F46-B6B8-DE7BB287F2A2}" srcOrd="0" destOrd="0" presId="urn:microsoft.com/office/officeart/2005/8/layout/vList2"/>
    <dgm:cxn modelId="{DDDB6A1E-864B-4583-A793-10F0F3C6AF59}" srcId="{B3BA11A2-8B39-42D9-99CA-34C02911C510}" destId="{06DDD8D2-48D9-4AC8-8359-BD1112007F05}" srcOrd="3" destOrd="0" parTransId="{85600AD3-5CD1-415A-8F77-0E5B3E1AEDC0}" sibTransId="{2747C914-69E0-4A7C-BC9D-08FEA32F3861}"/>
    <dgm:cxn modelId="{C8640A24-1864-4EA1-9C4A-AC5D51256462}" type="presOf" srcId="{0817830C-DF10-48BE-8B4B-0F13CDA3BD11}" destId="{1BA8FF0B-75DA-4FC6-B467-4BFAE65D1F6C}" srcOrd="0" destOrd="0" presId="urn:microsoft.com/office/officeart/2005/8/layout/vList2"/>
    <dgm:cxn modelId="{57F70528-7C4D-494C-8489-6479464E8E94}" type="presOf" srcId="{9B04D274-9570-490E-BDA9-6A824C7EAE60}" destId="{2751A4F1-E921-40CF-BCD7-9C8AC801A791}" srcOrd="0" destOrd="0" presId="urn:microsoft.com/office/officeart/2005/8/layout/vList2"/>
    <dgm:cxn modelId="{9BE3282E-8937-46B0-8DC7-121BF5410CB5}" type="presOf" srcId="{5D00FA2A-4373-49E4-B2FC-02C0127DBFCF}" destId="{93F89AE5-9878-4B89-B342-869D37673854}" srcOrd="0" destOrd="0" presId="urn:microsoft.com/office/officeart/2005/8/layout/vList2"/>
    <dgm:cxn modelId="{84E1A92F-2E94-40E3-9A42-D119FB854A96}" srcId="{06DDD8D2-48D9-4AC8-8359-BD1112007F05}" destId="{0726EF7A-23A8-4E52-8478-D30A6EE8EED7}" srcOrd="4" destOrd="0" parTransId="{5E3475D7-E295-4B9B-BE95-F7990D7250E5}" sibTransId="{C8B54942-CCF5-490B-B59A-6083307AE688}"/>
    <dgm:cxn modelId="{B02F813D-3998-4310-B613-395DC644C2E0}" srcId="{CE757B32-B63F-4AD7-A5CA-FBB222B031BB}" destId="{E8351B0C-ADB5-4A2E-90FD-E4F680ED3C05}" srcOrd="1" destOrd="0" parTransId="{025BD798-DC80-40D2-86F3-73443CDEF33C}" sibTransId="{08C65D02-F17B-4DB7-8181-9EFA19A6737D}"/>
    <dgm:cxn modelId="{108D3B64-1CA7-41AE-8469-8470D5A7A76E}" srcId="{06DDD8D2-48D9-4AC8-8359-BD1112007F05}" destId="{539B5114-DA62-419D-984F-9F822B6C543C}" srcOrd="1" destOrd="0" parTransId="{8AF2F3D1-FAD9-4CA3-ABF7-E20536D990A3}" sibTransId="{384702EA-7F9C-4A12-ABCF-4D5FA98E82C7}"/>
    <dgm:cxn modelId="{C3770E4A-D222-4EFC-8F84-7C7CE538705D}" srcId="{B3BA11A2-8B39-42D9-99CA-34C02911C510}" destId="{CE757B32-B63F-4AD7-A5CA-FBB222B031BB}" srcOrd="1" destOrd="0" parTransId="{83229695-EB50-429A-A40A-E4D5BCD5DE58}" sibTransId="{93291DB2-73C6-4C65-B022-671BA837DD4D}"/>
    <dgm:cxn modelId="{23ED224C-F19A-406C-B70B-F1ECA6AE45BA}" type="presOf" srcId="{E8351B0C-ADB5-4A2E-90FD-E4F680ED3C05}" destId="{4F696C67-CD4E-4669-BCA6-35919E229697}" srcOrd="0" destOrd="1" presId="urn:microsoft.com/office/officeart/2005/8/layout/vList2"/>
    <dgm:cxn modelId="{1CB8DC54-64B7-4EF4-B2D5-0CD0A408CAEF}" srcId="{B3BA11A2-8B39-42D9-99CA-34C02911C510}" destId="{0817830C-DF10-48BE-8B4B-0F13CDA3BD11}" srcOrd="0" destOrd="0" parTransId="{A99EFE2A-3068-497A-97A3-71EB17087F39}" sibTransId="{C2DBD2EA-4EAE-44D3-8CBA-C6EC6D22C783}"/>
    <dgm:cxn modelId="{64EFA57E-FDA4-4A00-9FAE-C782FE0B6A6C}" srcId="{06DDD8D2-48D9-4AC8-8359-BD1112007F05}" destId="{17260E72-4314-4EA1-9665-461CF4C790CC}" srcOrd="3" destOrd="0" parTransId="{2F71286E-808E-495E-A7F9-D0AA48569FC9}" sibTransId="{8CD09B59-9419-4B35-8E8C-4A79C22A8F49}"/>
    <dgm:cxn modelId="{B7B50281-C4F1-41C6-8CC1-E882AEE72790}" type="presOf" srcId="{B3BA11A2-8B39-42D9-99CA-34C02911C510}" destId="{70C44CF7-F8F2-41CD-A82A-B38BACBB8E66}" srcOrd="0" destOrd="0" presId="urn:microsoft.com/office/officeart/2005/8/layout/vList2"/>
    <dgm:cxn modelId="{DD777C82-F4C5-4BDA-BD50-CD7DD30B7203}" type="presOf" srcId="{0726EF7A-23A8-4E52-8478-D30A6EE8EED7}" destId="{2BDCC796-8504-45DB-91D2-3A119D24B494}" srcOrd="0" destOrd="4" presId="urn:microsoft.com/office/officeart/2005/8/layout/vList2"/>
    <dgm:cxn modelId="{7D265F87-81F3-49B5-8EDA-E5D08AB0FBC2}" type="presOf" srcId="{539B5114-DA62-419D-984F-9F822B6C543C}" destId="{2BDCC796-8504-45DB-91D2-3A119D24B494}" srcOrd="0" destOrd="1" presId="urn:microsoft.com/office/officeart/2005/8/layout/vList2"/>
    <dgm:cxn modelId="{A954FD92-A02B-4ECA-8AB0-3B7B13A21EE7}" type="presOf" srcId="{17260E72-4314-4EA1-9665-461CF4C790CC}" destId="{2BDCC796-8504-45DB-91D2-3A119D24B494}" srcOrd="0" destOrd="3" presId="urn:microsoft.com/office/officeart/2005/8/layout/vList2"/>
    <dgm:cxn modelId="{1BD6E797-CAA0-4633-A98C-61944312B7CB}" srcId="{06DDD8D2-48D9-4AC8-8359-BD1112007F05}" destId="{3BF4054C-8ECC-4AFA-B64A-D729E1344527}" srcOrd="2" destOrd="0" parTransId="{486EB7D4-5414-48F9-BE42-EF88725B5B34}" sibTransId="{B9977E04-5E84-4C19-8D59-B4A6C33B182F}"/>
    <dgm:cxn modelId="{C9C6C398-4BB0-41EA-9BE7-A385DC9CF216}" srcId="{06DDD8D2-48D9-4AC8-8359-BD1112007F05}" destId="{55F2B413-A8DD-40BF-822C-81C566D17647}" srcOrd="0" destOrd="0" parTransId="{64D5065B-00B0-4D85-A516-29A1EA3F8A32}" sibTransId="{18E5CFBA-6A31-47C1-BB29-AE2228489458}"/>
    <dgm:cxn modelId="{A206FFA2-CE31-4BD8-95FC-13316E3EBF32}" type="presOf" srcId="{3BF4054C-8ECC-4AFA-B64A-D729E1344527}" destId="{2BDCC796-8504-45DB-91D2-3A119D24B494}" srcOrd="0" destOrd="2" presId="urn:microsoft.com/office/officeart/2005/8/layout/vList2"/>
    <dgm:cxn modelId="{162E74A8-F6C9-4E95-B9FD-D99B736679F5}" type="presOf" srcId="{B781E653-AA8F-4D54-B0AE-8DE6D4CAA4AC}" destId="{4F696C67-CD4E-4669-BCA6-35919E229697}" srcOrd="0" destOrd="0" presId="urn:microsoft.com/office/officeart/2005/8/layout/vList2"/>
    <dgm:cxn modelId="{D13BACA8-A4D0-4E59-B561-AA984106C53A}" type="presOf" srcId="{55F2B413-A8DD-40BF-822C-81C566D17647}" destId="{2BDCC796-8504-45DB-91D2-3A119D24B494}" srcOrd="0" destOrd="0" presId="urn:microsoft.com/office/officeart/2005/8/layout/vList2"/>
    <dgm:cxn modelId="{286DC0A8-13C1-448F-8F37-1E4E013B2D00}" srcId="{978B0B23-57AB-47AC-8FEE-9A07C5E03F35}" destId="{9B04D274-9570-490E-BDA9-6A824C7EAE60}" srcOrd="0" destOrd="0" parTransId="{226B396F-EE9D-4CD5-800D-49973FA7E729}" sibTransId="{B44CCBBF-7219-4643-8915-4AFA60158404}"/>
    <dgm:cxn modelId="{0FAE6BAC-1D87-4EF2-8D53-7D77481243DD}" srcId="{CE757B32-B63F-4AD7-A5CA-FBB222B031BB}" destId="{B781E653-AA8F-4D54-B0AE-8DE6D4CAA4AC}" srcOrd="0" destOrd="0" parTransId="{9B3C4283-0262-41F8-9CE3-F8C488530523}" sibTransId="{A0C2F6B3-A600-4BC1-8F2C-1E53749F56B6}"/>
    <dgm:cxn modelId="{260B0FB2-6C15-460F-A10C-3EBC76633900}" srcId="{B3BA11A2-8B39-42D9-99CA-34C02911C510}" destId="{978B0B23-57AB-47AC-8FEE-9A07C5E03F35}" srcOrd="2" destOrd="0" parTransId="{9556055C-3388-4EE7-90A4-F4E4E04F853E}" sibTransId="{79679062-CFF3-4415-838D-3D33DA80732A}"/>
    <dgm:cxn modelId="{A6BBAFCA-9BE0-41AE-99CC-F8F950A30A34}" type="presOf" srcId="{06DDD8D2-48D9-4AC8-8359-BD1112007F05}" destId="{447C208D-37EE-4097-B91F-1DA09F842A23}" srcOrd="0" destOrd="0" presId="urn:microsoft.com/office/officeart/2005/8/layout/vList2"/>
    <dgm:cxn modelId="{F5473CDA-E16B-4307-9B1D-06A7DBE8886E}" type="presOf" srcId="{978B0B23-57AB-47AC-8FEE-9A07C5E03F35}" destId="{9879E222-CF1C-4C75-9371-7AFC7B7489FC}" srcOrd="0" destOrd="0" presId="urn:microsoft.com/office/officeart/2005/8/layout/vList2"/>
    <dgm:cxn modelId="{82186187-F3A1-4AEE-AFA2-122EAD7EECA2}" type="presParOf" srcId="{70C44CF7-F8F2-41CD-A82A-B38BACBB8E66}" destId="{1BA8FF0B-75DA-4FC6-B467-4BFAE65D1F6C}" srcOrd="0" destOrd="0" presId="urn:microsoft.com/office/officeart/2005/8/layout/vList2"/>
    <dgm:cxn modelId="{2B331663-CDEA-4D90-BEC2-617A24F0698D}" type="presParOf" srcId="{70C44CF7-F8F2-41CD-A82A-B38BACBB8E66}" destId="{93F89AE5-9878-4B89-B342-869D37673854}" srcOrd="1" destOrd="0" presId="urn:microsoft.com/office/officeart/2005/8/layout/vList2"/>
    <dgm:cxn modelId="{9C8E9D18-234A-4C70-8F90-A3977889DD3F}" type="presParOf" srcId="{70C44CF7-F8F2-41CD-A82A-B38BACBB8E66}" destId="{5FFDD267-8829-4F46-B6B8-DE7BB287F2A2}" srcOrd="2" destOrd="0" presId="urn:microsoft.com/office/officeart/2005/8/layout/vList2"/>
    <dgm:cxn modelId="{E7D65896-F315-4A61-933C-14CF99FC2EAF}" type="presParOf" srcId="{70C44CF7-F8F2-41CD-A82A-B38BACBB8E66}" destId="{4F696C67-CD4E-4669-BCA6-35919E229697}" srcOrd="3" destOrd="0" presId="urn:microsoft.com/office/officeart/2005/8/layout/vList2"/>
    <dgm:cxn modelId="{99BCF27A-572C-40BC-A019-06AF4172AAC8}" type="presParOf" srcId="{70C44CF7-F8F2-41CD-A82A-B38BACBB8E66}" destId="{9879E222-CF1C-4C75-9371-7AFC7B7489FC}" srcOrd="4" destOrd="0" presId="urn:microsoft.com/office/officeart/2005/8/layout/vList2"/>
    <dgm:cxn modelId="{8AC8F5BE-D80A-497C-8428-3722F5F85E6D}" type="presParOf" srcId="{70C44CF7-F8F2-41CD-A82A-B38BACBB8E66}" destId="{2751A4F1-E921-40CF-BCD7-9C8AC801A791}" srcOrd="5" destOrd="0" presId="urn:microsoft.com/office/officeart/2005/8/layout/vList2"/>
    <dgm:cxn modelId="{DF242E3C-7D51-4973-B5A6-58CEEDBBFF06}" type="presParOf" srcId="{70C44CF7-F8F2-41CD-A82A-B38BACBB8E66}" destId="{447C208D-37EE-4097-B91F-1DA09F842A23}" srcOrd="6" destOrd="0" presId="urn:microsoft.com/office/officeart/2005/8/layout/vList2"/>
    <dgm:cxn modelId="{67B54B3E-E470-4F21-8438-D996F174648E}" type="presParOf" srcId="{70C44CF7-F8F2-41CD-A82A-B38BACBB8E66}" destId="{2BDCC796-8504-45DB-91D2-3A119D24B494}"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D6CC41-2E83-4A9D-9171-0A92D2D66BB0}" type="doc">
      <dgm:prSet loTypeId="urn:microsoft.com/office/officeart/2005/8/layout/default" loCatId="list" qsTypeId="urn:microsoft.com/office/officeart/2005/8/quickstyle/simple1" qsCatId="simple" csTypeId="urn:microsoft.com/office/officeart/2005/8/colors/accent1_3" csCatId="accent1" phldr="1"/>
      <dgm:spPr/>
      <dgm:t>
        <a:bodyPr/>
        <a:lstStyle/>
        <a:p>
          <a:endParaRPr lang="en-US"/>
        </a:p>
      </dgm:t>
    </dgm:pt>
    <dgm:pt modelId="{37F6EAA7-EF63-44AE-870E-9BBE5C43B493}">
      <dgm:prSet/>
      <dgm:spPr/>
      <dgm:t>
        <a:bodyPr/>
        <a:lstStyle/>
        <a:p>
          <a:pPr rtl="0"/>
          <a:r>
            <a:rPr lang="en-US" dirty="0"/>
            <a:t>Health plans approved by Medicare </a:t>
          </a:r>
          <a:r>
            <a:rPr lang="en-US" dirty="0">
              <a:latin typeface="Century Gothic" panose="020B0502020202020204"/>
            </a:rPr>
            <a:t>(PPOs and HMOs) run by private Insurance Companies</a:t>
          </a:r>
          <a:endParaRPr lang="en-US" dirty="0"/>
        </a:p>
      </dgm:t>
    </dgm:pt>
    <dgm:pt modelId="{FFA2E07A-8FB8-491C-88B5-6173305343BE}" type="parTrans" cxnId="{6A927864-1D9A-4F4F-A9A0-F4B0265DC921}">
      <dgm:prSet/>
      <dgm:spPr/>
      <dgm:t>
        <a:bodyPr/>
        <a:lstStyle/>
        <a:p>
          <a:endParaRPr lang="en-US"/>
        </a:p>
      </dgm:t>
    </dgm:pt>
    <dgm:pt modelId="{99E6657A-B470-4E4B-A456-08CCA91E5D6A}" type="sibTrans" cxnId="{6A927864-1D9A-4F4F-A9A0-F4B0265DC921}">
      <dgm:prSet/>
      <dgm:spPr/>
      <dgm:t>
        <a:bodyPr/>
        <a:lstStyle/>
        <a:p>
          <a:endParaRPr lang="en-US"/>
        </a:p>
      </dgm:t>
    </dgm:pt>
    <dgm:pt modelId="{197FF9DD-CD6A-4183-8C0F-0EA778679CFD}">
      <dgm:prSet/>
      <dgm:spPr/>
      <dgm:t>
        <a:bodyPr/>
        <a:lstStyle/>
        <a:p>
          <a:r>
            <a:rPr lang="en-US"/>
            <a:t>Includes Parts A &amp; B and usually Part D</a:t>
          </a:r>
        </a:p>
      </dgm:t>
    </dgm:pt>
    <dgm:pt modelId="{00E8D280-2AE3-4031-BDCF-1CC855739680}" type="parTrans" cxnId="{404EB29D-D6F0-40F4-9479-8FEF96B7D03B}">
      <dgm:prSet/>
      <dgm:spPr/>
      <dgm:t>
        <a:bodyPr/>
        <a:lstStyle/>
        <a:p>
          <a:endParaRPr lang="en-US"/>
        </a:p>
      </dgm:t>
    </dgm:pt>
    <dgm:pt modelId="{103D6055-0813-4F16-81E2-816A11A17F1C}" type="sibTrans" cxnId="{404EB29D-D6F0-40F4-9479-8FEF96B7D03B}">
      <dgm:prSet/>
      <dgm:spPr/>
      <dgm:t>
        <a:bodyPr/>
        <a:lstStyle/>
        <a:p>
          <a:endParaRPr lang="en-US"/>
        </a:p>
      </dgm:t>
    </dgm:pt>
    <dgm:pt modelId="{20CED434-07E1-4787-BB14-35F99FC80D25}">
      <dgm:prSet/>
      <dgm:spPr/>
      <dgm:t>
        <a:bodyPr/>
        <a:lstStyle/>
        <a:p>
          <a:r>
            <a:rPr lang="en-US" dirty="0"/>
            <a:t>Medicare pays amount for each member’s care</a:t>
          </a:r>
        </a:p>
      </dgm:t>
    </dgm:pt>
    <dgm:pt modelId="{5BD8798E-6561-4171-B3CA-5A553F7542A8}" type="parTrans" cxnId="{E9C9097B-5347-4D36-894B-48247C957104}">
      <dgm:prSet/>
      <dgm:spPr/>
      <dgm:t>
        <a:bodyPr/>
        <a:lstStyle/>
        <a:p>
          <a:endParaRPr lang="en-US"/>
        </a:p>
      </dgm:t>
    </dgm:pt>
    <dgm:pt modelId="{18203B91-C78A-4D17-AA48-CE94C17A7865}" type="sibTrans" cxnId="{E9C9097B-5347-4D36-894B-48247C957104}">
      <dgm:prSet/>
      <dgm:spPr/>
      <dgm:t>
        <a:bodyPr/>
        <a:lstStyle/>
        <a:p>
          <a:endParaRPr lang="en-US"/>
        </a:p>
      </dgm:t>
    </dgm:pt>
    <dgm:pt modelId="{68E8EBBE-5C8A-4E6A-99BE-1F61E2E2D9D2}">
      <dgm:prSet/>
      <dgm:spPr/>
      <dgm:t>
        <a:bodyPr/>
        <a:lstStyle/>
        <a:p>
          <a:pPr rtl="0"/>
          <a:r>
            <a:rPr lang="en-US"/>
            <a:t>Most plans include some dental, vision and hearing coverage</a:t>
          </a:r>
        </a:p>
      </dgm:t>
    </dgm:pt>
    <dgm:pt modelId="{5B65D096-C12E-4302-BD35-3912637BB4BC}" type="parTrans" cxnId="{5F77F839-3A4C-4967-91A0-14A9C226F2A3}">
      <dgm:prSet/>
      <dgm:spPr/>
      <dgm:t>
        <a:bodyPr/>
        <a:lstStyle/>
        <a:p>
          <a:endParaRPr lang="en-US"/>
        </a:p>
      </dgm:t>
    </dgm:pt>
    <dgm:pt modelId="{EB5F9049-FBB6-4E0D-89F0-1D618952416B}" type="sibTrans" cxnId="{5F77F839-3A4C-4967-91A0-14A9C226F2A3}">
      <dgm:prSet/>
      <dgm:spPr/>
      <dgm:t>
        <a:bodyPr/>
        <a:lstStyle/>
        <a:p>
          <a:endParaRPr lang="en-US"/>
        </a:p>
      </dgm:t>
    </dgm:pt>
    <dgm:pt modelId="{62CB3543-21D0-4951-836C-5D3CE3F633C9}">
      <dgm:prSet/>
      <dgm:spPr/>
      <dgm:t>
        <a:bodyPr/>
        <a:lstStyle/>
        <a:p>
          <a:r>
            <a:rPr lang="en-US"/>
            <a:t>May have to use network doctors or hospitals</a:t>
          </a:r>
        </a:p>
      </dgm:t>
    </dgm:pt>
    <dgm:pt modelId="{E3326BED-7C63-4D88-9180-C1EB85FE294A}" type="parTrans" cxnId="{DFF7BF68-1CC6-4D9F-8601-321CA89C4FBE}">
      <dgm:prSet/>
      <dgm:spPr/>
      <dgm:t>
        <a:bodyPr/>
        <a:lstStyle/>
        <a:p>
          <a:endParaRPr lang="en-US"/>
        </a:p>
      </dgm:t>
    </dgm:pt>
    <dgm:pt modelId="{16E86797-A9D0-4269-B5F7-E46CF388F722}" type="sibTrans" cxnId="{DFF7BF68-1CC6-4D9F-8601-321CA89C4FBE}">
      <dgm:prSet/>
      <dgm:spPr/>
      <dgm:t>
        <a:bodyPr/>
        <a:lstStyle/>
        <a:p>
          <a:endParaRPr lang="en-US"/>
        </a:p>
      </dgm:t>
    </dgm:pt>
    <dgm:pt modelId="{A28E373A-C391-4798-AEE4-7AB4E630CBE3}" type="pres">
      <dgm:prSet presAssocID="{95D6CC41-2E83-4A9D-9171-0A92D2D66BB0}" presName="diagram" presStyleCnt="0">
        <dgm:presLayoutVars>
          <dgm:dir/>
          <dgm:resizeHandles val="exact"/>
        </dgm:presLayoutVars>
      </dgm:prSet>
      <dgm:spPr/>
    </dgm:pt>
    <dgm:pt modelId="{EDF87D4C-362C-48FF-A3FE-F3F76D3569E4}" type="pres">
      <dgm:prSet presAssocID="{37F6EAA7-EF63-44AE-870E-9BBE5C43B493}" presName="node" presStyleLbl="node1" presStyleIdx="0" presStyleCnt="5">
        <dgm:presLayoutVars>
          <dgm:bulletEnabled val="1"/>
        </dgm:presLayoutVars>
      </dgm:prSet>
      <dgm:spPr/>
    </dgm:pt>
    <dgm:pt modelId="{C38DC6D5-8FEB-4E30-80E5-E9EBDCBDDFE5}" type="pres">
      <dgm:prSet presAssocID="{99E6657A-B470-4E4B-A456-08CCA91E5D6A}" presName="sibTrans" presStyleCnt="0"/>
      <dgm:spPr/>
    </dgm:pt>
    <dgm:pt modelId="{47B95DE5-2485-4350-A4E7-998157DD558C}" type="pres">
      <dgm:prSet presAssocID="{197FF9DD-CD6A-4183-8C0F-0EA778679CFD}" presName="node" presStyleLbl="node1" presStyleIdx="1" presStyleCnt="5">
        <dgm:presLayoutVars>
          <dgm:bulletEnabled val="1"/>
        </dgm:presLayoutVars>
      </dgm:prSet>
      <dgm:spPr/>
    </dgm:pt>
    <dgm:pt modelId="{B921A1F6-A4E9-4452-A52C-087517B7DC6E}" type="pres">
      <dgm:prSet presAssocID="{103D6055-0813-4F16-81E2-816A11A17F1C}" presName="sibTrans" presStyleCnt="0"/>
      <dgm:spPr/>
    </dgm:pt>
    <dgm:pt modelId="{186201ED-6BE3-4108-9D70-EB15A86AC7FA}" type="pres">
      <dgm:prSet presAssocID="{20CED434-07E1-4787-BB14-35F99FC80D25}" presName="node" presStyleLbl="node1" presStyleIdx="2" presStyleCnt="5">
        <dgm:presLayoutVars>
          <dgm:bulletEnabled val="1"/>
        </dgm:presLayoutVars>
      </dgm:prSet>
      <dgm:spPr/>
    </dgm:pt>
    <dgm:pt modelId="{36992A0A-2A95-449A-A109-2A0C76C38135}" type="pres">
      <dgm:prSet presAssocID="{18203B91-C78A-4D17-AA48-CE94C17A7865}" presName="sibTrans" presStyleCnt="0"/>
      <dgm:spPr/>
    </dgm:pt>
    <dgm:pt modelId="{16A12BDD-7E56-42DF-9118-B0D10A1CB2C9}" type="pres">
      <dgm:prSet presAssocID="{68E8EBBE-5C8A-4E6A-99BE-1F61E2E2D9D2}" presName="node" presStyleLbl="node1" presStyleIdx="3" presStyleCnt="5">
        <dgm:presLayoutVars>
          <dgm:bulletEnabled val="1"/>
        </dgm:presLayoutVars>
      </dgm:prSet>
      <dgm:spPr/>
    </dgm:pt>
    <dgm:pt modelId="{A35E9168-4CB6-4A8A-8753-3AAF7A22F755}" type="pres">
      <dgm:prSet presAssocID="{EB5F9049-FBB6-4E0D-89F0-1D618952416B}" presName="sibTrans" presStyleCnt="0"/>
      <dgm:spPr/>
    </dgm:pt>
    <dgm:pt modelId="{BDD65AF5-18EF-4A57-BA34-5EA08CB7E23A}" type="pres">
      <dgm:prSet presAssocID="{62CB3543-21D0-4951-836C-5D3CE3F633C9}" presName="node" presStyleLbl="node1" presStyleIdx="4" presStyleCnt="5">
        <dgm:presLayoutVars>
          <dgm:bulletEnabled val="1"/>
        </dgm:presLayoutVars>
      </dgm:prSet>
      <dgm:spPr/>
    </dgm:pt>
  </dgm:ptLst>
  <dgm:cxnLst>
    <dgm:cxn modelId="{E1B4242C-5A53-4A77-AD63-AB980D4397D6}" type="presOf" srcId="{20CED434-07E1-4787-BB14-35F99FC80D25}" destId="{186201ED-6BE3-4108-9D70-EB15A86AC7FA}" srcOrd="0" destOrd="0" presId="urn:microsoft.com/office/officeart/2005/8/layout/default"/>
    <dgm:cxn modelId="{5F77F839-3A4C-4967-91A0-14A9C226F2A3}" srcId="{95D6CC41-2E83-4A9D-9171-0A92D2D66BB0}" destId="{68E8EBBE-5C8A-4E6A-99BE-1F61E2E2D9D2}" srcOrd="3" destOrd="0" parTransId="{5B65D096-C12E-4302-BD35-3912637BB4BC}" sibTransId="{EB5F9049-FBB6-4E0D-89F0-1D618952416B}"/>
    <dgm:cxn modelId="{6A927864-1D9A-4F4F-A9A0-F4B0265DC921}" srcId="{95D6CC41-2E83-4A9D-9171-0A92D2D66BB0}" destId="{37F6EAA7-EF63-44AE-870E-9BBE5C43B493}" srcOrd="0" destOrd="0" parTransId="{FFA2E07A-8FB8-491C-88B5-6173305343BE}" sibTransId="{99E6657A-B470-4E4B-A456-08CCA91E5D6A}"/>
    <dgm:cxn modelId="{DFF7BF68-1CC6-4D9F-8601-321CA89C4FBE}" srcId="{95D6CC41-2E83-4A9D-9171-0A92D2D66BB0}" destId="{62CB3543-21D0-4951-836C-5D3CE3F633C9}" srcOrd="4" destOrd="0" parTransId="{E3326BED-7C63-4D88-9180-C1EB85FE294A}" sibTransId="{16E86797-A9D0-4269-B5F7-E46CF388F722}"/>
    <dgm:cxn modelId="{E9C9097B-5347-4D36-894B-48247C957104}" srcId="{95D6CC41-2E83-4A9D-9171-0A92D2D66BB0}" destId="{20CED434-07E1-4787-BB14-35F99FC80D25}" srcOrd="2" destOrd="0" parTransId="{5BD8798E-6561-4171-B3CA-5A553F7542A8}" sibTransId="{18203B91-C78A-4D17-AA48-CE94C17A7865}"/>
    <dgm:cxn modelId="{70174789-B9DD-4E63-A8C2-E2B246B84225}" type="presOf" srcId="{95D6CC41-2E83-4A9D-9171-0A92D2D66BB0}" destId="{A28E373A-C391-4798-AEE4-7AB4E630CBE3}" srcOrd="0" destOrd="0" presId="urn:microsoft.com/office/officeart/2005/8/layout/default"/>
    <dgm:cxn modelId="{404EB29D-D6F0-40F4-9479-8FEF96B7D03B}" srcId="{95D6CC41-2E83-4A9D-9171-0A92D2D66BB0}" destId="{197FF9DD-CD6A-4183-8C0F-0EA778679CFD}" srcOrd="1" destOrd="0" parTransId="{00E8D280-2AE3-4031-BDCF-1CC855739680}" sibTransId="{103D6055-0813-4F16-81E2-816A11A17F1C}"/>
    <dgm:cxn modelId="{27BC45B1-BF8B-4B5B-A9EC-51E98D8EC7AF}" type="presOf" srcId="{68E8EBBE-5C8A-4E6A-99BE-1F61E2E2D9D2}" destId="{16A12BDD-7E56-42DF-9118-B0D10A1CB2C9}" srcOrd="0" destOrd="0" presId="urn:microsoft.com/office/officeart/2005/8/layout/default"/>
    <dgm:cxn modelId="{FBC9A4BF-FF97-45C9-B15A-F45C51F4203B}" type="presOf" srcId="{62CB3543-21D0-4951-836C-5D3CE3F633C9}" destId="{BDD65AF5-18EF-4A57-BA34-5EA08CB7E23A}" srcOrd="0" destOrd="0" presId="urn:microsoft.com/office/officeart/2005/8/layout/default"/>
    <dgm:cxn modelId="{CB7266C1-6361-4AFC-89D0-8D25C3004DB1}" type="presOf" srcId="{197FF9DD-CD6A-4183-8C0F-0EA778679CFD}" destId="{47B95DE5-2485-4350-A4E7-998157DD558C}" srcOrd="0" destOrd="0" presId="urn:microsoft.com/office/officeart/2005/8/layout/default"/>
    <dgm:cxn modelId="{868485CD-4C94-43A5-8599-9F29A6F12EB9}" type="presOf" srcId="{37F6EAA7-EF63-44AE-870E-9BBE5C43B493}" destId="{EDF87D4C-362C-48FF-A3FE-F3F76D3569E4}" srcOrd="0" destOrd="0" presId="urn:microsoft.com/office/officeart/2005/8/layout/default"/>
    <dgm:cxn modelId="{59FC7619-50FB-478B-A8EB-E9734CAEFA82}" type="presParOf" srcId="{A28E373A-C391-4798-AEE4-7AB4E630CBE3}" destId="{EDF87D4C-362C-48FF-A3FE-F3F76D3569E4}" srcOrd="0" destOrd="0" presId="urn:microsoft.com/office/officeart/2005/8/layout/default"/>
    <dgm:cxn modelId="{C796D602-906A-4BF0-84C5-B1F567A728B8}" type="presParOf" srcId="{A28E373A-C391-4798-AEE4-7AB4E630CBE3}" destId="{C38DC6D5-8FEB-4E30-80E5-E9EBDCBDDFE5}" srcOrd="1" destOrd="0" presId="urn:microsoft.com/office/officeart/2005/8/layout/default"/>
    <dgm:cxn modelId="{CBB4D49A-4153-4F54-9DFF-F0647602DB4B}" type="presParOf" srcId="{A28E373A-C391-4798-AEE4-7AB4E630CBE3}" destId="{47B95DE5-2485-4350-A4E7-998157DD558C}" srcOrd="2" destOrd="0" presId="urn:microsoft.com/office/officeart/2005/8/layout/default"/>
    <dgm:cxn modelId="{6BDA141A-A412-4C57-A053-5A7B6B864C37}" type="presParOf" srcId="{A28E373A-C391-4798-AEE4-7AB4E630CBE3}" destId="{B921A1F6-A4E9-4452-A52C-087517B7DC6E}" srcOrd="3" destOrd="0" presId="urn:microsoft.com/office/officeart/2005/8/layout/default"/>
    <dgm:cxn modelId="{C04A0241-FA96-4A5E-91B1-14A4ADE50325}" type="presParOf" srcId="{A28E373A-C391-4798-AEE4-7AB4E630CBE3}" destId="{186201ED-6BE3-4108-9D70-EB15A86AC7FA}" srcOrd="4" destOrd="0" presId="urn:microsoft.com/office/officeart/2005/8/layout/default"/>
    <dgm:cxn modelId="{7CD2466F-DED7-4408-810E-038C36857814}" type="presParOf" srcId="{A28E373A-C391-4798-AEE4-7AB4E630CBE3}" destId="{36992A0A-2A95-449A-A109-2A0C76C38135}" srcOrd="5" destOrd="0" presId="urn:microsoft.com/office/officeart/2005/8/layout/default"/>
    <dgm:cxn modelId="{0BA009FA-12FD-44F9-8EA4-D80CFCEA5FE4}" type="presParOf" srcId="{A28E373A-C391-4798-AEE4-7AB4E630CBE3}" destId="{16A12BDD-7E56-42DF-9118-B0D10A1CB2C9}" srcOrd="6" destOrd="0" presId="urn:microsoft.com/office/officeart/2005/8/layout/default"/>
    <dgm:cxn modelId="{B91C1F3D-8311-469C-83E1-20F17F61BEB0}" type="presParOf" srcId="{A28E373A-C391-4798-AEE4-7AB4E630CBE3}" destId="{A35E9168-4CB6-4A8A-8753-3AAF7A22F755}" srcOrd="7" destOrd="0" presId="urn:microsoft.com/office/officeart/2005/8/layout/default"/>
    <dgm:cxn modelId="{C31E8358-7674-4F77-9F72-7B60519B475D}" type="presParOf" srcId="{A28E373A-C391-4798-AEE4-7AB4E630CBE3}" destId="{BDD65AF5-18EF-4A57-BA34-5EA08CB7E23A}" srcOrd="8" destOrd="0" presId="urn:microsoft.com/office/officeart/2005/8/layout/default"/>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61A710F-4BD4-4802-8134-E58B3B35053E}" type="doc">
      <dgm:prSet loTypeId="urn:microsoft.com/office/officeart/2018/2/layout/IconVerticalSolidList" loCatId="icon" qsTypeId="urn:microsoft.com/office/officeart/2005/8/quickstyle/simple1" qsCatId="simple" csTypeId="urn:microsoft.com/office/officeart/2005/8/colors/accent1_3" csCatId="accent1" phldr="1"/>
      <dgm:spPr/>
      <dgm:t>
        <a:bodyPr/>
        <a:lstStyle/>
        <a:p>
          <a:endParaRPr lang="en-US"/>
        </a:p>
      </dgm:t>
    </dgm:pt>
    <dgm:pt modelId="{ABA8E593-3FC1-4270-9DB1-0BAE528F9829}">
      <dgm:prSet/>
      <dgm:spPr/>
      <dgm:t>
        <a:bodyPr/>
        <a:lstStyle/>
        <a:p>
          <a:pPr>
            <a:lnSpc>
              <a:spcPct val="100000"/>
            </a:lnSpc>
          </a:pPr>
          <a:r>
            <a:rPr lang="en-US"/>
            <a:t>Be sure you are aware of all relevant dates and deadlines. There are life-long penalties for enrolling late in both Part B and Part D</a:t>
          </a:r>
        </a:p>
      </dgm:t>
    </dgm:pt>
    <dgm:pt modelId="{44D8FD52-55ED-4570-945A-4775E3C34238}" type="parTrans" cxnId="{DB883908-8DE4-4688-835A-130E82FF088C}">
      <dgm:prSet/>
      <dgm:spPr/>
      <dgm:t>
        <a:bodyPr/>
        <a:lstStyle/>
        <a:p>
          <a:endParaRPr lang="en-US"/>
        </a:p>
      </dgm:t>
    </dgm:pt>
    <dgm:pt modelId="{4861B2F5-9FF3-4BB6-8CAF-CF942DCDFF09}" type="sibTrans" cxnId="{DB883908-8DE4-4688-835A-130E82FF088C}">
      <dgm:prSet/>
      <dgm:spPr/>
      <dgm:t>
        <a:bodyPr/>
        <a:lstStyle/>
        <a:p>
          <a:endParaRPr lang="en-US"/>
        </a:p>
      </dgm:t>
    </dgm:pt>
    <dgm:pt modelId="{58BAB1EB-BF20-49BD-A752-1665EA0CFE50}">
      <dgm:prSet/>
      <dgm:spPr/>
      <dgm:t>
        <a:bodyPr/>
        <a:lstStyle/>
        <a:p>
          <a:pPr>
            <a:lnSpc>
              <a:spcPct val="100000"/>
            </a:lnSpc>
          </a:pPr>
          <a:r>
            <a:rPr lang="en-US" dirty="0"/>
            <a:t>If you delay enrollment in Part B, you must get proof of creditable coverage from your employer in order to avoid a penalty </a:t>
          </a:r>
        </a:p>
      </dgm:t>
    </dgm:pt>
    <dgm:pt modelId="{182B4FCC-7791-415B-B955-CF47B03FBAA0}" type="parTrans" cxnId="{3577F438-B6A1-433D-BC7E-E82241703FF8}">
      <dgm:prSet/>
      <dgm:spPr/>
      <dgm:t>
        <a:bodyPr/>
        <a:lstStyle/>
        <a:p>
          <a:endParaRPr lang="en-US"/>
        </a:p>
      </dgm:t>
    </dgm:pt>
    <dgm:pt modelId="{0E14F288-494A-4FF7-8E9C-9B8EC4F5A591}" type="sibTrans" cxnId="{3577F438-B6A1-433D-BC7E-E82241703FF8}">
      <dgm:prSet/>
      <dgm:spPr/>
      <dgm:t>
        <a:bodyPr/>
        <a:lstStyle/>
        <a:p>
          <a:endParaRPr lang="en-US"/>
        </a:p>
      </dgm:t>
    </dgm:pt>
    <dgm:pt modelId="{797D81EA-94F8-45D9-8A2A-67791A001431}">
      <dgm:prSet/>
      <dgm:spPr/>
      <dgm:t>
        <a:bodyPr/>
        <a:lstStyle/>
        <a:p>
          <a:pPr>
            <a:lnSpc>
              <a:spcPct val="100000"/>
            </a:lnSpc>
          </a:pPr>
          <a:r>
            <a:rPr lang="en-US"/>
            <a:t>If you get your health insurance through your spouse, you will need to check with their benefits coordinator for health insurance to make sure you have creditable coverage</a:t>
          </a:r>
        </a:p>
      </dgm:t>
    </dgm:pt>
    <dgm:pt modelId="{F094A9E2-3E48-4D83-8046-9E70D81EEA66}" type="parTrans" cxnId="{E50402FA-9FD7-4D79-85BB-389756F0EDFB}">
      <dgm:prSet/>
      <dgm:spPr/>
      <dgm:t>
        <a:bodyPr/>
        <a:lstStyle/>
        <a:p>
          <a:endParaRPr lang="en-US"/>
        </a:p>
      </dgm:t>
    </dgm:pt>
    <dgm:pt modelId="{07009760-8513-4CFA-941D-9B470D4B1DB7}" type="sibTrans" cxnId="{E50402FA-9FD7-4D79-85BB-389756F0EDFB}">
      <dgm:prSet/>
      <dgm:spPr/>
      <dgm:t>
        <a:bodyPr/>
        <a:lstStyle/>
        <a:p>
          <a:endParaRPr lang="en-US"/>
        </a:p>
      </dgm:t>
    </dgm:pt>
    <dgm:pt modelId="{38ED2E8F-33EF-4F28-9864-53E75C2F72AE}" type="pres">
      <dgm:prSet presAssocID="{F61A710F-4BD4-4802-8134-E58B3B35053E}" presName="root" presStyleCnt="0">
        <dgm:presLayoutVars>
          <dgm:dir/>
          <dgm:resizeHandles val="exact"/>
        </dgm:presLayoutVars>
      </dgm:prSet>
      <dgm:spPr/>
    </dgm:pt>
    <dgm:pt modelId="{336A904A-660B-4FA0-AD0B-329F16687FD8}" type="pres">
      <dgm:prSet presAssocID="{ABA8E593-3FC1-4270-9DB1-0BAE528F9829}" presName="compNode" presStyleCnt="0"/>
      <dgm:spPr/>
    </dgm:pt>
    <dgm:pt modelId="{6F6D1043-413B-4098-A708-05CEFEA5BC38}" type="pres">
      <dgm:prSet presAssocID="{ABA8E593-3FC1-4270-9DB1-0BAE528F9829}" presName="bgRect" presStyleLbl="bgShp" presStyleIdx="0" presStyleCnt="3"/>
      <dgm:spPr/>
    </dgm:pt>
    <dgm:pt modelId="{34A3327F-BD12-41D1-96C6-DA63AE411AF1}" type="pres">
      <dgm:prSet presAssocID="{ABA8E593-3FC1-4270-9DB1-0BAE528F982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ock"/>
        </a:ext>
      </dgm:extLst>
    </dgm:pt>
    <dgm:pt modelId="{14A79987-FF82-4724-9198-68F775D531ED}" type="pres">
      <dgm:prSet presAssocID="{ABA8E593-3FC1-4270-9DB1-0BAE528F9829}" presName="spaceRect" presStyleCnt="0"/>
      <dgm:spPr/>
    </dgm:pt>
    <dgm:pt modelId="{2FBA5792-60E3-4C59-83D7-502AC948027C}" type="pres">
      <dgm:prSet presAssocID="{ABA8E593-3FC1-4270-9DB1-0BAE528F9829}" presName="parTx" presStyleLbl="revTx" presStyleIdx="0" presStyleCnt="3">
        <dgm:presLayoutVars>
          <dgm:chMax val="0"/>
          <dgm:chPref val="0"/>
        </dgm:presLayoutVars>
      </dgm:prSet>
      <dgm:spPr/>
    </dgm:pt>
    <dgm:pt modelId="{47ECECFE-2358-41FA-9AE2-C594BCC04D8F}" type="pres">
      <dgm:prSet presAssocID="{4861B2F5-9FF3-4BB6-8CAF-CF942DCDFF09}" presName="sibTrans" presStyleCnt="0"/>
      <dgm:spPr/>
    </dgm:pt>
    <dgm:pt modelId="{BD3343EC-A28D-4065-A0CB-6C96F4BA72A0}" type="pres">
      <dgm:prSet presAssocID="{58BAB1EB-BF20-49BD-A752-1665EA0CFE50}" presName="compNode" presStyleCnt="0"/>
      <dgm:spPr/>
    </dgm:pt>
    <dgm:pt modelId="{A4B89B07-23C4-4A33-ACEA-607D760139AF}" type="pres">
      <dgm:prSet presAssocID="{58BAB1EB-BF20-49BD-A752-1665EA0CFE50}" presName="bgRect" presStyleLbl="bgShp" presStyleIdx="1" presStyleCnt="3"/>
      <dgm:spPr/>
    </dgm:pt>
    <dgm:pt modelId="{A8EA63F7-992E-4057-9E54-E82721B5B382}" type="pres">
      <dgm:prSet presAssocID="{58BAB1EB-BF20-49BD-A752-1665EA0CFE5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llar"/>
        </a:ext>
      </dgm:extLst>
    </dgm:pt>
    <dgm:pt modelId="{5115985C-4E04-49FD-B35F-EEA60A0C016A}" type="pres">
      <dgm:prSet presAssocID="{58BAB1EB-BF20-49BD-A752-1665EA0CFE50}" presName="spaceRect" presStyleCnt="0"/>
      <dgm:spPr/>
    </dgm:pt>
    <dgm:pt modelId="{E57BA7A9-6817-43F9-934F-37E0B7A14ACC}" type="pres">
      <dgm:prSet presAssocID="{58BAB1EB-BF20-49BD-A752-1665EA0CFE50}" presName="parTx" presStyleLbl="revTx" presStyleIdx="1" presStyleCnt="3">
        <dgm:presLayoutVars>
          <dgm:chMax val="0"/>
          <dgm:chPref val="0"/>
        </dgm:presLayoutVars>
      </dgm:prSet>
      <dgm:spPr/>
    </dgm:pt>
    <dgm:pt modelId="{7EBF7EA3-B8D6-4690-89A0-259386C61A8C}" type="pres">
      <dgm:prSet presAssocID="{0E14F288-494A-4FF7-8E9C-9B8EC4F5A591}" presName="sibTrans" presStyleCnt="0"/>
      <dgm:spPr/>
    </dgm:pt>
    <dgm:pt modelId="{BD6577BB-22B3-4AE3-8CB0-C9E0C78EA419}" type="pres">
      <dgm:prSet presAssocID="{797D81EA-94F8-45D9-8A2A-67791A001431}" presName="compNode" presStyleCnt="0"/>
      <dgm:spPr/>
    </dgm:pt>
    <dgm:pt modelId="{7647A408-DE8F-411F-9D9B-9B0F2CA39A33}" type="pres">
      <dgm:prSet presAssocID="{797D81EA-94F8-45D9-8A2A-67791A001431}" presName="bgRect" presStyleLbl="bgShp" presStyleIdx="2" presStyleCnt="3"/>
      <dgm:spPr/>
    </dgm:pt>
    <dgm:pt modelId="{D04FC65A-3421-488E-8962-99C8EB8BA212}" type="pres">
      <dgm:prSet presAssocID="{797D81EA-94F8-45D9-8A2A-67791A00143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oney"/>
        </a:ext>
      </dgm:extLst>
    </dgm:pt>
    <dgm:pt modelId="{0FFAA00D-F350-472B-94A3-495D151F6D2F}" type="pres">
      <dgm:prSet presAssocID="{797D81EA-94F8-45D9-8A2A-67791A001431}" presName="spaceRect" presStyleCnt="0"/>
      <dgm:spPr/>
    </dgm:pt>
    <dgm:pt modelId="{69EA4966-71FC-49C3-8834-7662D9000E94}" type="pres">
      <dgm:prSet presAssocID="{797D81EA-94F8-45D9-8A2A-67791A001431}" presName="parTx" presStyleLbl="revTx" presStyleIdx="2" presStyleCnt="3">
        <dgm:presLayoutVars>
          <dgm:chMax val="0"/>
          <dgm:chPref val="0"/>
        </dgm:presLayoutVars>
      </dgm:prSet>
      <dgm:spPr/>
    </dgm:pt>
  </dgm:ptLst>
  <dgm:cxnLst>
    <dgm:cxn modelId="{DB883908-8DE4-4688-835A-130E82FF088C}" srcId="{F61A710F-4BD4-4802-8134-E58B3B35053E}" destId="{ABA8E593-3FC1-4270-9DB1-0BAE528F9829}" srcOrd="0" destOrd="0" parTransId="{44D8FD52-55ED-4570-945A-4775E3C34238}" sibTransId="{4861B2F5-9FF3-4BB6-8CAF-CF942DCDFF09}"/>
    <dgm:cxn modelId="{5164280C-25DE-45DC-8A19-B436F43314ED}" type="presOf" srcId="{58BAB1EB-BF20-49BD-A752-1665EA0CFE50}" destId="{E57BA7A9-6817-43F9-934F-37E0B7A14ACC}" srcOrd="0" destOrd="0" presId="urn:microsoft.com/office/officeart/2018/2/layout/IconVerticalSolidList"/>
    <dgm:cxn modelId="{6A4AA019-21FE-4D67-A6DB-B206F41BB381}" type="presOf" srcId="{797D81EA-94F8-45D9-8A2A-67791A001431}" destId="{69EA4966-71FC-49C3-8834-7662D9000E94}" srcOrd="0" destOrd="0" presId="urn:microsoft.com/office/officeart/2018/2/layout/IconVerticalSolidList"/>
    <dgm:cxn modelId="{3577F438-B6A1-433D-BC7E-E82241703FF8}" srcId="{F61A710F-4BD4-4802-8134-E58B3B35053E}" destId="{58BAB1EB-BF20-49BD-A752-1665EA0CFE50}" srcOrd="1" destOrd="0" parTransId="{182B4FCC-7791-415B-B955-CF47B03FBAA0}" sibTransId="{0E14F288-494A-4FF7-8E9C-9B8EC4F5A591}"/>
    <dgm:cxn modelId="{788C3047-EE9F-45B8-8814-7036215237A1}" type="presOf" srcId="{ABA8E593-3FC1-4270-9DB1-0BAE528F9829}" destId="{2FBA5792-60E3-4C59-83D7-502AC948027C}" srcOrd="0" destOrd="0" presId="urn:microsoft.com/office/officeart/2018/2/layout/IconVerticalSolidList"/>
    <dgm:cxn modelId="{B463E376-0155-4709-AEEC-3DB3C31564E9}" type="presOf" srcId="{F61A710F-4BD4-4802-8134-E58B3B35053E}" destId="{38ED2E8F-33EF-4F28-9864-53E75C2F72AE}" srcOrd="0" destOrd="0" presId="urn:microsoft.com/office/officeart/2018/2/layout/IconVerticalSolidList"/>
    <dgm:cxn modelId="{E50402FA-9FD7-4D79-85BB-389756F0EDFB}" srcId="{F61A710F-4BD4-4802-8134-E58B3B35053E}" destId="{797D81EA-94F8-45D9-8A2A-67791A001431}" srcOrd="2" destOrd="0" parTransId="{F094A9E2-3E48-4D83-8046-9E70D81EEA66}" sibTransId="{07009760-8513-4CFA-941D-9B470D4B1DB7}"/>
    <dgm:cxn modelId="{4B06D920-36CE-444F-BB65-37CCB899A703}" type="presParOf" srcId="{38ED2E8F-33EF-4F28-9864-53E75C2F72AE}" destId="{336A904A-660B-4FA0-AD0B-329F16687FD8}" srcOrd="0" destOrd="0" presId="urn:microsoft.com/office/officeart/2018/2/layout/IconVerticalSolidList"/>
    <dgm:cxn modelId="{2F47DE81-DACF-4023-BE07-A00D20F788D0}" type="presParOf" srcId="{336A904A-660B-4FA0-AD0B-329F16687FD8}" destId="{6F6D1043-413B-4098-A708-05CEFEA5BC38}" srcOrd="0" destOrd="0" presId="urn:microsoft.com/office/officeart/2018/2/layout/IconVerticalSolidList"/>
    <dgm:cxn modelId="{809F1E22-5EA8-4405-82C5-148978144EBB}" type="presParOf" srcId="{336A904A-660B-4FA0-AD0B-329F16687FD8}" destId="{34A3327F-BD12-41D1-96C6-DA63AE411AF1}" srcOrd="1" destOrd="0" presId="urn:microsoft.com/office/officeart/2018/2/layout/IconVerticalSolidList"/>
    <dgm:cxn modelId="{B2F671F9-8785-450B-B5B5-312CEEAB2B19}" type="presParOf" srcId="{336A904A-660B-4FA0-AD0B-329F16687FD8}" destId="{14A79987-FF82-4724-9198-68F775D531ED}" srcOrd="2" destOrd="0" presId="urn:microsoft.com/office/officeart/2018/2/layout/IconVerticalSolidList"/>
    <dgm:cxn modelId="{FEAF96CF-DF68-4A05-A45B-E131FB6CE636}" type="presParOf" srcId="{336A904A-660B-4FA0-AD0B-329F16687FD8}" destId="{2FBA5792-60E3-4C59-83D7-502AC948027C}" srcOrd="3" destOrd="0" presId="urn:microsoft.com/office/officeart/2018/2/layout/IconVerticalSolidList"/>
    <dgm:cxn modelId="{E9B797D3-AF02-4D98-AB60-E777A7236E6D}" type="presParOf" srcId="{38ED2E8F-33EF-4F28-9864-53E75C2F72AE}" destId="{47ECECFE-2358-41FA-9AE2-C594BCC04D8F}" srcOrd="1" destOrd="0" presId="urn:microsoft.com/office/officeart/2018/2/layout/IconVerticalSolidList"/>
    <dgm:cxn modelId="{3E6A270C-5B83-4862-98E9-0F586787B7CB}" type="presParOf" srcId="{38ED2E8F-33EF-4F28-9864-53E75C2F72AE}" destId="{BD3343EC-A28D-4065-A0CB-6C96F4BA72A0}" srcOrd="2" destOrd="0" presId="urn:microsoft.com/office/officeart/2018/2/layout/IconVerticalSolidList"/>
    <dgm:cxn modelId="{F06E3226-9165-414E-9456-48677F8B1E8F}" type="presParOf" srcId="{BD3343EC-A28D-4065-A0CB-6C96F4BA72A0}" destId="{A4B89B07-23C4-4A33-ACEA-607D760139AF}" srcOrd="0" destOrd="0" presId="urn:microsoft.com/office/officeart/2018/2/layout/IconVerticalSolidList"/>
    <dgm:cxn modelId="{CE53F0A2-BE63-4C4B-A596-A7CB7C4B48B4}" type="presParOf" srcId="{BD3343EC-A28D-4065-A0CB-6C96F4BA72A0}" destId="{A8EA63F7-992E-4057-9E54-E82721B5B382}" srcOrd="1" destOrd="0" presId="urn:microsoft.com/office/officeart/2018/2/layout/IconVerticalSolidList"/>
    <dgm:cxn modelId="{5A89ACD4-B36B-4741-AE06-607B35CD1D2D}" type="presParOf" srcId="{BD3343EC-A28D-4065-A0CB-6C96F4BA72A0}" destId="{5115985C-4E04-49FD-B35F-EEA60A0C016A}" srcOrd="2" destOrd="0" presId="urn:microsoft.com/office/officeart/2018/2/layout/IconVerticalSolidList"/>
    <dgm:cxn modelId="{7A9676D0-3762-417E-8DAD-498540CB859B}" type="presParOf" srcId="{BD3343EC-A28D-4065-A0CB-6C96F4BA72A0}" destId="{E57BA7A9-6817-43F9-934F-37E0B7A14ACC}" srcOrd="3" destOrd="0" presId="urn:microsoft.com/office/officeart/2018/2/layout/IconVerticalSolidList"/>
    <dgm:cxn modelId="{A4BFDD46-BA91-4452-B738-E245C8A574E2}" type="presParOf" srcId="{38ED2E8F-33EF-4F28-9864-53E75C2F72AE}" destId="{7EBF7EA3-B8D6-4690-89A0-259386C61A8C}" srcOrd="3" destOrd="0" presId="urn:microsoft.com/office/officeart/2018/2/layout/IconVerticalSolidList"/>
    <dgm:cxn modelId="{56EE092E-7308-4EF2-932F-498FFCAC0FCD}" type="presParOf" srcId="{38ED2E8F-33EF-4F28-9864-53E75C2F72AE}" destId="{BD6577BB-22B3-4AE3-8CB0-C9E0C78EA419}" srcOrd="4" destOrd="0" presId="urn:microsoft.com/office/officeart/2018/2/layout/IconVerticalSolidList"/>
    <dgm:cxn modelId="{5D20EAC9-246E-45D2-AEEB-02FE4EE7ED63}" type="presParOf" srcId="{BD6577BB-22B3-4AE3-8CB0-C9E0C78EA419}" destId="{7647A408-DE8F-411F-9D9B-9B0F2CA39A33}" srcOrd="0" destOrd="0" presId="urn:microsoft.com/office/officeart/2018/2/layout/IconVerticalSolidList"/>
    <dgm:cxn modelId="{E3D17B9D-A672-4C73-AE74-8ECC888B805A}" type="presParOf" srcId="{BD6577BB-22B3-4AE3-8CB0-C9E0C78EA419}" destId="{D04FC65A-3421-488E-8962-99C8EB8BA212}" srcOrd="1" destOrd="0" presId="urn:microsoft.com/office/officeart/2018/2/layout/IconVerticalSolidList"/>
    <dgm:cxn modelId="{E07F35FA-CB95-4D93-ACCA-0F5BA1366948}" type="presParOf" srcId="{BD6577BB-22B3-4AE3-8CB0-C9E0C78EA419}" destId="{0FFAA00D-F350-472B-94A3-495D151F6D2F}" srcOrd="2" destOrd="0" presId="urn:microsoft.com/office/officeart/2018/2/layout/IconVerticalSolidList"/>
    <dgm:cxn modelId="{2AAA5F8E-2CF4-4DD4-A6DA-3286E0A01F62}" type="presParOf" srcId="{BD6577BB-22B3-4AE3-8CB0-C9E0C78EA419}" destId="{69EA4966-71FC-49C3-8834-7662D9000E9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A94B3D5-A09C-43A0-87C8-36C09EAC5E29}" type="doc">
      <dgm:prSet loTypeId="urn:microsoft.com/office/officeart/2005/8/layout/lProcess2" loCatId="list" qsTypeId="urn:microsoft.com/office/officeart/2005/8/quickstyle/simple1" qsCatId="simple" csTypeId="urn:microsoft.com/office/officeart/2005/8/colors/accent1_3" csCatId="accent1" phldr="1"/>
      <dgm:spPr/>
      <dgm:t>
        <a:bodyPr/>
        <a:lstStyle/>
        <a:p>
          <a:endParaRPr lang="en-US"/>
        </a:p>
      </dgm:t>
    </dgm:pt>
    <dgm:pt modelId="{A9236B1E-BE8C-4CF6-A745-F276971E6EFD}">
      <dgm:prSet phldrT="[Text]" custT="1"/>
      <dgm:spPr/>
      <dgm:t>
        <a:bodyPr/>
        <a:lstStyle/>
        <a:p>
          <a:r>
            <a:rPr lang="en-US" sz="2400" b="1" dirty="0"/>
            <a:t>Enrolling in Medicare Parts A and/or Part B</a:t>
          </a:r>
        </a:p>
      </dgm:t>
    </dgm:pt>
    <dgm:pt modelId="{BC2CDF6E-4301-4C3D-8BD3-4EE49226F50D}" type="parTrans" cxnId="{FF0A5A89-BDB6-4F15-8E22-6DDC1E3FE9A8}">
      <dgm:prSet/>
      <dgm:spPr/>
      <dgm:t>
        <a:bodyPr/>
        <a:lstStyle/>
        <a:p>
          <a:endParaRPr lang="en-US"/>
        </a:p>
      </dgm:t>
    </dgm:pt>
    <dgm:pt modelId="{CA8FB298-A538-4674-B2C5-4B16202128FB}" type="sibTrans" cxnId="{FF0A5A89-BDB6-4F15-8E22-6DDC1E3FE9A8}">
      <dgm:prSet/>
      <dgm:spPr/>
      <dgm:t>
        <a:bodyPr/>
        <a:lstStyle/>
        <a:p>
          <a:endParaRPr lang="en-US"/>
        </a:p>
      </dgm:t>
    </dgm:pt>
    <dgm:pt modelId="{9ABF4103-1310-42B8-BD50-EB93E00D7A98}">
      <dgm:prSet phldrT="[Text]"/>
      <dgm:spPr/>
      <dgm:t>
        <a:bodyPr/>
        <a:lstStyle/>
        <a:p>
          <a:r>
            <a:rPr lang="en-US" dirty="0"/>
            <a:t>You can not contribute pre-taxed dollars to HSA</a:t>
          </a:r>
        </a:p>
      </dgm:t>
    </dgm:pt>
    <dgm:pt modelId="{85D2B358-8B91-44D1-B4BE-64999618C7E3}" type="parTrans" cxnId="{C0524A9E-71D8-4DA9-9C2C-652A66D8E135}">
      <dgm:prSet/>
      <dgm:spPr/>
      <dgm:t>
        <a:bodyPr/>
        <a:lstStyle/>
        <a:p>
          <a:endParaRPr lang="en-US"/>
        </a:p>
      </dgm:t>
    </dgm:pt>
    <dgm:pt modelId="{F438C3E9-FA5E-47A2-9155-BB5946D6265E}" type="sibTrans" cxnId="{C0524A9E-71D8-4DA9-9C2C-652A66D8E135}">
      <dgm:prSet/>
      <dgm:spPr/>
      <dgm:t>
        <a:bodyPr/>
        <a:lstStyle/>
        <a:p>
          <a:endParaRPr lang="en-US"/>
        </a:p>
      </dgm:t>
    </dgm:pt>
    <dgm:pt modelId="{B0F0B78E-6BA8-4355-B37F-F7CEB9759C89}">
      <dgm:prSet phldrT="[Text]"/>
      <dgm:spPr/>
      <dgm:t>
        <a:bodyPr/>
        <a:lstStyle/>
        <a:p>
          <a:r>
            <a:rPr lang="en-US" dirty="0"/>
            <a:t>Stop contributing the month your Medicare coverage begins</a:t>
          </a:r>
        </a:p>
      </dgm:t>
    </dgm:pt>
    <dgm:pt modelId="{6EB6C471-A8E6-4813-966A-BAC915B2E2AD}" type="parTrans" cxnId="{8F7EE06D-3D75-4A8A-ADED-F44785F5F8E2}">
      <dgm:prSet/>
      <dgm:spPr/>
      <dgm:t>
        <a:bodyPr/>
        <a:lstStyle/>
        <a:p>
          <a:endParaRPr lang="en-US"/>
        </a:p>
      </dgm:t>
    </dgm:pt>
    <dgm:pt modelId="{A2BA491C-685B-42EE-9509-3A66B5EDF5CE}" type="sibTrans" cxnId="{8F7EE06D-3D75-4A8A-ADED-F44785F5F8E2}">
      <dgm:prSet/>
      <dgm:spPr/>
      <dgm:t>
        <a:bodyPr/>
        <a:lstStyle/>
        <a:p>
          <a:endParaRPr lang="en-US"/>
        </a:p>
      </dgm:t>
    </dgm:pt>
    <dgm:pt modelId="{6B0F0196-E490-4879-A52F-DCE09940BA33}">
      <dgm:prSet phldrT="[Text]"/>
      <dgm:spPr/>
      <dgm:t>
        <a:bodyPr/>
        <a:lstStyle/>
        <a:p>
          <a:r>
            <a:rPr lang="en-US" dirty="0"/>
            <a:t>Can withdraw tax-free to pay qualified medical expenses</a:t>
          </a:r>
        </a:p>
      </dgm:t>
    </dgm:pt>
    <dgm:pt modelId="{612FD6AF-3822-4961-830D-0ECD7E0D780A}" type="parTrans" cxnId="{88B35252-B686-41DD-B64E-551A7AD0DD8F}">
      <dgm:prSet/>
      <dgm:spPr/>
      <dgm:t>
        <a:bodyPr/>
        <a:lstStyle/>
        <a:p>
          <a:endParaRPr lang="en-US"/>
        </a:p>
      </dgm:t>
    </dgm:pt>
    <dgm:pt modelId="{27271CA6-7480-4907-A817-E1FCAEA6C838}" type="sibTrans" cxnId="{88B35252-B686-41DD-B64E-551A7AD0DD8F}">
      <dgm:prSet/>
      <dgm:spPr/>
      <dgm:t>
        <a:bodyPr/>
        <a:lstStyle/>
        <a:p>
          <a:endParaRPr lang="en-US"/>
        </a:p>
      </dgm:t>
    </dgm:pt>
    <dgm:pt modelId="{FDAA666F-AF7E-4BF0-B4BC-905DC3D145CB}">
      <dgm:prSet phldrT="[Text]"/>
      <dgm:spPr/>
      <dgm:t>
        <a:bodyPr/>
        <a:lstStyle/>
        <a:p>
          <a:r>
            <a:rPr lang="en-US" dirty="0"/>
            <a:t>Medicare pays primary to the job-based coverage</a:t>
          </a:r>
        </a:p>
      </dgm:t>
    </dgm:pt>
    <dgm:pt modelId="{FE75C968-C92E-4CEE-8B45-CF644F60EA70}" type="parTrans" cxnId="{9E8B6169-1484-4CCC-A66E-A663F80DAD9A}">
      <dgm:prSet/>
      <dgm:spPr/>
      <dgm:t>
        <a:bodyPr/>
        <a:lstStyle/>
        <a:p>
          <a:endParaRPr lang="en-US"/>
        </a:p>
      </dgm:t>
    </dgm:pt>
    <dgm:pt modelId="{0238833C-96C9-41E1-9CD0-BBF41B362E34}" type="sibTrans" cxnId="{9E8B6169-1484-4CCC-A66E-A663F80DAD9A}">
      <dgm:prSet/>
      <dgm:spPr/>
      <dgm:t>
        <a:bodyPr/>
        <a:lstStyle/>
        <a:p>
          <a:endParaRPr lang="en-US"/>
        </a:p>
      </dgm:t>
    </dgm:pt>
    <dgm:pt modelId="{2E30E2A1-CE19-4E27-9251-2374C7CC3209}">
      <dgm:prSet phldrT="[Text]" custT="1"/>
      <dgm:spPr/>
      <dgm:t>
        <a:bodyPr/>
        <a:lstStyle/>
        <a:p>
          <a:r>
            <a:rPr lang="en-US" sz="2400" b="1" dirty="0"/>
            <a:t>Delaying enrollment into Parts A and Part B</a:t>
          </a:r>
        </a:p>
      </dgm:t>
    </dgm:pt>
    <dgm:pt modelId="{E91F7349-2C81-460B-A1E8-19A8FDA658FF}" type="parTrans" cxnId="{AEA07D93-6C12-4530-8E32-0A523627A1E1}">
      <dgm:prSet/>
      <dgm:spPr/>
      <dgm:t>
        <a:bodyPr/>
        <a:lstStyle/>
        <a:p>
          <a:endParaRPr lang="en-US"/>
        </a:p>
      </dgm:t>
    </dgm:pt>
    <dgm:pt modelId="{A1AED0CC-66D6-4797-A4E3-C4067E59C261}" type="sibTrans" cxnId="{AEA07D93-6C12-4530-8E32-0A523627A1E1}">
      <dgm:prSet/>
      <dgm:spPr/>
      <dgm:t>
        <a:bodyPr/>
        <a:lstStyle/>
        <a:p>
          <a:endParaRPr lang="en-US"/>
        </a:p>
      </dgm:t>
    </dgm:pt>
    <dgm:pt modelId="{829773F6-6EF3-4A3A-AC8D-767405E199B4}">
      <dgm:prSet phldrT="[Text]"/>
      <dgm:spPr/>
      <dgm:t>
        <a:bodyPr/>
        <a:lstStyle/>
        <a:p>
          <a:r>
            <a:rPr lang="en-US" dirty="0"/>
            <a:t>Receiving health coverage from an employer with 20+ employees and</a:t>
          </a:r>
        </a:p>
      </dgm:t>
    </dgm:pt>
    <dgm:pt modelId="{654ECECD-1618-4C3B-85BC-3DB8DB893500}" type="parTrans" cxnId="{5F098F86-8C0A-48F7-8133-39A8EB54256C}">
      <dgm:prSet/>
      <dgm:spPr/>
      <dgm:t>
        <a:bodyPr/>
        <a:lstStyle/>
        <a:p>
          <a:endParaRPr lang="en-US"/>
        </a:p>
      </dgm:t>
    </dgm:pt>
    <dgm:pt modelId="{45C4CC04-AD18-4204-9D86-8AA118C0677A}" type="sibTrans" cxnId="{5F098F86-8C0A-48F7-8133-39A8EB54256C}">
      <dgm:prSet/>
      <dgm:spPr/>
      <dgm:t>
        <a:bodyPr/>
        <a:lstStyle/>
        <a:p>
          <a:endParaRPr lang="en-US"/>
        </a:p>
      </dgm:t>
    </dgm:pt>
    <dgm:pt modelId="{7C09EF90-79AF-4E34-9151-E589B55348F6}">
      <dgm:prSet phldrT="[Text]"/>
      <dgm:spPr/>
      <dgm:t>
        <a:bodyPr/>
        <a:lstStyle/>
        <a:p>
          <a:r>
            <a:rPr lang="en-US" dirty="0"/>
            <a:t>Want to continue putting funds into HSA tax-free</a:t>
          </a:r>
        </a:p>
      </dgm:t>
    </dgm:pt>
    <dgm:pt modelId="{7A5F7E21-E066-4465-AA07-EEA2ABDD551D}" type="parTrans" cxnId="{A901A9CA-A95D-42F6-A34D-48A5D838E40B}">
      <dgm:prSet/>
      <dgm:spPr/>
      <dgm:t>
        <a:bodyPr/>
        <a:lstStyle/>
        <a:p>
          <a:endParaRPr lang="en-US"/>
        </a:p>
      </dgm:t>
    </dgm:pt>
    <dgm:pt modelId="{DA9E795A-4AB6-48D8-8533-18D9D873D7FC}" type="sibTrans" cxnId="{A901A9CA-A95D-42F6-A34D-48A5D838E40B}">
      <dgm:prSet/>
      <dgm:spPr/>
      <dgm:t>
        <a:bodyPr/>
        <a:lstStyle/>
        <a:p>
          <a:endParaRPr lang="en-US"/>
        </a:p>
      </dgm:t>
    </dgm:pt>
    <dgm:pt modelId="{04EC235E-075F-4783-B66B-53BFE6793BC9}">
      <dgm:prSet phldrT="[Text]"/>
      <dgm:spPr/>
      <dgm:t>
        <a:bodyPr/>
        <a:lstStyle/>
        <a:p>
          <a:r>
            <a:rPr lang="en-US" dirty="0"/>
            <a:t>Can use a special enrollment period to enroll in Medicare</a:t>
          </a:r>
        </a:p>
      </dgm:t>
    </dgm:pt>
    <dgm:pt modelId="{DE881204-9C61-45EC-B03A-CD8715C27744}" type="parTrans" cxnId="{75AC7A63-E119-44E3-A27A-A35537CB5025}">
      <dgm:prSet/>
      <dgm:spPr/>
      <dgm:t>
        <a:bodyPr/>
        <a:lstStyle/>
        <a:p>
          <a:endParaRPr lang="en-US"/>
        </a:p>
      </dgm:t>
    </dgm:pt>
    <dgm:pt modelId="{B32A898F-1D8A-46AF-9078-A85A92E2FDB0}" type="sibTrans" cxnId="{75AC7A63-E119-44E3-A27A-A35537CB5025}">
      <dgm:prSet/>
      <dgm:spPr/>
      <dgm:t>
        <a:bodyPr/>
        <a:lstStyle/>
        <a:p>
          <a:endParaRPr lang="en-US"/>
        </a:p>
      </dgm:t>
    </dgm:pt>
    <dgm:pt modelId="{01F32FB8-1001-48F2-881F-444BD290EB2A}">
      <dgm:prSet phldrT="[Text]"/>
      <dgm:spPr/>
      <dgm:t>
        <a:bodyPr/>
        <a:lstStyle/>
        <a:p>
          <a:r>
            <a:rPr lang="en-US" dirty="0"/>
            <a:t>Stop contributing to HSA at least 6 months before you enroll in Medicare </a:t>
          </a:r>
        </a:p>
      </dgm:t>
    </dgm:pt>
    <dgm:pt modelId="{C30450ED-4151-4AF6-A5B1-55CFEB075C45}" type="parTrans" cxnId="{A674DD99-44B1-4832-A4B6-4203AEC90930}">
      <dgm:prSet/>
      <dgm:spPr/>
      <dgm:t>
        <a:bodyPr/>
        <a:lstStyle/>
        <a:p>
          <a:endParaRPr lang="en-US"/>
        </a:p>
      </dgm:t>
    </dgm:pt>
    <dgm:pt modelId="{6B9714FF-4A55-4206-BB3F-C93C6CC19FA4}" type="sibTrans" cxnId="{A674DD99-44B1-4832-A4B6-4203AEC90930}">
      <dgm:prSet/>
      <dgm:spPr/>
      <dgm:t>
        <a:bodyPr/>
        <a:lstStyle/>
        <a:p>
          <a:endParaRPr lang="en-US"/>
        </a:p>
      </dgm:t>
    </dgm:pt>
    <dgm:pt modelId="{D50BA118-309C-4D22-A0D9-97F46B85EB18}" type="pres">
      <dgm:prSet presAssocID="{9A94B3D5-A09C-43A0-87C8-36C09EAC5E29}" presName="theList" presStyleCnt="0">
        <dgm:presLayoutVars>
          <dgm:dir/>
          <dgm:animLvl val="lvl"/>
          <dgm:resizeHandles val="exact"/>
        </dgm:presLayoutVars>
      </dgm:prSet>
      <dgm:spPr/>
    </dgm:pt>
    <dgm:pt modelId="{EDD863F7-5496-4D45-B102-B07ED1001DDF}" type="pres">
      <dgm:prSet presAssocID="{A9236B1E-BE8C-4CF6-A745-F276971E6EFD}" presName="compNode" presStyleCnt="0"/>
      <dgm:spPr/>
    </dgm:pt>
    <dgm:pt modelId="{F4C20BF2-E0CB-4BE6-8B5F-8233AA366C42}" type="pres">
      <dgm:prSet presAssocID="{A9236B1E-BE8C-4CF6-A745-F276971E6EFD}" presName="aNode" presStyleLbl="bgShp" presStyleIdx="0" presStyleCnt="2" custLinFactNeighborX="-7881"/>
      <dgm:spPr/>
    </dgm:pt>
    <dgm:pt modelId="{0A2E3200-B802-4B1F-983C-E60A09BB2EA7}" type="pres">
      <dgm:prSet presAssocID="{A9236B1E-BE8C-4CF6-A745-F276971E6EFD}" presName="textNode" presStyleLbl="bgShp" presStyleIdx="0" presStyleCnt="2"/>
      <dgm:spPr/>
    </dgm:pt>
    <dgm:pt modelId="{46AD7877-9F24-4355-8EA3-9EABFF932D5D}" type="pres">
      <dgm:prSet presAssocID="{A9236B1E-BE8C-4CF6-A745-F276971E6EFD}" presName="compChildNode" presStyleCnt="0"/>
      <dgm:spPr/>
    </dgm:pt>
    <dgm:pt modelId="{6D8658CC-38DB-4A2F-99EB-3571363BE216}" type="pres">
      <dgm:prSet presAssocID="{A9236B1E-BE8C-4CF6-A745-F276971E6EFD}" presName="theInnerList" presStyleCnt="0"/>
      <dgm:spPr/>
    </dgm:pt>
    <dgm:pt modelId="{9E9A7E2C-8D93-4AD6-8C71-DEFCA71B702C}" type="pres">
      <dgm:prSet presAssocID="{9ABF4103-1310-42B8-BD50-EB93E00D7A98}" presName="childNode" presStyleLbl="node1" presStyleIdx="0" presStyleCnt="8" custLinFactNeighborX="-629" custLinFactNeighborY="38543">
        <dgm:presLayoutVars>
          <dgm:bulletEnabled val="1"/>
        </dgm:presLayoutVars>
      </dgm:prSet>
      <dgm:spPr/>
    </dgm:pt>
    <dgm:pt modelId="{151D4B51-2726-4538-84FC-897ED27949CB}" type="pres">
      <dgm:prSet presAssocID="{9ABF4103-1310-42B8-BD50-EB93E00D7A98}" presName="aSpace2" presStyleCnt="0"/>
      <dgm:spPr/>
    </dgm:pt>
    <dgm:pt modelId="{8416EB74-8957-4E7C-910B-6C142345FCE9}" type="pres">
      <dgm:prSet presAssocID="{B0F0B78E-6BA8-4355-B37F-F7CEB9759C89}" presName="childNode" presStyleLbl="node1" presStyleIdx="1" presStyleCnt="8" custLinFactNeighborX="209" custLinFactNeighborY="50899">
        <dgm:presLayoutVars>
          <dgm:bulletEnabled val="1"/>
        </dgm:presLayoutVars>
      </dgm:prSet>
      <dgm:spPr/>
    </dgm:pt>
    <dgm:pt modelId="{6AFD5B9F-F519-48E2-879F-A0177DB854CD}" type="pres">
      <dgm:prSet presAssocID="{B0F0B78E-6BA8-4355-B37F-F7CEB9759C89}" presName="aSpace2" presStyleCnt="0"/>
      <dgm:spPr/>
    </dgm:pt>
    <dgm:pt modelId="{E47F50E7-1916-4CAC-82AC-624E2C74B6D3}" type="pres">
      <dgm:prSet presAssocID="{6B0F0196-E490-4879-A52F-DCE09940BA33}" presName="childNode" presStyleLbl="node1" presStyleIdx="2" presStyleCnt="8" custLinFactNeighborX="420" custLinFactNeighborY="54747">
        <dgm:presLayoutVars>
          <dgm:bulletEnabled val="1"/>
        </dgm:presLayoutVars>
      </dgm:prSet>
      <dgm:spPr/>
    </dgm:pt>
    <dgm:pt modelId="{F7783249-1D7A-4A2C-A556-0C983DDC47EF}" type="pres">
      <dgm:prSet presAssocID="{6B0F0196-E490-4879-A52F-DCE09940BA33}" presName="aSpace2" presStyleCnt="0"/>
      <dgm:spPr/>
    </dgm:pt>
    <dgm:pt modelId="{82EB1C9E-8E30-4258-9E75-2A67C6FA223E}" type="pres">
      <dgm:prSet presAssocID="{FDAA666F-AF7E-4BF0-B4BC-905DC3D145CB}" presName="childNode" presStyleLbl="node1" presStyleIdx="3" presStyleCnt="8" custLinFactNeighborX="210" custLinFactNeighborY="56816">
        <dgm:presLayoutVars>
          <dgm:bulletEnabled val="1"/>
        </dgm:presLayoutVars>
      </dgm:prSet>
      <dgm:spPr/>
    </dgm:pt>
    <dgm:pt modelId="{6773F90C-0376-477A-A21A-685F38BD9BDA}" type="pres">
      <dgm:prSet presAssocID="{A9236B1E-BE8C-4CF6-A745-F276971E6EFD}" presName="aSpace" presStyleCnt="0"/>
      <dgm:spPr/>
    </dgm:pt>
    <dgm:pt modelId="{7A2109B2-4670-4E9A-9A6B-61BD9189A986}" type="pres">
      <dgm:prSet presAssocID="{2E30E2A1-CE19-4E27-9251-2374C7CC3209}" presName="compNode" presStyleCnt="0"/>
      <dgm:spPr/>
    </dgm:pt>
    <dgm:pt modelId="{60B64D39-4557-4D46-AE32-BA42CFA73AA2}" type="pres">
      <dgm:prSet presAssocID="{2E30E2A1-CE19-4E27-9251-2374C7CC3209}" presName="aNode" presStyleLbl="bgShp" presStyleIdx="1" presStyleCnt="2" custLinFactNeighborX="3684"/>
      <dgm:spPr/>
    </dgm:pt>
    <dgm:pt modelId="{D8062D83-0494-4E12-88F9-26A077F3F9D6}" type="pres">
      <dgm:prSet presAssocID="{2E30E2A1-CE19-4E27-9251-2374C7CC3209}" presName="textNode" presStyleLbl="bgShp" presStyleIdx="1" presStyleCnt="2"/>
      <dgm:spPr/>
    </dgm:pt>
    <dgm:pt modelId="{AB1E52D0-B6EE-4AAD-85B4-E35D6855E4F0}" type="pres">
      <dgm:prSet presAssocID="{2E30E2A1-CE19-4E27-9251-2374C7CC3209}" presName="compChildNode" presStyleCnt="0"/>
      <dgm:spPr/>
    </dgm:pt>
    <dgm:pt modelId="{03AD07DB-BC5C-4C12-B322-A2E2A253FE1D}" type="pres">
      <dgm:prSet presAssocID="{2E30E2A1-CE19-4E27-9251-2374C7CC3209}" presName="theInnerList" presStyleCnt="0"/>
      <dgm:spPr/>
    </dgm:pt>
    <dgm:pt modelId="{F6990536-2BB6-4DB8-BBF8-898840FCA47C}" type="pres">
      <dgm:prSet presAssocID="{829773F6-6EF3-4A3A-AC8D-767405E199B4}" presName="childNode" presStyleLbl="node1" presStyleIdx="4" presStyleCnt="8" custLinFactNeighborX="-2306" custLinFactNeighborY="-21174">
        <dgm:presLayoutVars>
          <dgm:bulletEnabled val="1"/>
        </dgm:presLayoutVars>
      </dgm:prSet>
      <dgm:spPr/>
    </dgm:pt>
    <dgm:pt modelId="{733496B8-3370-4F64-94AF-CFFDD3619C57}" type="pres">
      <dgm:prSet presAssocID="{829773F6-6EF3-4A3A-AC8D-767405E199B4}" presName="aSpace2" presStyleCnt="0"/>
      <dgm:spPr/>
    </dgm:pt>
    <dgm:pt modelId="{60A8AAB5-991B-4D13-8453-EA922F17EB67}" type="pres">
      <dgm:prSet presAssocID="{7C09EF90-79AF-4E34-9151-E589B55348F6}" presName="childNode" presStyleLbl="node1" presStyleIdx="5" presStyleCnt="8" custLinFactNeighborX="-1887" custLinFactNeighborY="-26120">
        <dgm:presLayoutVars>
          <dgm:bulletEnabled val="1"/>
        </dgm:presLayoutVars>
      </dgm:prSet>
      <dgm:spPr/>
    </dgm:pt>
    <dgm:pt modelId="{3E9D2D7D-88EE-4F6B-9482-9CBAE5C05C7A}" type="pres">
      <dgm:prSet presAssocID="{7C09EF90-79AF-4E34-9151-E589B55348F6}" presName="aSpace2" presStyleCnt="0"/>
      <dgm:spPr/>
    </dgm:pt>
    <dgm:pt modelId="{E5573BBC-A783-4F47-84DD-171C2872EAEE}" type="pres">
      <dgm:prSet presAssocID="{04EC235E-075F-4783-B66B-53BFE6793BC9}" presName="childNode" presStyleLbl="node1" presStyleIdx="6" presStyleCnt="8" custLinFactNeighborX="-1468" custLinFactNeighborY="41644">
        <dgm:presLayoutVars>
          <dgm:bulletEnabled val="1"/>
        </dgm:presLayoutVars>
      </dgm:prSet>
      <dgm:spPr/>
    </dgm:pt>
    <dgm:pt modelId="{E6252EC6-3115-4527-8FEE-7D5EF265B55A}" type="pres">
      <dgm:prSet presAssocID="{04EC235E-075F-4783-B66B-53BFE6793BC9}" presName="aSpace2" presStyleCnt="0"/>
      <dgm:spPr/>
    </dgm:pt>
    <dgm:pt modelId="{8785F261-CBDF-446E-89BC-0AE4A747984F}" type="pres">
      <dgm:prSet presAssocID="{01F32FB8-1001-48F2-881F-444BD290EB2A}" presName="childNode" presStyleLbl="node1" presStyleIdx="7" presStyleCnt="8" custLinFactNeighborX="-2097" custLinFactNeighborY="7696">
        <dgm:presLayoutVars>
          <dgm:bulletEnabled val="1"/>
        </dgm:presLayoutVars>
      </dgm:prSet>
      <dgm:spPr/>
    </dgm:pt>
  </dgm:ptLst>
  <dgm:cxnLst>
    <dgm:cxn modelId="{DABD673C-53C5-467B-BAAB-05CEE0BF41EF}" type="presOf" srcId="{04EC235E-075F-4783-B66B-53BFE6793BC9}" destId="{E5573BBC-A783-4F47-84DD-171C2872EAEE}" srcOrd="0" destOrd="0" presId="urn:microsoft.com/office/officeart/2005/8/layout/lProcess2"/>
    <dgm:cxn modelId="{75AC7A63-E119-44E3-A27A-A35537CB5025}" srcId="{2E30E2A1-CE19-4E27-9251-2374C7CC3209}" destId="{04EC235E-075F-4783-B66B-53BFE6793BC9}" srcOrd="2" destOrd="0" parTransId="{DE881204-9C61-45EC-B03A-CD8715C27744}" sibTransId="{B32A898F-1D8A-46AF-9078-A85A92E2FDB0}"/>
    <dgm:cxn modelId="{6905A843-C7CB-472E-8A4C-E50AD0CD8D52}" type="presOf" srcId="{B0F0B78E-6BA8-4355-B37F-F7CEB9759C89}" destId="{8416EB74-8957-4E7C-910B-6C142345FCE9}" srcOrd="0" destOrd="0" presId="urn:microsoft.com/office/officeart/2005/8/layout/lProcess2"/>
    <dgm:cxn modelId="{9E8B6169-1484-4CCC-A66E-A663F80DAD9A}" srcId="{A9236B1E-BE8C-4CF6-A745-F276971E6EFD}" destId="{FDAA666F-AF7E-4BF0-B4BC-905DC3D145CB}" srcOrd="3" destOrd="0" parTransId="{FE75C968-C92E-4CEE-8B45-CF644F60EA70}" sibTransId="{0238833C-96C9-41E1-9CD0-BBF41B362E34}"/>
    <dgm:cxn modelId="{8F7EE06D-3D75-4A8A-ADED-F44785F5F8E2}" srcId="{A9236B1E-BE8C-4CF6-A745-F276971E6EFD}" destId="{B0F0B78E-6BA8-4355-B37F-F7CEB9759C89}" srcOrd="1" destOrd="0" parTransId="{6EB6C471-A8E6-4813-966A-BAC915B2E2AD}" sibTransId="{A2BA491C-685B-42EE-9509-3A66B5EDF5CE}"/>
    <dgm:cxn modelId="{88B35252-B686-41DD-B64E-551A7AD0DD8F}" srcId="{A9236B1E-BE8C-4CF6-A745-F276971E6EFD}" destId="{6B0F0196-E490-4879-A52F-DCE09940BA33}" srcOrd="2" destOrd="0" parTransId="{612FD6AF-3822-4961-830D-0ECD7E0D780A}" sibTransId="{27271CA6-7480-4907-A817-E1FCAEA6C838}"/>
    <dgm:cxn modelId="{1E0D6D75-CCE9-4393-8DB7-ED4828CECD06}" type="presOf" srcId="{01F32FB8-1001-48F2-881F-444BD290EB2A}" destId="{8785F261-CBDF-446E-89BC-0AE4A747984F}" srcOrd="0" destOrd="0" presId="urn:microsoft.com/office/officeart/2005/8/layout/lProcess2"/>
    <dgm:cxn modelId="{76FA5582-5CC9-4A0C-A146-E75BFE46BDE9}" type="presOf" srcId="{FDAA666F-AF7E-4BF0-B4BC-905DC3D145CB}" destId="{82EB1C9E-8E30-4258-9E75-2A67C6FA223E}" srcOrd="0" destOrd="0" presId="urn:microsoft.com/office/officeart/2005/8/layout/lProcess2"/>
    <dgm:cxn modelId="{5F098F86-8C0A-48F7-8133-39A8EB54256C}" srcId="{2E30E2A1-CE19-4E27-9251-2374C7CC3209}" destId="{829773F6-6EF3-4A3A-AC8D-767405E199B4}" srcOrd="0" destOrd="0" parTransId="{654ECECD-1618-4C3B-85BC-3DB8DB893500}" sibTransId="{45C4CC04-AD18-4204-9D86-8AA118C0677A}"/>
    <dgm:cxn modelId="{FF0A5A89-BDB6-4F15-8E22-6DDC1E3FE9A8}" srcId="{9A94B3D5-A09C-43A0-87C8-36C09EAC5E29}" destId="{A9236B1E-BE8C-4CF6-A745-F276971E6EFD}" srcOrd="0" destOrd="0" parTransId="{BC2CDF6E-4301-4C3D-8BD3-4EE49226F50D}" sibTransId="{CA8FB298-A538-4674-B2C5-4B16202128FB}"/>
    <dgm:cxn modelId="{7B9C438F-D86E-4F33-97BF-2C140A43336A}" type="presOf" srcId="{9A94B3D5-A09C-43A0-87C8-36C09EAC5E29}" destId="{D50BA118-309C-4D22-A0D9-97F46B85EB18}" srcOrd="0" destOrd="0" presId="urn:microsoft.com/office/officeart/2005/8/layout/lProcess2"/>
    <dgm:cxn modelId="{AEA07D93-6C12-4530-8E32-0A523627A1E1}" srcId="{9A94B3D5-A09C-43A0-87C8-36C09EAC5E29}" destId="{2E30E2A1-CE19-4E27-9251-2374C7CC3209}" srcOrd="1" destOrd="0" parTransId="{E91F7349-2C81-460B-A1E8-19A8FDA658FF}" sibTransId="{A1AED0CC-66D6-4797-A4E3-C4067E59C261}"/>
    <dgm:cxn modelId="{99C4F197-3B41-4BCB-99C2-83DC94482B19}" type="presOf" srcId="{A9236B1E-BE8C-4CF6-A745-F276971E6EFD}" destId="{F4C20BF2-E0CB-4BE6-8B5F-8233AA366C42}" srcOrd="0" destOrd="0" presId="urn:microsoft.com/office/officeart/2005/8/layout/lProcess2"/>
    <dgm:cxn modelId="{F25B2298-750C-4A77-9C2B-7867A8713AD8}" type="presOf" srcId="{9ABF4103-1310-42B8-BD50-EB93E00D7A98}" destId="{9E9A7E2C-8D93-4AD6-8C71-DEFCA71B702C}" srcOrd="0" destOrd="0" presId="urn:microsoft.com/office/officeart/2005/8/layout/lProcess2"/>
    <dgm:cxn modelId="{A674DD99-44B1-4832-A4B6-4203AEC90930}" srcId="{2E30E2A1-CE19-4E27-9251-2374C7CC3209}" destId="{01F32FB8-1001-48F2-881F-444BD290EB2A}" srcOrd="3" destOrd="0" parTransId="{C30450ED-4151-4AF6-A5B1-55CFEB075C45}" sibTransId="{6B9714FF-4A55-4206-BB3F-C93C6CC19FA4}"/>
    <dgm:cxn modelId="{C0524A9E-71D8-4DA9-9C2C-652A66D8E135}" srcId="{A9236B1E-BE8C-4CF6-A745-F276971E6EFD}" destId="{9ABF4103-1310-42B8-BD50-EB93E00D7A98}" srcOrd="0" destOrd="0" parTransId="{85D2B358-8B91-44D1-B4BE-64999618C7E3}" sibTransId="{F438C3E9-FA5E-47A2-9155-BB5946D6265E}"/>
    <dgm:cxn modelId="{B05D04B0-1A13-4CD4-8991-A5BC196231C6}" type="presOf" srcId="{2E30E2A1-CE19-4E27-9251-2374C7CC3209}" destId="{60B64D39-4557-4D46-AE32-BA42CFA73AA2}" srcOrd="0" destOrd="0" presId="urn:microsoft.com/office/officeart/2005/8/layout/lProcess2"/>
    <dgm:cxn modelId="{EC8822C8-0666-40F2-83F7-B25187B2F4A6}" type="presOf" srcId="{A9236B1E-BE8C-4CF6-A745-F276971E6EFD}" destId="{0A2E3200-B802-4B1F-983C-E60A09BB2EA7}" srcOrd="1" destOrd="0" presId="urn:microsoft.com/office/officeart/2005/8/layout/lProcess2"/>
    <dgm:cxn modelId="{ED064AC8-59CC-46F8-ACD7-5284164520ED}" type="presOf" srcId="{6B0F0196-E490-4879-A52F-DCE09940BA33}" destId="{E47F50E7-1916-4CAC-82AC-624E2C74B6D3}" srcOrd="0" destOrd="0" presId="urn:microsoft.com/office/officeart/2005/8/layout/lProcess2"/>
    <dgm:cxn modelId="{A901A9CA-A95D-42F6-A34D-48A5D838E40B}" srcId="{2E30E2A1-CE19-4E27-9251-2374C7CC3209}" destId="{7C09EF90-79AF-4E34-9151-E589B55348F6}" srcOrd="1" destOrd="0" parTransId="{7A5F7E21-E066-4465-AA07-EEA2ABDD551D}" sibTransId="{DA9E795A-4AB6-48D8-8533-18D9D873D7FC}"/>
    <dgm:cxn modelId="{E2F3FFD1-85F2-4F5A-B0B2-2FAB29A0D6EA}" type="presOf" srcId="{2E30E2A1-CE19-4E27-9251-2374C7CC3209}" destId="{D8062D83-0494-4E12-88F9-26A077F3F9D6}" srcOrd="1" destOrd="0" presId="urn:microsoft.com/office/officeart/2005/8/layout/lProcess2"/>
    <dgm:cxn modelId="{277D59F7-99CE-4716-9210-70639494B824}" type="presOf" srcId="{829773F6-6EF3-4A3A-AC8D-767405E199B4}" destId="{F6990536-2BB6-4DB8-BBF8-898840FCA47C}" srcOrd="0" destOrd="0" presId="urn:microsoft.com/office/officeart/2005/8/layout/lProcess2"/>
    <dgm:cxn modelId="{721551FC-4FAE-4BF0-942A-6166505AF791}" type="presOf" srcId="{7C09EF90-79AF-4E34-9151-E589B55348F6}" destId="{60A8AAB5-991B-4D13-8453-EA922F17EB67}" srcOrd="0" destOrd="0" presId="urn:microsoft.com/office/officeart/2005/8/layout/lProcess2"/>
    <dgm:cxn modelId="{E07E1E73-D15F-43C6-9CA9-74A7492F1871}" type="presParOf" srcId="{D50BA118-309C-4D22-A0D9-97F46B85EB18}" destId="{EDD863F7-5496-4D45-B102-B07ED1001DDF}" srcOrd="0" destOrd="0" presId="urn:microsoft.com/office/officeart/2005/8/layout/lProcess2"/>
    <dgm:cxn modelId="{227F46A1-EE8F-4BB2-91EC-C7614ABE9B4F}" type="presParOf" srcId="{EDD863F7-5496-4D45-B102-B07ED1001DDF}" destId="{F4C20BF2-E0CB-4BE6-8B5F-8233AA366C42}" srcOrd="0" destOrd="0" presId="urn:microsoft.com/office/officeart/2005/8/layout/lProcess2"/>
    <dgm:cxn modelId="{D7583B82-4910-4D8D-B047-68909AEAE16F}" type="presParOf" srcId="{EDD863F7-5496-4D45-B102-B07ED1001DDF}" destId="{0A2E3200-B802-4B1F-983C-E60A09BB2EA7}" srcOrd="1" destOrd="0" presId="urn:microsoft.com/office/officeart/2005/8/layout/lProcess2"/>
    <dgm:cxn modelId="{A9751798-BC1D-41BA-8C66-58BEA6A49C49}" type="presParOf" srcId="{EDD863F7-5496-4D45-B102-B07ED1001DDF}" destId="{46AD7877-9F24-4355-8EA3-9EABFF932D5D}" srcOrd="2" destOrd="0" presId="urn:microsoft.com/office/officeart/2005/8/layout/lProcess2"/>
    <dgm:cxn modelId="{28E22925-1C6F-4203-9A40-3E88BC575380}" type="presParOf" srcId="{46AD7877-9F24-4355-8EA3-9EABFF932D5D}" destId="{6D8658CC-38DB-4A2F-99EB-3571363BE216}" srcOrd="0" destOrd="0" presId="urn:microsoft.com/office/officeart/2005/8/layout/lProcess2"/>
    <dgm:cxn modelId="{9D5E1FA5-5AC6-452A-9C6A-70B80E7C867D}" type="presParOf" srcId="{6D8658CC-38DB-4A2F-99EB-3571363BE216}" destId="{9E9A7E2C-8D93-4AD6-8C71-DEFCA71B702C}" srcOrd="0" destOrd="0" presId="urn:microsoft.com/office/officeart/2005/8/layout/lProcess2"/>
    <dgm:cxn modelId="{9BBA733D-48C5-4A37-B40C-5D5F5248A87E}" type="presParOf" srcId="{6D8658CC-38DB-4A2F-99EB-3571363BE216}" destId="{151D4B51-2726-4538-84FC-897ED27949CB}" srcOrd="1" destOrd="0" presId="urn:microsoft.com/office/officeart/2005/8/layout/lProcess2"/>
    <dgm:cxn modelId="{9F490237-F445-4F33-AB05-CF04D2920473}" type="presParOf" srcId="{6D8658CC-38DB-4A2F-99EB-3571363BE216}" destId="{8416EB74-8957-4E7C-910B-6C142345FCE9}" srcOrd="2" destOrd="0" presId="urn:microsoft.com/office/officeart/2005/8/layout/lProcess2"/>
    <dgm:cxn modelId="{ED49FF3D-541F-425C-A920-2699E38D2EA3}" type="presParOf" srcId="{6D8658CC-38DB-4A2F-99EB-3571363BE216}" destId="{6AFD5B9F-F519-48E2-879F-A0177DB854CD}" srcOrd="3" destOrd="0" presId="urn:microsoft.com/office/officeart/2005/8/layout/lProcess2"/>
    <dgm:cxn modelId="{5762090F-0A1C-43BE-B448-C34EE4BDEDC3}" type="presParOf" srcId="{6D8658CC-38DB-4A2F-99EB-3571363BE216}" destId="{E47F50E7-1916-4CAC-82AC-624E2C74B6D3}" srcOrd="4" destOrd="0" presId="urn:microsoft.com/office/officeart/2005/8/layout/lProcess2"/>
    <dgm:cxn modelId="{F3701707-8756-45F8-BD53-8507038D3787}" type="presParOf" srcId="{6D8658CC-38DB-4A2F-99EB-3571363BE216}" destId="{F7783249-1D7A-4A2C-A556-0C983DDC47EF}" srcOrd="5" destOrd="0" presId="urn:microsoft.com/office/officeart/2005/8/layout/lProcess2"/>
    <dgm:cxn modelId="{67AE16BD-60E1-4648-B287-19B85E43F4C4}" type="presParOf" srcId="{6D8658CC-38DB-4A2F-99EB-3571363BE216}" destId="{82EB1C9E-8E30-4258-9E75-2A67C6FA223E}" srcOrd="6" destOrd="0" presId="urn:microsoft.com/office/officeart/2005/8/layout/lProcess2"/>
    <dgm:cxn modelId="{7A3A7B0E-5003-433B-A6E6-23782C8E4FC3}" type="presParOf" srcId="{D50BA118-309C-4D22-A0D9-97F46B85EB18}" destId="{6773F90C-0376-477A-A21A-685F38BD9BDA}" srcOrd="1" destOrd="0" presId="urn:microsoft.com/office/officeart/2005/8/layout/lProcess2"/>
    <dgm:cxn modelId="{6496F045-39E3-420F-B260-DADB705C9E51}" type="presParOf" srcId="{D50BA118-309C-4D22-A0D9-97F46B85EB18}" destId="{7A2109B2-4670-4E9A-9A6B-61BD9189A986}" srcOrd="2" destOrd="0" presId="urn:microsoft.com/office/officeart/2005/8/layout/lProcess2"/>
    <dgm:cxn modelId="{B91D07F9-B776-41B1-AB42-BC4D443D7289}" type="presParOf" srcId="{7A2109B2-4670-4E9A-9A6B-61BD9189A986}" destId="{60B64D39-4557-4D46-AE32-BA42CFA73AA2}" srcOrd="0" destOrd="0" presId="urn:microsoft.com/office/officeart/2005/8/layout/lProcess2"/>
    <dgm:cxn modelId="{F6AF200E-1D53-40F0-921A-FE2B52FCFCDF}" type="presParOf" srcId="{7A2109B2-4670-4E9A-9A6B-61BD9189A986}" destId="{D8062D83-0494-4E12-88F9-26A077F3F9D6}" srcOrd="1" destOrd="0" presId="urn:microsoft.com/office/officeart/2005/8/layout/lProcess2"/>
    <dgm:cxn modelId="{0B906159-F021-4388-854C-32DCC7E7FDA3}" type="presParOf" srcId="{7A2109B2-4670-4E9A-9A6B-61BD9189A986}" destId="{AB1E52D0-B6EE-4AAD-85B4-E35D6855E4F0}" srcOrd="2" destOrd="0" presId="urn:microsoft.com/office/officeart/2005/8/layout/lProcess2"/>
    <dgm:cxn modelId="{6B2EDFCA-3F65-4953-A307-2120A25701C2}" type="presParOf" srcId="{AB1E52D0-B6EE-4AAD-85B4-E35D6855E4F0}" destId="{03AD07DB-BC5C-4C12-B322-A2E2A253FE1D}" srcOrd="0" destOrd="0" presId="urn:microsoft.com/office/officeart/2005/8/layout/lProcess2"/>
    <dgm:cxn modelId="{6106579F-58FA-424C-A066-6BDB0FFF2941}" type="presParOf" srcId="{03AD07DB-BC5C-4C12-B322-A2E2A253FE1D}" destId="{F6990536-2BB6-4DB8-BBF8-898840FCA47C}" srcOrd="0" destOrd="0" presId="urn:microsoft.com/office/officeart/2005/8/layout/lProcess2"/>
    <dgm:cxn modelId="{F5F716A8-ADE5-4198-ACA3-902144BB1696}" type="presParOf" srcId="{03AD07DB-BC5C-4C12-B322-A2E2A253FE1D}" destId="{733496B8-3370-4F64-94AF-CFFDD3619C57}" srcOrd="1" destOrd="0" presId="urn:microsoft.com/office/officeart/2005/8/layout/lProcess2"/>
    <dgm:cxn modelId="{CF43F402-F67B-4ABE-A428-157A3EBE7F60}" type="presParOf" srcId="{03AD07DB-BC5C-4C12-B322-A2E2A253FE1D}" destId="{60A8AAB5-991B-4D13-8453-EA922F17EB67}" srcOrd="2" destOrd="0" presId="urn:microsoft.com/office/officeart/2005/8/layout/lProcess2"/>
    <dgm:cxn modelId="{B6C7AD22-98E8-44AE-B588-AC39AF8199A5}" type="presParOf" srcId="{03AD07DB-BC5C-4C12-B322-A2E2A253FE1D}" destId="{3E9D2D7D-88EE-4F6B-9482-9CBAE5C05C7A}" srcOrd="3" destOrd="0" presId="urn:microsoft.com/office/officeart/2005/8/layout/lProcess2"/>
    <dgm:cxn modelId="{C9642EB5-D071-4600-B370-17A6BDC6FE83}" type="presParOf" srcId="{03AD07DB-BC5C-4C12-B322-A2E2A253FE1D}" destId="{E5573BBC-A783-4F47-84DD-171C2872EAEE}" srcOrd="4" destOrd="0" presId="urn:microsoft.com/office/officeart/2005/8/layout/lProcess2"/>
    <dgm:cxn modelId="{4F0928BC-4C17-4F45-9B05-F6B32CB930F6}" type="presParOf" srcId="{03AD07DB-BC5C-4C12-B322-A2E2A253FE1D}" destId="{E6252EC6-3115-4527-8FEE-7D5EF265B55A}" srcOrd="5" destOrd="0" presId="urn:microsoft.com/office/officeart/2005/8/layout/lProcess2"/>
    <dgm:cxn modelId="{2AECC87E-1051-4C22-991B-72C53B3DF272}" type="presParOf" srcId="{03AD07DB-BC5C-4C12-B322-A2E2A253FE1D}" destId="{8785F261-CBDF-446E-89BC-0AE4A747984F}" srcOrd="6" destOrd="0" presId="urn:microsoft.com/office/officeart/2005/8/layout/lProcess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3A96570-1014-47E4-A91E-94D214CE0F79}" type="doc">
      <dgm:prSet loTypeId="urn:microsoft.com/office/officeart/2018/2/layout/IconCircleList" loCatId="icon" qsTypeId="urn:microsoft.com/office/officeart/2005/8/quickstyle/simple1" qsCatId="simple" csTypeId="urn:microsoft.com/office/officeart/2005/8/colors/accent1_3" csCatId="accent1" phldr="1"/>
      <dgm:spPr/>
      <dgm:t>
        <a:bodyPr/>
        <a:lstStyle/>
        <a:p>
          <a:endParaRPr lang="en-US"/>
        </a:p>
      </dgm:t>
    </dgm:pt>
    <dgm:pt modelId="{DACAD6B5-EAC9-46EF-8CFE-7679A8CC29B3}">
      <dgm:prSet/>
      <dgm:spPr/>
      <dgm:t>
        <a:bodyPr/>
        <a:lstStyle/>
        <a:p>
          <a:pPr>
            <a:lnSpc>
              <a:spcPct val="100000"/>
            </a:lnSpc>
          </a:pPr>
          <a:r>
            <a:rPr lang="en-US"/>
            <a:t>Extra Help (with prescription drugs)</a:t>
          </a:r>
        </a:p>
      </dgm:t>
    </dgm:pt>
    <dgm:pt modelId="{49A1E293-0983-484D-ADCC-65DD44821B2D}" type="parTrans" cxnId="{61262590-B0AC-44D7-99BA-50AB01F48ABF}">
      <dgm:prSet/>
      <dgm:spPr/>
      <dgm:t>
        <a:bodyPr/>
        <a:lstStyle/>
        <a:p>
          <a:endParaRPr lang="en-US"/>
        </a:p>
      </dgm:t>
    </dgm:pt>
    <dgm:pt modelId="{513DEDFB-8960-47B5-AD82-3B7DA4D7A319}" type="sibTrans" cxnId="{61262590-B0AC-44D7-99BA-50AB01F48ABF}">
      <dgm:prSet/>
      <dgm:spPr/>
      <dgm:t>
        <a:bodyPr/>
        <a:lstStyle/>
        <a:p>
          <a:pPr>
            <a:lnSpc>
              <a:spcPct val="100000"/>
            </a:lnSpc>
          </a:pPr>
          <a:endParaRPr lang="en-US"/>
        </a:p>
      </dgm:t>
    </dgm:pt>
    <dgm:pt modelId="{DA5B4C8A-B084-4C11-A0AF-BA3CBABB8597}">
      <dgm:prSet/>
      <dgm:spPr/>
      <dgm:t>
        <a:bodyPr/>
        <a:lstStyle/>
        <a:p>
          <a:pPr>
            <a:lnSpc>
              <a:spcPct val="100000"/>
            </a:lnSpc>
          </a:pPr>
          <a:r>
            <a:rPr lang="en-US"/>
            <a:t>Medicaid</a:t>
          </a:r>
        </a:p>
      </dgm:t>
    </dgm:pt>
    <dgm:pt modelId="{2B235CBC-6800-4D73-BBC4-349B423FE949}" type="parTrans" cxnId="{1008893C-2622-4EB2-8ECB-DBF6A7DA23BD}">
      <dgm:prSet/>
      <dgm:spPr/>
      <dgm:t>
        <a:bodyPr/>
        <a:lstStyle/>
        <a:p>
          <a:endParaRPr lang="en-US"/>
        </a:p>
      </dgm:t>
    </dgm:pt>
    <dgm:pt modelId="{A213516A-8BC7-4B97-833B-9D6E9DB53F38}" type="sibTrans" cxnId="{1008893C-2622-4EB2-8ECB-DBF6A7DA23BD}">
      <dgm:prSet/>
      <dgm:spPr/>
      <dgm:t>
        <a:bodyPr/>
        <a:lstStyle/>
        <a:p>
          <a:pPr>
            <a:lnSpc>
              <a:spcPct val="100000"/>
            </a:lnSpc>
          </a:pPr>
          <a:endParaRPr lang="en-US"/>
        </a:p>
      </dgm:t>
    </dgm:pt>
    <dgm:pt modelId="{3C3DA5F8-2FD8-45C9-B71F-FCEFB0D62338}">
      <dgm:prSet/>
      <dgm:spPr/>
      <dgm:t>
        <a:bodyPr/>
        <a:lstStyle/>
        <a:p>
          <a:pPr>
            <a:lnSpc>
              <a:spcPct val="100000"/>
            </a:lnSpc>
          </a:pPr>
          <a:r>
            <a:rPr lang="en-US"/>
            <a:t>Medicare Savings Programs</a:t>
          </a:r>
        </a:p>
      </dgm:t>
    </dgm:pt>
    <dgm:pt modelId="{A8D318F8-58BF-43F2-B714-C7AF103EBE58}" type="parTrans" cxnId="{024A491F-AA5D-4706-A843-1AB52A52F5BC}">
      <dgm:prSet/>
      <dgm:spPr/>
      <dgm:t>
        <a:bodyPr/>
        <a:lstStyle/>
        <a:p>
          <a:endParaRPr lang="en-US"/>
        </a:p>
      </dgm:t>
    </dgm:pt>
    <dgm:pt modelId="{7FFFABDA-D9B7-4388-9F98-993FD01B8220}" type="sibTrans" cxnId="{024A491F-AA5D-4706-A843-1AB52A52F5BC}">
      <dgm:prSet/>
      <dgm:spPr/>
      <dgm:t>
        <a:bodyPr/>
        <a:lstStyle/>
        <a:p>
          <a:pPr>
            <a:lnSpc>
              <a:spcPct val="100000"/>
            </a:lnSpc>
          </a:pPr>
          <a:endParaRPr lang="en-US"/>
        </a:p>
      </dgm:t>
    </dgm:pt>
    <dgm:pt modelId="{12012C8A-8E08-4872-9B53-FBD3D15F82C2}">
      <dgm:prSet/>
      <dgm:spPr/>
      <dgm:t>
        <a:bodyPr/>
        <a:lstStyle/>
        <a:p>
          <a:pPr>
            <a:lnSpc>
              <a:spcPct val="100000"/>
            </a:lnSpc>
          </a:pPr>
          <a:r>
            <a:rPr lang="en-US"/>
            <a:t>Pharmaceutical Assistance Programs</a:t>
          </a:r>
        </a:p>
      </dgm:t>
    </dgm:pt>
    <dgm:pt modelId="{F62ADD2C-DA0A-4037-AB61-3BC8E6FB85A8}" type="parTrans" cxnId="{20599795-639C-4C11-8925-C259FA16846A}">
      <dgm:prSet/>
      <dgm:spPr/>
      <dgm:t>
        <a:bodyPr/>
        <a:lstStyle/>
        <a:p>
          <a:endParaRPr lang="en-US"/>
        </a:p>
      </dgm:t>
    </dgm:pt>
    <dgm:pt modelId="{6980C634-CCA5-42FC-8CE9-F7CFEB974984}" type="sibTrans" cxnId="{20599795-639C-4C11-8925-C259FA16846A}">
      <dgm:prSet/>
      <dgm:spPr/>
      <dgm:t>
        <a:bodyPr/>
        <a:lstStyle/>
        <a:p>
          <a:pPr>
            <a:lnSpc>
              <a:spcPct val="100000"/>
            </a:lnSpc>
          </a:pPr>
          <a:endParaRPr lang="en-US"/>
        </a:p>
      </dgm:t>
    </dgm:pt>
    <dgm:pt modelId="{10B47B1E-5DED-4E45-94F2-C87411BF3542}">
      <dgm:prSet/>
      <dgm:spPr/>
      <dgm:t>
        <a:bodyPr/>
        <a:lstStyle/>
        <a:p>
          <a:pPr>
            <a:lnSpc>
              <a:spcPct val="100000"/>
            </a:lnSpc>
          </a:pPr>
          <a:r>
            <a:rPr lang="en-US"/>
            <a:t>Prescription Savings Cards</a:t>
          </a:r>
        </a:p>
      </dgm:t>
    </dgm:pt>
    <dgm:pt modelId="{E203613A-1009-46B5-BFF7-B27334764A73}" type="parTrans" cxnId="{E7C15C14-E51D-44B3-A666-1FB08922EE6D}">
      <dgm:prSet/>
      <dgm:spPr/>
      <dgm:t>
        <a:bodyPr/>
        <a:lstStyle/>
        <a:p>
          <a:endParaRPr lang="en-US"/>
        </a:p>
      </dgm:t>
    </dgm:pt>
    <dgm:pt modelId="{618FC166-3937-4D1E-A841-901F5CEBB3BF}" type="sibTrans" cxnId="{E7C15C14-E51D-44B3-A666-1FB08922EE6D}">
      <dgm:prSet/>
      <dgm:spPr/>
      <dgm:t>
        <a:bodyPr/>
        <a:lstStyle/>
        <a:p>
          <a:endParaRPr lang="en-US"/>
        </a:p>
      </dgm:t>
    </dgm:pt>
    <dgm:pt modelId="{342F4FAB-CA72-4818-AAD5-BEECDB8F5E75}" type="pres">
      <dgm:prSet presAssocID="{33A96570-1014-47E4-A91E-94D214CE0F79}" presName="root" presStyleCnt="0">
        <dgm:presLayoutVars>
          <dgm:dir/>
          <dgm:resizeHandles val="exact"/>
        </dgm:presLayoutVars>
      </dgm:prSet>
      <dgm:spPr/>
    </dgm:pt>
    <dgm:pt modelId="{53D25C84-10F9-487D-8923-85153548BA46}" type="pres">
      <dgm:prSet presAssocID="{33A96570-1014-47E4-A91E-94D214CE0F79}" presName="container" presStyleCnt="0">
        <dgm:presLayoutVars>
          <dgm:dir/>
          <dgm:resizeHandles val="exact"/>
        </dgm:presLayoutVars>
      </dgm:prSet>
      <dgm:spPr/>
    </dgm:pt>
    <dgm:pt modelId="{84CBAE40-A2CB-48C7-9933-144C1A88EC0D}" type="pres">
      <dgm:prSet presAssocID="{DACAD6B5-EAC9-46EF-8CFE-7679A8CC29B3}" presName="compNode" presStyleCnt="0"/>
      <dgm:spPr/>
    </dgm:pt>
    <dgm:pt modelId="{9EAA6140-8166-431C-A8A0-536E4E860E06}" type="pres">
      <dgm:prSet presAssocID="{DACAD6B5-EAC9-46EF-8CFE-7679A8CC29B3}" presName="iconBgRect" presStyleLbl="bgShp" presStyleIdx="0" presStyleCnt="5"/>
      <dgm:spPr/>
    </dgm:pt>
    <dgm:pt modelId="{8562F645-A2FF-4DFD-A955-A986AE7BB181}" type="pres">
      <dgm:prSet presAssocID="{DACAD6B5-EAC9-46EF-8CFE-7679A8CC29B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edicine"/>
        </a:ext>
      </dgm:extLst>
    </dgm:pt>
    <dgm:pt modelId="{56DE52CD-00E5-4211-910B-253A4E46AE5E}" type="pres">
      <dgm:prSet presAssocID="{DACAD6B5-EAC9-46EF-8CFE-7679A8CC29B3}" presName="spaceRect" presStyleCnt="0"/>
      <dgm:spPr/>
    </dgm:pt>
    <dgm:pt modelId="{CF234FDE-8608-4EF2-B8BE-BEEE83EF262D}" type="pres">
      <dgm:prSet presAssocID="{DACAD6B5-EAC9-46EF-8CFE-7679A8CC29B3}" presName="textRect" presStyleLbl="revTx" presStyleIdx="0" presStyleCnt="5">
        <dgm:presLayoutVars>
          <dgm:chMax val="1"/>
          <dgm:chPref val="1"/>
        </dgm:presLayoutVars>
      </dgm:prSet>
      <dgm:spPr/>
    </dgm:pt>
    <dgm:pt modelId="{28CC612C-DA56-44B8-AA33-33803ABFFE38}" type="pres">
      <dgm:prSet presAssocID="{513DEDFB-8960-47B5-AD82-3B7DA4D7A319}" presName="sibTrans" presStyleLbl="sibTrans2D1" presStyleIdx="0" presStyleCnt="0"/>
      <dgm:spPr/>
    </dgm:pt>
    <dgm:pt modelId="{05F705FE-8AF1-4AF1-8BA8-910B52AA53DC}" type="pres">
      <dgm:prSet presAssocID="{DA5B4C8A-B084-4C11-A0AF-BA3CBABB8597}" presName="compNode" presStyleCnt="0"/>
      <dgm:spPr/>
    </dgm:pt>
    <dgm:pt modelId="{87025912-11B2-40F5-BB14-8A8390DFD8ED}" type="pres">
      <dgm:prSet presAssocID="{DA5B4C8A-B084-4C11-A0AF-BA3CBABB8597}" presName="iconBgRect" presStyleLbl="bgShp" presStyleIdx="1" presStyleCnt="5"/>
      <dgm:spPr/>
    </dgm:pt>
    <dgm:pt modelId="{0D7C68DC-F9B6-4564-8992-F9A51D8F2BC4}" type="pres">
      <dgm:prSet presAssocID="{DA5B4C8A-B084-4C11-A0AF-BA3CBABB859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Ambulance"/>
        </a:ext>
      </dgm:extLst>
    </dgm:pt>
    <dgm:pt modelId="{7A260354-4640-4675-8CB2-9355E0B52FE9}" type="pres">
      <dgm:prSet presAssocID="{DA5B4C8A-B084-4C11-A0AF-BA3CBABB8597}" presName="spaceRect" presStyleCnt="0"/>
      <dgm:spPr/>
    </dgm:pt>
    <dgm:pt modelId="{D7E02A3E-9150-4BA1-B609-A0D39100CAB5}" type="pres">
      <dgm:prSet presAssocID="{DA5B4C8A-B084-4C11-A0AF-BA3CBABB8597}" presName="textRect" presStyleLbl="revTx" presStyleIdx="1" presStyleCnt="5">
        <dgm:presLayoutVars>
          <dgm:chMax val="1"/>
          <dgm:chPref val="1"/>
        </dgm:presLayoutVars>
      </dgm:prSet>
      <dgm:spPr/>
    </dgm:pt>
    <dgm:pt modelId="{ED63B882-2708-4CBA-9AB0-5219B10A0369}" type="pres">
      <dgm:prSet presAssocID="{A213516A-8BC7-4B97-833B-9D6E9DB53F38}" presName="sibTrans" presStyleLbl="sibTrans2D1" presStyleIdx="0" presStyleCnt="0"/>
      <dgm:spPr/>
    </dgm:pt>
    <dgm:pt modelId="{6B6D3930-B928-42E6-8445-96A25C356A01}" type="pres">
      <dgm:prSet presAssocID="{3C3DA5F8-2FD8-45C9-B71F-FCEFB0D62338}" presName="compNode" presStyleCnt="0"/>
      <dgm:spPr/>
    </dgm:pt>
    <dgm:pt modelId="{3F38E2D0-AC8B-4014-883A-FE9A5FA4828E}" type="pres">
      <dgm:prSet presAssocID="{3C3DA5F8-2FD8-45C9-B71F-FCEFB0D62338}" presName="iconBgRect" presStyleLbl="bgShp" presStyleIdx="2" presStyleCnt="5"/>
      <dgm:spPr/>
    </dgm:pt>
    <dgm:pt modelId="{2F59DD00-B011-4323-8D68-AE257E8F813A}" type="pres">
      <dgm:prSet presAssocID="{3C3DA5F8-2FD8-45C9-B71F-FCEFB0D6233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Piggy Bank"/>
        </a:ext>
      </dgm:extLst>
    </dgm:pt>
    <dgm:pt modelId="{74C11F01-237F-41D3-A6F3-67B931A7D184}" type="pres">
      <dgm:prSet presAssocID="{3C3DA5F8-2FD8-45C9-B71F-FCEFB0D62338}" presName="spaceRect" presStyleCnt="0"/>
      <dgm:spPr/>
    </dgm:pt>
    <dgm:pt modelId="{25173495-782B-450A-97D1-F1016EEE9BF3}" type="pres">
      <dgm:prSet presAssocID="{3C3DA5F8-2FD8-45C9-B71F-FCEFB0D62338}" presName="textRect" presStyleLbl="revTx" presStyleIdx="2" presStyleCnt="5">
        <dgm:presLayoutVars>
          <dgm:chMax val="1"/>
          <dgm:chPref val="1"/>
        </dgm:presLayoutVars>
      </dgm:prSet>
      <dgm:spPr/>
    </dgm:pt>
    <dgm:pt modelId="{F5865954-D050-4EC6-9B23-F50EC3F86818}" type="pres">
      <dgm:prSet presAssocID="{7FFFABDA-D9B7-4388-9F98-993FD01B8220}" presName="sibTrans" presStyleLbl="sibTrans2D1" presStyleIdx="0" presStyleCnt="0"/>
      <dgm:spPr/>
    </dgm:pt>
    <dgm:pt modelId="{CC98083C-DEA2-4F49-B240-69F5AEA4CE2D}" type="pres">
      <dgm:prSet presAssocID="{12012C8A-8E08-4872-9B53-FBD3D15F82C2}" presName="compNode" presStyleCnt="0"/>
      <dgm:spPr/>
    </dgm:pt>
    <dgm:pt modelId="{E106B2CE-6FDA-49C7-84EB-9914E827D209}" type="pres">
      <dgm:prSet presAssocID="{12012C8A-8E08-4872-9B53-FBD3D15F82C2}" presName="iconBgRect" presStyleLbl="bgShp" presStyleIdx="3" presStyleCnt="5"/>
      <dgm:spPr/>
    </dgm:pt>
    <dgm:pt modelId="{955878F4-0DC0-4057-8BEB-81FF957ACEF5}" type="pres">
      <dgm:prSet presAssocID="{12012C8A-8E08-4872-9B53-FBD3D15F82C2}"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edical"/>
        </a:ext>
      </dgm:extLst>
    </dgm:pt>
    <dgm:pt modelId="{E0A60ACF-6852-41F5-B07C-52077A5F91B9}" type="pres">
      <dgm:prSet presAssocID="{12012C8A-8E08-4872-9B53-FBD3D15F82C2}" presName="spaceRect" presStyleCnt="0"/>
      <dgm:spPr/>
    </dgm:pt>
    <dgm:pt modelId="{A47E2F3D-60B1-4339-8A4A-46ED2C110502}" type="pres">
      <dgm:prSet presAssocID="{12012C8A-8E08-4872-9B53-FBD3D15F82C2}" presName="textRect" presStyleLbl="revTx" presStyleIdx="3" presStyleCnt="5">
        <dgm:presLayoutVars>
          <dgm:chMax val="1"/>
          <dgm:chPref val="1"/>
        </dgm:presLayoutVars>
      </dgm:prSet>
      <dgm:spPr/>
    </dgm:pt>
    <dgm:pt modelId="{632B21D5-5462-4DA3-AE6B-B74ABEB65255}" type="pres">
      <dgm:prSet presAssocID="{6980C634-CCA5-42FC-8CE9-F7CFEB974984}" presName="sibTrans" presStyleLbl="sibTrans2D1" presStyleIdx="0" presStyleCnt="0"/>
      <dgm:spPr/>
    </dgm:pt>
    <dgm:pt modelId="{C58D0D4C-BEB7-4B9F-9D9D-81A41022D0EB}" type="pres">
      <dgm:prSet presAssocID="{10B47B1E-5DED-4E45-94F2-C87411BF3542}" presName="compNode" presStyleCnt="0"/>
      <dgm:spPr/>
    </dgm:pt>
    <dgm:pt modelId="{C0378A4B-595D-49DD-AE98-A5C7B0B9FDDD}" type="pres">
      <dgm:prSet presAssocID="{10B47B1E-5DED-4E45-94F2-C87411BF3542}" presName="iconBgRect" presStyleLbl="bgShp" presStyleIdx="4" presStyleCnt="5"/>
      <dgm:spPr/>
    </dgm:pt>
    <dgm:pt modelId="{ABB69246-8A4F-4943-A54F-7D9DB4FB5AEC}" type="pres">
      <dgm:prSet presAssocID="{10B47B1E-5DED-4E45-94F2-C87411BF354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Money"/>
        </a:ext>
      </dgm:extLst>
    </dgm:pt>
    <dgm:pt modelId="{FC0F3C56-DCB6-42E5-8F5F-B9249DE20CE2}" type="pres">
      <dgm:prSet presAssocID="{10B47B1E-5DED-4E45-94F2-C87411BF3542}" presName="spaceRect" presStyleCnt="0"/>
      <dgm:spPr/>
    </dgm:pt>
    <dgm:pt modelId="{DB9DBE37-E4AB-40D8-B01E-8813FBC8AAD7}" type="pres">
      <dgm:prSet presAssocID="{10B47B1E-5DED-4E45-94F2-C87411BF3542}" presName="textRect" presStyleLbl="revTx" presStyleIdx="4" presStyleCnt="5">
        <dgm:presLayoutVars>
          <dgm:chMax val="1"/>
          <dgm:chPref val="1"/>
        </dgm:presLayoutVars>
      </dgm:prSet>
      <dgm:spPr/>
    </dgm:pt>
  </dgm:ptLst>
  <dgm:cxnLst>
    <dgm:cxn modelId="{E7C15C14-E51D-44B3-A666-1FB08922EE6D}" srcId="{33A96570-1014-47E4-A91E-94D214CE0F79}" destId="{10B47B1E-5DED-4E45-94F2-C87411BF3542}" srcOrd="4" destOrd="0" parTransId="{E203613A-1009-46B5-BFF7-B27334764A73}" sibTransId="{618FC166-3937-4D1E-A841-901F5CEBB3BF}"/>
    <dgm:cxn modelId="{8ECBEA1C-7F57-44F4-8D5A-01959E66C98D}" type="presOf" srcId="{6980C634-CCA5-42FC-8CE9-F7CFEB974984}" destId="{632B21D5-5462-4DA3-AE6B-B74ABEB65255}" srcOrd="0" destOrd="0" presId="urn:microsoft.com/office/officeart/2018/2/layout/IconCircleList"/>
    <dgm:cxn modelId="{024A491F-AA5D-4706-A843-1AB52A52F5BC}" srcId="{33A96570-1014-47E4-A91E-94D214CE0F79}" destId="{3C3DA5F8-2FD8-45C9-B71F-FCEFB0D62338}" srcOrd="2" destOrd="0" parTransId="{A8D318F8-58BF-43F2-B714-C7AF103EBE58}" sibTransId="{7FFFABDA-D9B7-4388-9F98-993FD01B8220}"/>
    <dgm:cxn modelId="{2360A337-F23A-47A0-9CCC-A25BABAFBD68}" type="presOf" srcId="{3C3DA5F8-2FD8-45C9-B71F-FCEFB0D62338}" destId="{25173495-782B-450A-97D1-F1016EEE9BF3}" srcOrd="0" destOrd="0" presId="urn:microsoft.com/office/officeart/2018/2/layout/IconCircleList"/>
    <dgm:cxn modelId="{1008893C-2622-4EB2-8ECB-DBF6A7DA23BD}" srcId="{33A96570-1014-47E4-A91E-94D214CE0F79}" destId="{DA5B4C8A-B084-4C11-A0AF-BA3CBABB8597}" srcOrd="1" destOrd="0" parTransId="{2B235CBC-6800-4D73-BBC4-349B423FE949}" sibTransId="{A213516A-8BC7-4B97-833B-9D6E9DB53F38}"/>
    <dgm:cxn modelId="{F7BAC166-9E1E-46FB-820D-95D7E86D2B1F}" type="presOf" srcId="{33A96570-1014-47E4-A91E-94D214CE0F79}" destId="{342F4FAB-CA72-4818-AAD5-BEECDB8F5E75}" srcOrd="0" destOrd="0" presId="urn:microsoft.com/office/officeart/2018/2/layout/IconCircleList"/>
    <dgm:cxn modelId="{996E5C49-ADA9-4203-A71F-280DDC5ADDBA}" type="presOf" srcId="{10B47B1E-5DED-4E45-94F2-C87411BF3542}" destId="{DB9DBE37-E4AB-40D8-B01E-8813FBC8AAD7}" srcOrd="0" destOrd="0" presId="urn:microsoft.com/office/officeart/2018/2/layout/IconCircleList"/>
    <dgm:cxn modelId="{10049869-6E02-4363-9F8B-78E3F9AE37EA}" type="presOf" srcId="{7FFFABDA-D9B7-4388-9F98-993FD01B8220}" destId="{F5865954-D050-4EC6-9B23-F50EC3F86818}" srcOrd="0" destOrd="0" presId="urn:microsoft.com/office/officeart/2018/2/layout/IconCircleList"/>
    <dgm:cxn modelId="{FB1F3D4F-6FF6-45B2-B519-642217810703}" type="presOf" srcId="{DA5B4C8A-B084-4C11-A0AF-BA3CBABB8597}" destId="{D7E02A3E-9150-4BA1-B609-A0D39100CAB5}" srcOrd="0" destOrd="0" presId="urn:microsoft.com/office/officeart/2018/2/layout/IconCircleList"/>
    <dgm:cxn modelId="{208DD76F-633E-46CB-8270-F20D9507167C}" type="presOf" srcId="{DACAD6B5-EAC9-46EF-8CFE-7679A8CC29B3}" destId="{CF234FDE-8608-4EF2-B8BE-BEEE83EF262D}" srcOrd="0" destOrd="0" presId="urn:microsoft.com/office/officeart/2018/2/layout/IconCircleList"/>
    <dgm:cxn modelId="{61262590-B0AC-44D7-99BA-50AB01F48ABF}" srcId="{33A96570-1014-47E4-A91E-94D214CE0F79}" destId="{DACAD6B5-EAC9-46EF-8CFE-7679A8CC29B3}" srcOrd="0" destOrd="0" parTransId="{49A1E293-0983-484D-ADCC-65DD44821B2D}" sibTransId="{513DEDFB-8960-47B5-AD82-3B7DA4D7A319}"/>
    <dgm:cxn modelId="{20599795-639C-4C11-8925-C259FA16846A}" srcId="{33A96570-1014-47E4-A91E-94D214CE0F79}" destId="{12012C8A-8E08-4872-9B53-FBD3D15F82C2}" srcOrd="3" destOrd="0" parTransId="{F62ADD2C-DA0A-4037-AB61-3BC8E6FB85A8}" sibTransId="{6980C634-CCA5-42FC-8CE9-F7CFEB974984}"/>
    <dgm:cxn modelId="{4D748CEE-9BB9-4C64-868E-850172FBFACA}" type="presOf" srcId="{513DEDFB-8960-47B5-AD82-3B7DA4D7A319}" destId="{28CC612C-DA56-44B8-AA33-33803ABFFE38}" srcOrd="0" destOrd="0" presId="urn:microsoft.com/office/officeart/2018/2/layout/IconCircleList"/>
    <dgm:cxn modelId="{152816FF-8DE2-4A8D-AE39-FECC17387D96}" type="presOf" srcId="{A213516A-8BC7-4B97-833B-9D6E9DB53F38}" destId="{ED63B882-2708-4CBA-9AB0-5219B10A0369}" srcOrd="0" destOrd="0" presId="urn:microsoft.com/office/officeart/2018/2/layout/IconCircleList"/>
    <dgm:cxn modelId="{D2065BFF-7711-43E9-8965-77331CACBDC3}" type="presOf" srcId="{12012C8A-8E08-4872-9B53-FBD3D15F82C2}" destId="{A47E2F3D-60B1-4339-8A4A-46ED2C110502}" srcOrd="0" destOrd="0" presId="urn:microsoft.com/office/officeart/2018/2/layout/IconCircleList"/>
    <dgm:cxn modelId="{B992E3AF-A429-4AB6-8E54-356D37DF53D8}" type="presParOf" srcId="{342F4FAB-CA72-4818-AAD5-BEECDB8F5E75}" destId="{53D25C84-10F9-487D-8923-85153548BA46}" srcOrd="0" destOrd="0" presId="urn:microsoft.com/office/officeart/2018/2/layout/IconCircleList"/>
    <dgm:cxn modelId="{ACF35F69-E195-4C08-A408-D65E812F6FE6}" type="presParOf" srcId="{53D25C84-10F9-487D-8923-85153548BA46}" destId="{84CBAE40-A2CB-48C7-9933-144C1A88EC0D}" srcOrd="0" destOrd="0" presId="urn:microsoft.com/office/officeart/2018/2/layout/IconCircleList"/>
    <dgm:cxn modelId="{6FC0B66A-7F1A-4B32-B312-2E9986B9F37A}" type="presParOf" srcId="{84CBAE40-A2CB-48C7-9933-144C1A88EC0D}" destId="{9EAA6140-8166-431C-A8A0-536E4E860E06}" srcOrd="0" destOrd="0" presId="urn:microsoft.com/office/officeart/2018/2/layout/IconCircleList"/>
    <dgm:cxn modelId="{5DEE0D93-AFA4-49B5-93CA-592D816D35C8}" type="presParOf" srcId="{84CBAE40-A2CB-48C7-9933-144C1A88EC0D}" destId="{8562F645-A2FF-4DFD-A955-A986AE7BB181}" srcOrd="1" destOrd="0" presId="urn:microsoft.com/office/officeart/2018/2/layout/IconCircleList"/>
    <dgm:cxn modelId="{044679CE-44C6-4CE2-8223-A143C61846EF}" type="presParOf" srcId="{84CBAE40-A2CB-48C7-9933-144C1A88EC0D}" destId="{56DE52CD-00E5-4211-910B-253A4E46AE5E}" srcOrd="2" destOrd="0" presId="urn:microsoft.com/office/officeart/2018/2/layout/IconCircleList"/>
    <dgm:cxn modelId="{9CE70BDE-3E82-4687-BE51-504E17F0A599}" type="presParOf" srcId="{84CBAE40-A2CB-48C7-9933-144C1A88EC0D}" destId="{CF234FDE-8608-4EF2-B8BE-BEEE83EF262D}" srcOrd="3" destOrd="0" presId="urn:microsoft.com/office/officeart/2018/2/layout/IconCircleList"/>
    <dgm:cxn modelId="{EBCDE933-E332-4849-8FA2-11CF77DF2315}" type="presParOf" srcId="{53D25C84-10F9-487D-8923-85153548BA46}" destId="{28CC612C-DA56-44B8-AA33-33803ABFFE38}" srcOrd="1" destOrd="0" presId="urn:microsoft.com/office/officeart/2018/2/layout/IconCircleList"/>
    <dgm:cxn modelId="{7C1E260E-E63E-428F-BAB2-07A886C3E020}" type="presParOf" srcId="{53D25C84-10F9-487D-8923-85153548BA46}" destId="{05F705FE-8AF1-4AF1-8BA8-910B52AA53DC}" srcOrd="2" destOrd="0" presId="urn:microsoft.com/office/officeart/2018/2/layout/IconCircleList"/>
    <dgm:cxn modelId="{A949C43F-9BB5-4880-B816-5011196F7EB1}" type="presParOf" srcId="{05F705FE-8AF1-4AF1-8BA8-910B52AA53DC}" destId="{87025912-11B2-40F5-BB14-8A8390DFD8ED}" srcOrd="0" destOrd="0" presId="urn:microsoft.com/office/officeart/2018/2/layout/IconCircleList"/>
    <dgm:cxn modelId="{33986123-C409-4B88-9362-4F0E67BF015E}" type="presParOf" srcId="{05F705FE-8AF1-4AF1-8BA8-910B52AA53DC}" destId="{0D7C68DC-F9B6-4564-8992-F9A51D8F2BC4}" srcOrd="1" destOrd="0" presId="urn:microsoft.com/office/officeart/2018/2/layout/IconCircleList"/>
    <dgm:cxn modelId="{EC601FB7-E91A-4161-8FEF-BC45BF542A02}" type="presParOf" srcId="{05F705FE-8AF1-4AF1-8BA8-910B52AA53DC}" destId="{7A260354-4640-4675-8CB2-9355E0B52FE9}" srcOrd="2" destOrd="0" presId="urn:microsoft.com/office/officeart/2018/2/layout/IconCircleList"/>
    <dgm:cxn modelId="{1345F0A4-B9C3-4901-9A2A-7BECA59BF89B}" type="presParOf" srcId="{05F705FE-8AF1-4AF1-8BA8-910B52AA53DC}" destId="{D7E02A3E-9150-4BA1-B609-A0D39100CAB5}" srcOrd="3" destOrd="0" presId="urn:microsoft.com/office/officeart/2018/2/layout/IconCircleList"/>
    <dgm:cxn modelId="{03141F24-45EB-49A5-BD34-65B9C8000719}" type="presParOf" srcId="{53D25C84-10F9-487D-8923-85153548BA46}" destId="{ED63B882-2708-4CBA-9AB0-5219B10A0369}" srcOrd="3" destOrd="0" presId="urn:microsoft.com/office/officeart/2018/2/layout/IconCircleList"/>
    <dgm:cxn modelId="{9E169EF7-36CC-43AB-800C-DE29EDEA7339}" type="presParOf" srcId="{53D25C84-10F9-487D-8923-85153548BA46}" destId="{6B6D3930-B928-42E6-8445-96A25C356A01}" srcOrd="4" destOrd="0" presId="urn:microsoft.com/office/officeart/2018/2/layout/IconCircleList"/>
    <dgm:cxn modelId="{74A41FF2-E73B-41DA-8C9B-98F4EE68074A}" type="presParOf" srcId="{6B6D3930-B928-42E6-8445-96A25C356A01}" destId="{3F38E2D0-AC8B-4014-883A-FE9A5FA4828E}" srcOrd="0" destOrd="0" presId="urn:microsoft.com/office/officeart/2018/2/layout/IconCircleList"/>
    <dgm:cxn modelId="{5EF22BC1-76AF-4073-A06B-79AC70403723}" type="presParOf" srcId="{6B6D3930-B928-42E6-8445-96A25C356A01}" destId="{2F59DD00-B011-4323-8D68-AE257E8F813A}" srcOrd="1" destOrd="0" presId="urn:microsoft.com/office/officeart/2018/2/layout/IconCircleList"/>
    <dgm:cxn modelId="{475C11A5-6BE7-4D9B-B3F0-9ABD2E1919BD}" type="presParOf" srcId="{6B6D3930-B928-42E6-8445-96A25C356A01}" destId="{74C11F01-237F-41D3-A6F3-67B931A7D184}" srcOrd="2" destOrd="0" presId="urn:microsoft.com/office/officeart/2018/2/layout/IconCircleList"/>
    <dgm:cxn modelId="{475BBF00-818D-4366-88AC-073F9B263CF1}" type="presParOf" srcId="{6B6D3930-B928-42E6-8445-96A25C356A01}" destId="{25173495-782B-450A-97D1-F1016EEE9BF3}" srcOrd="3" destOrd="0" presId="urn:microsoft.com/office/officeart/2018/2/layout/IconCircleList"/>
    <dgm:cxn modelId="{019248F2-F740-4DE5-9493-D185E4E29C2A}" type="presParOf" srcId="{53D25C84-10F9-487D-8923-85153548BA46}" destId="{F5865954-D050-4EC6-9B23-F50EC3F86818}" srcOrd="5" destOrd="0" presId="urn:microsoft.com/office/officeart/2018/2/layout/IconCircleList"/>
    <dgm:cxn modelId="{A6093718-CA25-45C5-A3C1-B86D8CFDD982}" type="presParOf" srcId="{53D25C84-10F9-487D-8923-85153548BA46}" destId="{CC98083C-DEA2-4F49-B240-69F5AEA4CE2D}" srcOrd="6" destOrd="0" presId="urn:microsoft.com/office/officeart/2018/2/layout/IconCircleList"/>
    <dgm:cxn modelId="{5AE86A41-112B-45AC-884E-B7885AD0B76F}" type="presParOf" srcId="{CC98083C-DEA2-4F49-B240-69F5AEA4CE2D}" destId="{E106B2CE-6FDA-49C7-84EB-9914E827D209}" srcOrd="0" destOrd="0" presId="urn:microsoft.com/office/officeart/2018/2/layout/IconCircleList"/>
    <dgm:cxn modelId="{011E6D4F-4251-4B69-86B6-DBA398D4C486}" type="presParOf" srcId="{CC98083C-DEA2-4F49-B240-69F5AEA4CE2D}" destId="{955878F4-0DC0-4057-8BEB-81FF957ACEF5}" srcOrd="1" destOrd="0" presId="urn:microsoft.com/office/officeart/2018/2/layout/IconCircleList"/>
    <dgm:cxn modelId="{ECEAD32E-CB60-4DC3-8B19-A9E37B3764EA}" type="presParOf" srcId="{CC98083C-DEA2-4F49-B240-69F5AEA4CE2D}" destId="{E0A60ACF-6852-41F5-B07C-52077A5F91B9}" srcOrd="2" destOrd="0" presId="urn:microsoft.com/office/officeart/2018/2/layout/IconCircleList"/>
    <dgm:cxn modelId="{AB205FC5-95D5-4235-BF30-7E425AC08670}" type="presParOf" srcId="{CC98083C-DEA2-4F49-B240-69F5AEA4CE2D}" destId="{A47E2F3D-60B1-4339-8A4A-46ED2C110502}" srcOrd="3" destOrd="0" presId="urn:microsoft.com/office/officeart/2018/2/layout/IconCircleList"/>
    <dgm:cxn modelId="{D6F97F5A-88BC-43C5-9263-AE419AC78D77}" type="presParOf" srcId="{53D25C84-10F9-487D-8923-85153548BA46}" destId="{632B21D5-5462-4DA3-AE6B-B74ABEB65255}" srcOrd="7" destOrd="0" presId="urn:microsoft.com/office/officeart/2018/2/layout/IconCircleList"/>
    <dgm:cxn modelId="{90B67366-0446-431B-BAB0-FF4B58ECB61E}" type="presParOf" srcId="{53D25C84-10F9-487D-8923-85153548BA46}" destId="{C58D0D4C-BEB7-4B9F-9D9D-81A41022D0EB}" srcOrd="8" destOrd="0" presId="urn:microsoft.com/office/officeart/2018/2/layout/IconCircleList"/>
    <dgm:cxn modelId="{C1DB44FD-F2F9-46ED-9ECC-23D97196B6C8}" type="presParOf" srcId="{C58D0D4C-BEB7-4B9F-9D9D-81A41022D0EB}" destId="{C0378A4B-595D-49DD-AE98-A5C7B0B9FDDD}" srcOrd="0" destOrd="0" presId="urn:microsoft.com/office/officeart/2018/2/layout/IconCircleList"/>
    <dgm:cxn modelId="{33829102-E844-412C-B67B-EB95239A62FE}" type="presParOf" srcId="{C58D0D4C-BEB7-4B9F-9D9D-81A41022D0EB}" destId="{ABB69246-8A4F-4943-A54F-7D9DB4FB5AEC}" srcOrd="1" destOrd="0" presId="urn:microsoft.com/office/officeart/2018/2/layout/IconCircleList"/>
    <dgm:cxn modelId="{BF8EF66B-4657-425A-94EC-E48F9EF7E5A7}" type="presParOf" srcId="{C58D0D4C-BEB7-4B9F-9D9D-81A41022D0EB}" destId="{FC0F3C56-DCB6-42E5-8F5F-B9249DE20CE2}" srcOrd="2" destOrd="0" presId="urn:microsoft.com/office/officeart/2018/2/layout/IconCircleList"/>
    <dgm:cxn modelId="{DB827791-C718-4A07-A12A-C3370FC30190}" type="presParOf" srcId="{C58D0D4C-BEB7-4B9F-9D9D-81A41022D0EB}" destId="{DB9DBE37-E4AB-40D8-B01E-8813FBC8AAD7}"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2AA776A-ADC1-475E-9967-4436F8EDAFC3}" type="doc">
      <dgm:prSet loTypeId="urn:microsoft.com/office/officeart/2005/8/layout/default" loCatId="list" qsTypeId="urn:microsoft.com/office/officeart/2005/8/quickstyle/simple1" qsCatId="simple" csTypeId="urn:microsoft.com/office/officeart/2005/8/colors/accent1_3" csCatId="accent1" phldr="1"/>
      <dgm:spPr/>
      <dgm:t>
        <a:bodyPr/>
        <a:lstStyle/>
        <a:p>
          <a:endParaRPr lang="en-US"/>
        </a:p>
      </dgm:t>
    </dgm:pt>
    <dgm:pt modelId="{55281550-FA3F-4D17-866E-519FAC3E0F19}">
      <dgm:prSet/>
      <dgm:spPr/>
      <dgm:t>
        <a:bodyPr/>
        <a:lstStyle/>
        <a:p>
          <a:pPr>
            <a:lnSpc>
              <a:spcPct val="100000"/>
            </a:lnSpc>
          </a:pPr>
          <a:r>
            <a:rPr lang="en-US"/>
            <a:t>  Solicit door-to-door</a:t>
          </a:r>
        </a:p>
      </dgm:t>
    </dgm:pt>
    <dgm:pt modelId="{AB865974-BDAE-41B3-810A-046FBD9367CF}" type="parTrans" cxnId="{53C0931D-7038-4B73-BB3C-0423AA699875}">
      <dgm:prSet/>
      <dgm:spPr/>
      <dgm:t>
        <a:bodyPr/>
        <a:lstStyle/>
        <a:p>
          <a:endParaRPr lang="en-US"/>
        </a:p>
      </dgm:t>
    </dgm:pt>
    <dgm:pt modelId="{40BA97A4-C827-4381-867C-D2E3105AA679}" type="sibTrans" cxnId="{53C0931D-7038-4B73-BB3C-0423AA699875}">
      <dgm:prSet/>
      <dgm:spPr/>
      <dgm:t>
        <a:bodyPr/>
        <a:lstStyle/>
        <a:p>
          <a:endParaRPr lang="en-US"/>
        </a:p>
      </dgm:t>
    </dgm:pt>
    <dgm:pt modelId="{DDA9D0CF-9B96-4EAF-9B4F-BC7B09B76A19}">
      <dgm:prSet/>
      <dgm:spPr/>
      <dgm:t>
        <a:bodyPr/>
        <a:lstStyle/>
        <a:p>
          <a:pPr>
            <a:lnSpc>
              <a:spcPct val="100000"/>
            </a:lnSpc>
          </a:pPr>
          <a:r>
            <a:rPr lang="en-US"/>
            <a:t>  Call people on national and state “do not call” lists*</a:t>
          </a:r>
        </a:p>
      </dgm:t>
    </dgm:pt>
    <dgm:pt modelId="{CB1C2114-AA55-4DA1-9512-91746D282D64}" type="parTrans" cxnId="{EE6F46CA-6A87-4FBB-BE1D-B875713F43AA}">
      <dgm:prSet/>
      <dgm:spPr/>
      <dgm:t>
        <a:bodyPr/>
        <a:lstStyle/>
        <a:p>
          <a:endParaRPr lang="en-US"/>
        </a:p>
      </dgm:t>
    </dgm:pt>
    <dgm:pt modelId="{03025217-ED4B-4BAE-9ECE-6D0A8105C8F9}" type="sibTrans" cxnId="{EE6F46CA-6A87-4FBB-BE1D-B875713F43AA}">
      <dgm:prSet/>
      <dgm:spPr/>
      <dgm:t>
        <a:bodyPr/>
        <a:lstStyle/>
        <a:p>
          <a:endParaRPr lang="en-US"/>
        </a:p>
      </dgm:t>
    </dgm:pt>
    <dgm:pt modelId="{F5ACFCE2-ADB6-441E-868A-787F05BAE285}">
      <dgm:prSet/>
      <dgm:spPr/>
      <dgm:t>
        <a:bodyPr/>
        <a:lstStyle/>
        <a:p>
          <a:pPr>
            <a:lnSpc>
              <a:spcPct val="100000"/>
            </a:lnSpc>
          </a:pPr>
          <a:r>
            <a:rPr lang="en-US"/>
            <a:t>  Enroll people over the phone during a solicitation call</a:t>
          </a:r>
        </a:p>
      </dgm:t>
    </dgm:pt>
    <dgm:pt modelId="{BE5690BB-037E-4B33-A8E2-B74154470C9F}" type="parTrans" cxnId="{78446B3D-31D7-4B60-8FB4-69F6E4F8B667}">
      <dgm:prSet/>
      <dgm:spPr/>
      <dgm:t>
        <a:bodyPr/>
        <a:lstStyle/>
        <a:p>
          <a:endParaRPr lang="en-US"/>
        </a:p>
      </dgm:t>
    </dgm:pt>
    <dgm:pt modelId="{463605A4-194C-4428-9A7A-BB39F1AB919A}" type="sibTrans" cxnId="{78446B3D-31D7-4B60-8FB4-69F6E4F8B667}">
      <dgm:prSet/>
      <dgm:spPr/>
      <dgm:t>
        <a:bodyPr/>
        <a:lstStyle/>
        <a:p>
          <a:endParaRPr lang="en-US"/>
        </a:p>
      </dgm:t>
    </dgm:pt>
    <dgm:pt modelId="{4598E005-1561-4AE7-BC3D-3A238EEFFFB4}">
      <dgm:prSet/>
      <dgm:spPr/>
      <dgm:t>
        <a:bodyPr/>
        <a:lstStyle/>
        <a:p>
          <a:pPr>
            <a:lnSpc>
              <a:spcPct val="100000"/>
            </a:lnSpc>
          </a:pPr>
          <a:r>
            <a:rPr lang="en-US"/>
            <a:t>  Offer incentives or gifts exceeding $15, or offer a meal </a:t>
          </a:r>
        </a:p>
      </dgm:t>
    </dgm:pt>
    <dgm:pt modelId="{83FAC7A3-FC8E-496B-A74D-9C9477460559}" type="parTrans" cxnId="{11895A67-81B1-4113-822E-967BDCDFF313}">
      <dgm:prSet/>
      <dgm:spPr/>
      <dgm:t>
        <a:bodyPr/>
        <a:lstStyle/>
        <a:p>
          <a:endParaRPr lang="en-US"/>
        </a:p>
      </dgm:t>
    </dgm:pt>
    <dgm:pt modelId="{53588C89-3EA0-4ED0-B1CF-447B79AC8FCF}" type="sibTrans" cxnId="{11895A67-81B1-4113-822E-967BDCDFF313}">
      <dgm:prSet/>
      <dgm:spPr/>
      <dgm:t>
        <a:bodyPr/>
        <a:lstStyle/>
        <a:p>
          <a:endParaRPr lang="en-US"/>
        </a:p>
      </dgm:t>
    </dgm:pt>
    <dgm:pt modelId="{0A888B31-9D5C-4C51-8D36-EBE24F81A25C}">
      <dgm:prSet/>
      <dgm:spPr/>
      <dgm:t>
        <a:bodyPr/>
        <a:lstStyle/>
        <a:p>
          <a:pPr>
            <a:lnSpc>
              <a:spcPct val="100000"/>
            </a:lnSpc>
          </a:pPr>
          <a:r>
            <a:rPr lang="en-US"/>
            <a:t>  Engage in activities to mislead or confuse</a:t>
          </a:r>
        </a:p>
      </dgm:t>
    </dgm:pt>
    <dgm:pt modelId="{AF2AF47F-45CA-4B99-A321-9E3A80937B10}" type="parTrans" cxnId="{22629556-DE4B-4745-9059-1210A2E0F19E}">
      <dgm:prSet/>
      <dgm:spPr/>
      <dgm:t>
        <a:bodyPr/>
        <a:lstStyle/>
        <a:p>
          <a:endParaRPr lang="en-US"/>
        </a:p>
      </dgm:t>
    </dgm:pt>
    <dgm:pt modelId="{D48B90B9-E9AA-4A72-8EA2-FB765A231AB2}" type="sibTrans" cxnId="{22629556-DE4B-4745-9059-1210A2E0F19E}">
      <dgm:prSet/>
      <dgm:spPr/>
      <dgm:t>
        <a:bodyPr/>
        <a:lstStyle/>
        <a:p>
          <a:endParaRPr lang="en-US"/>
        </a:p>
      </dgm:t>
    </dgm:pt>
    <dgm:pt modelId="{BAE360E2-A27B-4850-912A-694ED8135C58}">
      <dgm:prSet/>
      <dgm:spPr/>
      <dgm:t>
        <a:bodyPr/>
        <a:lstStyle/>
        <a:p>
          <a:pPr>
            <a:lnSpc>
              <a:spcPct val="100000"/>
            </a:lnSpc>
          </a:pPr>
          <a:r>
            <a:rPr lang="en-US" dirty="0"/>
            <a:t>  Conduct sales presentations or collect enrollment information at health fairs or educational events</a:t>
          </a:r>
        </a:p>
      </dgm:t>
    </dgm:pt>
    <dgm:pt modelId="{62D09DEF-80F3-4E3B-9FAB-E14AC48381DF}" type="parTrans" cxnId="{2726FD39-F1BB-4B8A-BFFD-C07D611616C7}">
      <dgm:prSet/>
      <dgm:spPr/>
      <dgm:t>
        <a:bodyPr/>
        <a:lstStyle/>
        <a:p>
          <a:endParaRPr lang="en-US"/>
        </a:p>
      </dgm:t>
    </dgm:pt>
    <dgm:pt modelId="{3CA11E09-E883-441B-A5AB-6C192052FC35}" type="sibTrans" cxnId="{2726FD39-F1BB-4B8A-BFFD-C07D611616C7}">
      <dgm:prSet/>
      <dgm:spPr/>
      <dgm:t>
        <a:bodyPr/>
        <a:lstStyle/>
        <a:p>
          <a:endParaRPr lang="en-US"/>
        </a:p>
      </dgm:t>
    </dgm:pt>
    <dgm:pt modelId="{A0BC78C4-6F4C-43F9-80D9-049FBD312183}" type="pres">
      <dgm:prSet presAssocID="{02AA776A-ADC1-475E-9967-4436F8EDAFC3}" presName="diagram" presStyleCnt="0">
        <dgm:presLayoutVars>
          <dgm:dir/>
          <dgm:resizeHandles val="exact"/>
        </dgm:presLayoutVars>
      </dgm:prSet>
      <dgm:spPr/>
    </dgm:pt>
    <dgm:pt modelId="{3D65B924-C933-418C-A5DE-FC08A08CB07B}" type="pres">
      <dgm:prSet presAssocID="{55281550-FA3F-4D17-866E-519FAC3E0F19}" presName="node" presStyleLbl="node1" presStyleIdx="0" presStyleCnt="6">
        <dgm:presLayoutVars>
          <dgm:bulletEnabled val="1"/>
        </dgm:presLayoutVars>
      </dgm:prSet>
      <dgm:spPr/>
    </dgm:pt>
    <dgm:pt modelId="{637250AF-10C6-49B9-80EE-44B95DC9A086}" type="pres">
      <dgm:prSet presAssocID="{40BA97A4-C827-4381-867C-D2E3105AA679}" presName="sibTrans" presStyleCnt="0"/>
      <dgm:spPr/>
    </dgm:pt>
    <dgm:pt modelId="{EC8B9E13-1B01-45DF-8619-F522DAE8CED8}" type="pres">
      <dgm:prSet presAssocID="{DDA9D0CF-9B96-4EAF-9B4F-BC7B09B76A19}" presName="node" presStyleLbl="node1" presStyleIdx="1" presStyleCnt="6" custLinFactNeighborX="308" custLinFactNeighborY="-147">
        <dgm:presLayoutVars>
          <dgm:bulletEnabled val="1"/>
        </dgm:presLayoutVars>
      </dgm:prSet>
      <dgm:spPr/>
    </dgm:pt>
    <dgm:pt modelId="{884D3FCE-D663-4F87-AF06-6F062100A8B8}" type="pres">
      <dgm:prSet presAssocID="{03025217-ED4B-4BAE-9ECE-6D0A8105C8F9}" presName="sibTrans" presStyleCnt="0"/>
      <dgm:spPr/>
    </dgm:pt>
    <dgm:pt modelId="{638A7C5D-14ED-4654-A2AB-31CB896FEB15}" type="pres">
      <dgm:prSet presAssocID="{F5ACFCE2-ADB6-441E-868A-787F05BAE285}" presName="node" presStyleLbl="node1" presStyleIdx="2" presStyleCnt="6">
        <dgm:presLayoutVars>
          <dgm:bulletEnabled val="1"/>
        </dgm:presLayoutVars>
      </dgm:prSet>
      <dgm:spPr/>
    </dgm:pt>
    <dgm:pt modelId="{C2314B31-F927-4A43-9226-C611FED715DD}" type="pres">
      <dgm:prSet presAssocID="{463605A4-194C-4428-9A7A-BB39F1AB919A}" presName="sibTrans" presStyleCnt="0"/>
      <dgm:spPr/>
    </dgm:pt>
    <dgm:pt modelId="{759C5899-AACF-45C0-B3D8-76ADCACF2F1F}" type="pres">
      <dgm:prSet presAssocID="{4598E005-1561-4AE7-BC3D-3A238EEFFFB4}" presName="node" presStyleLbl="node1" presStyleIdx="3" presStyleCnt="6">
        <dgm:presLayoutVars>
          <dgm:bulletEnabled val="1"/>
        </dgm:presLayoutVars>
      </dgm:prSet>
      <dgm:spPr/>
    </dgm:pt>
    <dgm:pt modelId="{14A12696-3CDB-495C-83AA-FF4F8A3DC713}" type="pres">
      <dgm:prSet presAssocID="{53588C89-3EA0-4ED0-B1CF-447B79AC8FCF}" presName="sibTrans" presStyleCnt="0"/>
      <dgm:spPr/>
    </dgm:pt>
    <dgm:pt modelId="{15D2F5CE-1FC9-4687-91DE-E39221320923}" type="pres">
      <dgm:prSet presAssocID="{0A888B31-9D5C-4C51-8D36-EBE24F81A25C}" presName="node" presStyleLbl="node1" presStyleIdx="4" presStyleCnt="6">
        <dgm:presLayoutVars>
          <dgm:bulletEnabled val="1"/>
        </dgm:presLayoutVars>
      </dgm:prSet>
      <dgm:spPr/>
    </dgm:pt>
    <dgm:pt modelId="{58859F1D-1B00-44ED-9330-90DC2CD923D4}" type="pres">
      <dgm:prSet presAssocID="{D48B90B9-E9AA-4A72-8EA2-FB765A231AB2}" presName="sibTrans" presStyleCnt="0"/>
      <dgm:spPr/>
    </dgm:pt>
    <dgm:pt modelId="{88CE865D-5139-4930-B4FB-9DD5FF268F9C}" type="pres">
      <dgm:prSet presAssocID="{BAE360E2-A27B-4850-912A-694ED8135C58}" presName="node" presStyleLbl="node1" presStyleIdx="5" presStyleCnt="6">
        <dgm:presLayoutVars>
          <dgm:bulletEnabled val="1"/>
        </dgm:presLayoutVars>
      </dgm:prSet>
      <dgm:spPr/>
    </dgm:pt>
  </dgm:ptLst>
  <dgm:cxnLst>
    <dgm:cxn modelId="{53C0931D-7038-4B73-BB3C-0423AA699875}" srcId="{02AA776A-ADC1-475E-9967-4436F8EDAFC3}" destId="{55281550-FA3F-4D17-866E-519FAC3E0F19}" srcOrd="0" destOrd="0" parTransId="{AB865974-BDAE-41B3-810A-046FBD9367CF}" sibTransId="{40BA97A4-C827-4381-867C-D2E3105AA679}"/>
    <dgm:cxn modelId="{2726FD39-F1BB-4B8A-BFFD-C07D611616C7}" srcId="{02AA776A-ADC1-475E-9967-4436F8EDAFC3}" destId="{BAE360E2-A27B-4850-912A-694ED8135C58}" srcOrd="5" destOrd="0" parTransId="{62D09DEF-80F3-4E3B-9FAB-E14AC48381DF}" sibTransId="{3CA11E09-E883-441B-A5AB-6C192052FC35}"/>
    <dgm:cxn modelId="{78446B3D-31D7-4B60-8FB4-69F6E4F8B667}" srcId="{02AA776A-ADC1-475E-9967-4436F8EDAFC3}" destId="{F5ACFCE2-ADB6-441E-868A-787F05BAE285}" srcOrd="2" destOrd="0" parTransId="{BE5690BB-037E-4B33-A8E2-B74154470C9F}" sibTransId="{463605A4-194C-4428-9A7A-BB39F1AB919A}"/>
    <dgm:cxn modelId="{11895A67-81B1-4113-822E-967BDCDFF313}" srcId="{02AA776A-ADC1-475E-9967-4436F8EDAFC3}" destId="{4598E005-1561-4AE7-BC3D-3A238EEFFFB4}" srcOrd="3" destOrd="0" parTransId="{83FAC7A3-FC8E-496B-A74D-9C9477460559}" sibTransId="{53588C89-3EA0-4ED0-B1CF-447B79AC8FCF}"/>
    <dgm:cxn modelId="{81F27251-8086-4252-A762-14AA3386E620}" type="presOf" srcId="{02AA776A-ADC1-475E-9967-4436F8EDAFC3}" destId="{A0BC78C4-6F4C-43F9-80D9-049FBD312183}" srcOrd="0" destOrd="0" presId="urn:microsoft.com/office/officeart/2005/8/layout/default"/>
    <dgm:cxn modelId="{FAD78475-AE9A-4C29-AA70-179D5616AFA6}" type="presOf" srcId="{4598E005-1561-4AE7-BC3D-3A238EEFFFB4}" destId="{759C5899-AACF-45C0-B3D8-76ADCACF2F1F}" srcOrd="0" destOrd="0" presId="urn:microsoft.com/office/officeart/2005/8/layout/default"/>
    <dgm:cxn modelId="{22629556-DE4B-4745-9059-1210A2E0F19E}" srcId="{02AA776A-ADC1-475E-9967-4436F8EDAFC3}" destId="{0A888B31-9D5C-4C51-8D36-EBE24F81A25C}" srcOrd="4" destOrd="0" parTransId="{AF2AF47F-45CA-4B99-A321-9E3A80937B10}" sibTransId="{D48B90B9-E9AA-4A72-8EA2-FB765A231AB2}"/>
    <dgm:cxn modelId="{1A2073AA-C927-4682-9B27-8F5CF1FF32AD}" type="presOf" srcId="{0A888B31-9D5C-4C51-8D36-EBE24F81A25C}" destId="{15D2F5CE-1FC9-4687-91DE-E39221320923}" srcOrd="0" destOrd="0" presId="urn:microsoft.com/office/officeart/2005/8/layout/default"/>
    <dgm:cxn modelId="{C2C7EEB1-329A-4522-8B73-B687C584DFB9}" type="presOf" srcId="{55281550-FA3F-4D17-866E-519FAC3E0F19}" destId="{3D65B924-C933-418C-A5DE-FC08A08CB07B}" srcOrd="0" destOrd="0" presId="urn:microsoft.com/office/officeart/2005/8/layout/default"/>
    <dgm:cxn modelId="{665394BB-D91F-4AEA-8782-E9DFD5BB9060}" type="presOf" srcId="{F5ACFCE2-ADB6-441E-868A-787F05BAE285}" destId="{638A7C5D-14ED-4654-A2AB-31CB896FEB15}" srcOrd="0" destOrd="0" presId="urn:microsoft.com/office/officeart/2005/8/layout/default"/>
    <dgm:cxn modelId="{D407DAC9-2E1A-4704-AFF3-ED58DD793516}" type="presOf" srcId="{BAE360E2-A27B-4850-912A-694ED8135C58}" destId="{88CE865D-5139-4930-B4FB-9DD5FF268F9C}" srcOrd="0" destOrd="0" presId="urn:microsoft.com/office/officeart/2005/8/layout/default"/>
    <dgm:cxn modelId="{EE6F46CA-6A87-4FBB-BE1D-B875713F43AA}" srcId="{02AA776A-ADC1-475E-9967-4436F8EDAFC3}" destId="{DDA9D0CF-9B96-4EAF-9B4F-BC7B09B76A19}" srcOrd="1" destOrd="0" parTransId="{CB1C2114-AA55-4DA1-9512-91746D282D64}" sibTransId="{03025217-ED4B-4BAE-9ECE-6D0A8105C8F9}"/>
    <dgm:cxn modelId="{3BCFD3E9-C7C1-43BC-9AD3-1E526487D37A}" type="presOf" srcId="{DDA9D0CF-9B96-4EAF-9B4F-BC7B09B76A19}" destId="{EC8B9E13-1B01-45DF-8619-F522DAE8CED8}" srcOrd="0" destOrd="0" presId="urn:microsoft.com/office/officeart/2005/8/layout/default"/>
    <dgm:cxn modelId="{7E76E37D-BA0E-47F0-AB6D-D177B8833EEA}" type="presParOf" srcId="{A0BC78C4-6F4C-43F9-80D9-049FBD312183}" destId="{3D65B924-C933-418C-A5DE-FC08A08CB07B}" srcOrd="0" destOrd="0" presId="urn:microsoft.com/office/officeart/2005/8/layout/default"/>
    <dgm:cxn modelId="{E4AA7DB2-371A-415B-936E-D10EFEC4AF84}" type="presParOf" srcId="{A0BC78C4-6F4C-43F9-80D9-049FBD312183}" destId="{637250AF-10C6-49B9-80EE-44B95DC9A086}" srcOrd="1" destOrd="0" presId="urn:microsoft.com/office/officeart/2005/8/layout/default"/>
    <dgm:cxn modelId="{5905DFFF-EDE9-455B-91E1-F220E5B92268}" type="presParOf" srcId="{A0BC78C4-6F4C-43F9-80D9-049FBD312183}" destId="{EC8B9E13-1B01-45DF-8619-F522DAE8CED8}" srcOrd="2" destOrd="0" presId="urn:microsoft.com/office/officeart/2005/8/layout/default"/>
    <dgm:cxn modelId="{6ADB15D8-99EE-4C6B-B889-2A82E60D5F8C}" type="presParOf" srcId="{A0BC78C4-6F4C-43F9-80D9-049FBD312183}" destId="{884D3FCE-D663-4F87-AF06-6F062100A8B8}" srcOrd="3" destOrd="0" presId="urn:microsoft.com/office/officeart/2005/8/layout/default"/>
    <dgm:cxn modelId="{BF59342D-4EE7-4F64-823D-81A5FF567799}" type="presParOf" srcId="{A0BC78C4-6F4C-43F9-80D9-049FBD312183}" destId="{638A7C5D-14ED-4654-A2AB-31CB896FEB15}" srcOrd="4" destOrd="0" presId="urn:microsoft.com/office/officeart/2005/8/layout/default"/>
    <dgm:cxn modelId="{189A2B02-F035-4AF8-8573-B169BC8984B4}" type="presParOf" srcId="{A0BC78C4-6F4C-43F9-80D9-049FBD312183}" destId="{C2314B31-F927-4A43-9226-C611FED715DD}" srcOrd="5" destOrd="0" presId="urn:microsoft.com/office/officeart/2005/8/layout/default"/>
    <dgm:cxn modelId="{ACAEC261-29B3-4C3C-A2D0-D246A46535A7}" type="presParOf" srcId="{A0BC78C4-6F4C-43F9-80D9-049FBD312183}" destId="{759C5899-AACF-45C0-B3D8-76ADCACF2F1F}" srcOrd="6" destOrd="0" presId="urn:microsoft.com/office/officeart/2005/8/layout/default"/>
    <dgm:cxn modelId="{F092750B-B928-4F8B-836B-4CE4FBB9A821}" type="presParOf" srcId="{A0BC78C4-6F4C-43F9-80D9-049FBD312183}" destId="{14A12696-3CDB-495C-83AA-FF4F8A3DC713}" srcOrd="7" destOrd="0" presId="urn:microsoft.com/office/officeart/2005/8/layout/default"/>
    <dgm:cxn modelId="{C93E91BC-09E2-46DA-A5A4-47A13A575377}" type="presParOf" srcId="{A0BC78C4-6F4C-43F9-80D9-049FBD312183}" destId="{15D2F5CE-1FC9-4687-91DE-E39221320923}" srcOrd="8" destOrd="0" presId="urn:microsoft.com/office/officeart/2005/8/layout/default"/>
    <dgm:cxn modelId="{B4A118E7-2F23-47CC-B954-AEF6743219E0}" type="presParOf" srcId="{A0BC78C4-6F4C-43F9-80D9-049FBD312183}" destId="{58859F1D-1B00-44ED-9330-90DC2CD923D4}" srcOrd="9" destOrd="0" presId="urn:microsoft.com/office/officeart/2005/8/layout/default"/>
    <dgm:cxn modelId="{20896F84-2116-45A3-9635-774BDE81BA0D}" type="presParOf" srcId="{A0BC78C4-6F4C-43F9-80D9-049FBD312183}" destId="{88CE865D-5139-4930-B4FB-9DD5FF268F9C}"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F1BEE45-EDEC-4E3C-AEAF-91BFAA04303A}" type="doc">
      <dgm:prSet loTypeId="urn:microsoft.com/office/officeart/2016/7/layout/LinearBlockProcessNumbered" loCatId="process" qsTypeId="urn:microsoft.com/office/officeart/2005/8/quickstyle/simple1" qsCatId="simple" csTypeId="urn:microsoft.com/office/officeart/2005/8/colors/accent1_3" csCatId="accent1" phldr="1"/>
      <dgm:spPr/>
      <dgm:t>
        <a:bodyPr/>
        <a:lstStyle/>
        <a:p>
          <a:endParaRPr lang="en-US"/>
        </a:p>
      </dgm:t>
    </dgm:pt>
    <dgm:pt modelId="{165BC9F6-FE1B-4A82-B82B-3A613BACDF63}">
      <dgm:prSet/>
      <dgm:spPr/>
      <dgm:t>
        <a:bodyPr/>
        <a:lstStyle/>
        <a:p>
          <a:r>
            <a:rPr lang="en-US"/>
            <a:t>Understand Medicare health plans</a:t>
          </a:r>
        </a:p>
      </dgm:t>
    </dgm:pt>
    <dgm:pt modelId="{20A3B558-983E-454A-AE7D-7348A4624109}" type="parTrans" cxnId="{B5B1F446-C972-4469-B57D-A9FDDBBC0545}">
      <dgm:prSet/>
      <dgm:spPr/>
      <dgm:t>
        <a:bodyPr/>
        <a:lstStyle/>
        <a:p>
          <a:endParaRPr lang="en-US"/>
        </a:p>
      </dgm:t>
    </dgm:pt>
    <dgm:pt modelId="{B3F1AE91-A090-4CA4-AC4D-25FDAD8A19ED}" type="sibTrans" cxnId="{B5B1F446-C972-4469-B57D-A9FDDBBC0545}">
      <dgm:prSet phldrT="01" phldr="0"/>
      <dgm:spPr/>
      <dgm:t>
        <a:bodyPr/>
        <a:lstStyle/>
        <a:p>
          <a:r>
            <a:rPr lang="en-US"/>
            <a:t>01</a:t>
          </a:r>
        </a:p>
      </dgm:t>
    </dgm:pt>
    <dgm:pt modelId="{23B72C73-1832-49D7-AFFB-20AF6DFDDC6D}">
      <dgm:prSet/>
      <dgm:spPr/>
      <dgm:t>
        <a:bodyPr/>
        <a:lstStyle/>
        <a:p>
          <a:r>
            <a:rPr lang="en-US"/>
            <a:t>Compare and enroll in Medicare Advantage Coverage</a:t>
          </a:r>
        </a:p>
      </dgm:t>
    </dgm:pt>
    <dgm:pt modelId="{FD19CD1A-B107-4D90-9D31-1016D9E3D00D}" type="parTrans" cxnId="{73CC95BF-8A50-45BB-8FC6-325F5BCEA8D9}">
      <dgm:prSet/>
      <dgm:spPr/>
      <dgm:t>
        <a:bodyPr/>
        <a:lstStyle/>
        <a:p>
          <a:endParaRPr lang="en-US"/>
        </a:p>
      </dgm:t>
    </dgm:pt>
    <dgm:pt modelId="{198B4725-1A7D-4535-880D-DAF0D2F1C1B8}" type="sibTrans" cxnId="{73CC95BF-8A50-45BB-8FC6-325F5BCEA8D9}">
      <dgm:prSet phldrT="02" phldr="0"/>
      <dgm:spPr/>
      <dgm:t>
        <a:bodyPr/>
        <a:lstStyle/>
        <a:p>
          <a:r>
            <a:rPr lang="en-US"/>
            <a:t>02</a:t>
          </a:r>
        </a:p>
      </dgm:t>
    </dgm:pt>
    <dgm:pt modelId="{8D4169E9-0AC5-4940-9286-9C5F21716238}">
      <dgm:prSet/>
      <dgm:spPr/>
      <dgm:t>
        <a:bodyPr/>
        <a:lstStyle/>
        <a:p>
          <a:r>
            <a:rPr lang="en-US"/>
            <a:t>Compare or enroll in Medicare Prescription Drug Coverage</a:t>
          </a:r>
        </a:p>
      </dgm:t>
    </dgm:pt>
    <dgm:pt modelId="{27C2BD0D-208E-40F2-94CF-161588B32A4B}" type="parTrans" cxnId="{165A47A5-A069-4A41-B0ED-653664692422}">
      <dgm:prSet/>
      <dgm:spPr/>
      <dgm:t>
        <a:bodyPr/>
        <a:lstStyle/>
        <a:p>
          <a:endParaRPr lang="en-US"/>
        </a:p>
      </dgm:t>
    </dgm:pt>
    <dgm:pt modelId="{BF2B0B0C-D45A-42E2-85D3-2EA84761BB4B}" type="sibTrans" cxnId="{165A47A5-A069-4A41-B0ED-653664692422}">
      <dgm:prSet phldrT="03" phldr="0"/>
      <dgm:spPr/>
      <dgm:t>
        <a:bodyPr/>
        <a:lstStyle/>
        <a:p>
          <a:r>
            <a:rPr lang="en-US"/>
            <a:t>03</a:t>
          </a:r>
        </a:p>
      </dgm:t>
    </dgm:pt>
    <dgm:pt modelId="{043A388F-9DF2-4233-8D0E-9F5F0491ADCB}">
      <dgm:prSet/>
      <dgm:spPr/>
      <dgm:t>
        <a:bodyPr/>
        <a:lstStyle/>
        <a:p>
          <a:r>
            <a:rPr lang="en-US"/>
            <a:t>Identify and report Medicare and Medicaid fraud and scams</a:t>
          </a:r>
        </a:p>
      </dgm:t>
    </dgm:pt>
    <dgm:pt modelId="{C65AFB78-DFAC-478C-BE43-D3385B35CF12}" type="parTrans" cxnId="{E5D0FA5C-2D2C-4EB1-995A-81C42B969A9D}">
      <dgm:prSet/>
      <dgm:spPr/>
      <dgm:t>
        <a:bodyPr/>
        <a:lstStyle/>
        <a:p>
          <a:endParaRPr lang="en-US"/>
        </a:p>
      </dgm:t>
    </dgm:pt>
    <dgm:pt modelId="{2D4CE928-4DDF-481A-9F66-4E5B72B535C3}" type="sibTrans" cxnId="{E5D0FA5C-2D2C-4EB1-995A-81C42B969A9D}">
      <dgm:prSet phldrT="04" phldr="0"/>
      <dgm:spPr/>
      <dgm:t>
        <a:bodyPr/>
        <a:lstStyle/>
        <a:p>
          <a:r>
            <a:rPr lang="en-US"/>
            <a:t>04</a:t>
          </a:r>
        </a:p>
      </dgm:t>
    </dgm:pt>
    <dgm:pt modelId="{5D09A4FD-1FA6-436E-9088-36F8C85ABB12}">
      <dgm:prSet/>
      <dgm:spPr/>
      <dgm:t>
        <a:bodyPr/>
        <a:lstStyle/>
        <a:p>
          <a:r>
            <a:rPr lang="en-US"/>
            <a:t>Assist with enrollment into low-income programs</a:t>
          </a:r>
        </a:p>
      </dgm:t>
    </dgm:pt>
    <dgm:pt modelId="{BC3726CF-BE55-4E51-A7CF-892093F51A2E}" type="parTrans" cxnId="{F675DB9D-1029-46D9-95E2-7A0D464406C0}">
      <dgm:prSet/>
      <dgm:spPr/>
      <dgm:t>
        <a:bodyPr/>
        <a:lstStyle/>
        <a:p>
          <a:endParaRPr lang="en-US"/>
        </a:p>
      </dgm:t>
    </dgm:pt>
    <dgm:pt modelId="{CB1E2A65-DDA2-46D7-BC93-FA0673A56D86}" type="sibTrans" cxnId="{F675DB9D-1029-46D9-95E2-7A0D464406C0}">
      <dgm:prSet phldrT="05" phldr="0"/>
      <dgm:spPr/>
      <dgm:t>
        <a:bodyPr/>
        <a:lstStyle/>
        <a:p>
          <a:r>
            <a:rPr lang="en-US"/>
            <a:t>05</a:t>
          </a:r>
        </a:p>
      </dgm:t>
    </dgm:pt>
    <dgm:pt modelId="{4774204E-8442-45D6-9339-667F2D40D8BB}" type="pres">
      <dgm:prSet presAssocID="{BF1BEE45-EDEC-4E3C-AEAF-91BFAA04303A}" presName="Name0" presStyleCnt="0">
        <dgm:presLayoutVars>
          <dgm:animLvl val="lvl"/>
          <dgm:resizeHandles val="exact"/>
        </dgm:presLayoutVars>
      </dgm:prSet>
      <dgm:spPr/>
    </dgm:pt>
    <dgm:pt modelId="{58FBDF26-BE20-49CA-A48E-43DA4AB0D3FA}" type="pres">
      <dgm:prSet presAssocID="{165BC9F6-FE1B-4A82-B82B-3A613BACDF63}" presName="compositeNode" presStyleCnt="0">
        <dgm:presLayoutVars>
          <dgm:bulletEnabled val="1"/>
        </dgm:presLayoutVars>
      </dgm:prSet>
      <dgm:spPr/>
    </dgm:pt>
    <dgm:pt modelId="{9E9A5AAC-A1CC-4EF6-BEB5-CE54AAAE5EB1}" type="pres">
      <dgm:prSet presAssocID="{165BC9F6-FE1B-4A82-B82B-3A613BACDF63}" presName="bgRect" presStyleLbl="alignNode1" presStyleIdx="0" presStyleCnt="5"/>
      <dgm:spPr/>
    </dgm:pt>
    <dgm:pt modelId="{F27122C0-4ABD-401A-8E9A-C0F64203B75A}" type="pres">
      <dgm:prSet presAssocID="{B3F1AE91-A090-4CA4-AC4D-25FDAD8A19ED}" presName="sibTransNodeRect" presStyleLbl="alignNode1" presStyleIdx="0" presStyleCnt="5">
        <dgm:presLayoutVars>
          <dgm:chMax val="0"/>
          <dgm:bulletEnabled val="1"/>
        </dgm:presLayoutVars>
      </dgm:prSet>
      <dgm:spPr/>
    </dgm:pt>
    <dgm:pt modelId="{09BC5C52-3C4D-45E7-BC53-7287E5D7E4F3}" type="pres">
      <dgm:prSet presAssocID="{165BC9F6-FE1B-4A82-B82B-3A613BACDF63}" presName="nodeRect" presStyleLbl="alignNode1" presStyleIdx="0" presStyleCnt="5">
        <dgm:presLayoutVars>
          <dgm:bulletEnabled val="1"/>
        </dgm:presLayoutVars>
      </dgm:prSet>
      <dgm:spPr/>
    </dgm:pt>
    <dgm:pt modelId="{910DFEAF-52FD-446D-B4B9-2430C92B745B}" type="pres">
      <dgm:prSet presAssocID="{B3F1AE91-A090-4CA4-AC4D-25FDAD8A19ED}" presName="sibTrans" presStyleCnt="0"/>
      <dgm:spPr/>
    </dgm:pt>
    <dgm:pt modelId="{8C48EBBC-79D1-4E36-9188-A45976A9DB7B}" type="pres">
      <dgm:prSet presAssocID="{23B72C73-1832-49D7-AFFB-20AF6DFDDC6D}" presName="compositeNode" presStyleCnt="0">
        <dgm:presLayoutVars>
          <dgm:bulletEnabled val="1"/>
        </dgm:presLayoutVars>
      </dgm:prSet>
      <dgm:spPr/>
    </dgm:pt>
    <dgm:pt modelId="{C2216369-4C1C-484C-AE85-B0E1940D9727}" type="pres">
      <dgm:prSet presAssocID="{23B72C73-1832-49D7-AFFB-20AF6DFDDC6D}" presName="bgRect" presStyleLbl="alignNode1" presStyleIdx="1" presStyleCnt="5"/>
      <dgm:spPr/>
    </dgm:pt>
    <dgm:pt modelId="{6F3D7E2D-3E88-48CD-BBFD-790C12454E1E}" type="pres">
      <dgm:prSet presAssocID="{198B4725-1A7D-4535-880D-DAF0D2F1C1B8}" presName="sibTransNodeRect" presStyleLbl="alignNode1" presStyleIdx="1" presStyleCnt="5">
        <dgm:presLayoutVars>
          <dgm:chMax val="0"/>
          <dgm:bulletEnabled val="1"/>
        </dgm:presLayoutVars>
      </dgm:prSet>
      <dgm:spPr/>
    </dgm:pt>
    <dgm:pt modelId="{EFF13098-ED8F-4FC5-84F5-AAA5CFA02592}" type="pres">
      <dgm:prSet presAssocID="{23B72C73-1832-49D7-AFFB-20AF6DFDDC6D}" presName="nodeRect" presStyleLbl="alignNode1" presStyleIdx="1" presStyleCnt="5">
        <dgm:presLayoutVars>
          <dgm:bulletEnabled val="1"/>
        </dgm:presLayoutVars>
      </dgm:prSet>
      <dgm:spPr/>
    </dgm:pt>
    <dgm:pt modelId="{C068EC25-A226-485A-9CA2-A3024844F499}" type="pres">
      <dgm:prSet presAssocID="{198B4725-1A7D-4535-880D-DAF0D2F1C1B8}" presName="sibTrans" presStyleCnt="0"/>
      <dgm:spPr/>
    </dgm:pt>
    <dgm:pt modelId="{243571DC-9D85-46A2-B6B8-C5C7D4A9221E}" type="pres">
      <dgm:prSet presAssocID="{8D4169E9-0AC5-4940-9286-9C5F21716238}" presName="compositeNode" presStyleCnt="0">
        <dgm:presLayoutVars>
          <dgm:bulletEnabled val="1"/>
        </dgm:presLayoutVars>
      </dgm:prSet>
      <dgm:spPr/>
    </dgm:pt>
    <dgm:pt modelId="{DAFCD7A5-D17F-4C63-B65D-808C4E6B9E24}" type="pres">
      <dgm:prSet presAssocID="{8D4169E9-0AC5-4940-9286-9C5F21716238}" presName="bgRect" presStyleLbl="alignNode1" presStyleIdx="2" presStyleCnt="5"/>
      <dgm:spPr/>
    </dgm:pt>
    <dgm:pt modelId="{9EB44CE8-3D73-4FDA-9625-D112AFB52CD2}" type="pres">
      <dgm:prSet presAssocID="{BF2B0B0C-D45A-42E2-85D3-2EA84761BB4B}" presName="sibTransNodeRect" presStyleLbl="alignNode1" presStyleIdx="2" presStyleCnt="5">
        <dgm:presLayoutVars>
          <dgm:chMax val="0"/>
          <dgm:bulletEnabled val="1"/>
        </dgm:presLayoutVars>
      </dgm:prSet>
      <dgm:spPr/>
    </dgm:pt>
    <dgm:pt modelId="{57729AAE-34D6-459F-A6D5-8858D6B15EAD}" type="pres">
      <dgm:prSet presAssocID="{8D4169E9-0AC5-4940-9286-9C5F21716238}" presName="nodeRect" presStyleLbl="alignNode1" presStyleIdx="2" presStyleCnt="5">
        <dgm:presLayoutVars>
          <dgm:bulletEnabled val="1"/>
        </dgm:presLayoutVars>
      </dgm:prSet>
      <dgm:spPr/>
    </dgm:pt>
    <dgm:pt modelId="{3923DBCA-1036-4368-9214-94F485C9F81A}" type="pres">
      <dgm:prSet presAssocID="{BF2B0B0C-D45A-42E2-85D3-2EA84761BB4B}" presName="sibTrans" presStyleCnt="0"/>
      <dgm:spPr/>
    </dgm:pt>
    <dgm:pt modelId="{25825C7C-1C27-4F96-8A93-A0549DF1FA4B}" type="pres">
      <dgm:prSet presAssocID="{043A388F-9DF2-4233-8D0E-9F5F0491ADCB}" presName="compositeNode" presStyleCnt="0">
        <dgm:presLayoutVars>
          <dgm:bulletEnabled val="1"/>
        </dgm:presLayoutVars>
      </dgm:prSet>
      <dgm:spPr/>
    </dgm:pt>
    <dgm:pt modelId="{FCD8E2B4-4CC9-4028-AE88-5DFEFC8E3CC1}" type="pres">
      <dgm:prSet presAssocID="{043A388F-9DF2-4233-8D0E-9F5F0491ADCB}" presName="bgRect" presStyleLbl="alignNode1" presStyleIdx="3" presStyleCnt="5"/>
      <dgm:spPr/>
    </dgm:pt>
    <dgm:pt modelId="{1CCFDC9B-E590-4518-89CC-72ED3AB93223}" type="pres">
      <dgm:prSet presAssocID="{2D4CE928-4DDF-481A-9F66-4E5B72B535C3}" presName="sibTransNodeRect" presStyleLbl="alignNode1" presStyleIdx="3" presStyleCnt="5">
        <dgm:presLayoutVars>
          <dgm:chMax val="0"/>
          <dgm:bulletEnabled val="1"/>
        </dgm:presLayoutVars>
      </dgm:prSet>
      <dgm:spPr/>
    </dgm:pt>
    <dgm:pt modelId="{C57CBE82-CC34-4A6A-AC44-6CF078CF1F39}" type="pres">
      <dgm:prSet presAssocID="{043A388F-9DF2-4233-8D0E-9F5F0491ADCB}" presName="nodeRect" presStyleLbl="alignNode1" presStyleIdx="3" presStyleCnt="5">
        <dgm:presLayoutVars>
          <dgm:bulletEnabled val="1"/>
        </dgm:presLayoutVars>
      </dgm:prSet>
      <dgm:spPr/>
    </dgm:pt>
    <dgm:pt modelId="{629C3267-8994-45D4-8700-C19368722EF7}" type="pres">
      <dgm:prSet presAssocID="{2D4CE928-4DDF-481A-9F66-4E5B72B535C3}" presName="sibTrans" presStyleCnt="0"/>
      <dgm:spPr/>
    </dgm:pt>
    <dgm:pt modelId="{2E80EE10-EB08-40E8-A6C6-128016FC3AF6}" type="pres">
      <dgm:prSet presAssocID="{5D09A4FD-1FA6-436E-9088-36F8C85ABB12}" presName="compositeNode" presStyleCnt="0">
        <dgm:presLayoutVars>
          <dgm:bulletEnabled val="1"/>
        </dgm:presLayoutVars>
      </dgm:prSet>
      <dgm:spPr/>
    </dgm:pt>
    <dgm:pt modelId="{AB89EA79-0A44-47B5-8172-F8C44EDF0A9A}" type="pres">
      <dgm:prSet presAssocID="{5D09A4FD-1FA6-436E-9088-36F8C85ABB12}" presName="bgRect" presStyleLbl="alignNode1" presStyleIdx="4" presStyleCnt="5"/>
      <dgm:spPr/>
    </dgm:pt>
    <dgm:pt modelId="{8FB8C315-8EA6-4CAB-AFF2-EA9128A729E1}" type="pres">
      <dgm:prSet presAssocID="{CB1E2A65-DDA2-46D7-BC93-FA0673A56D86}" presName="sibTransNodeRect" presStyleLbl="alignNode1" presStyleIdx="4" presStyleCnt="5">
        <dgm:presLayoutVars>
          <dgm:chMax val="0"/>
          <dgm:bulletEnabled val="1"/>
        </dgm:presLayoutVars>
      </dgm:prSet>
      <dgm:spPr/>
    </dgm:pt>
    <dgm:pt modelId="{894C5488-B4F4-4D31-8A47-4644CE7EA8CE}" type="pres">
      <dgm:prSet presAssocID="{5D09A4FD-1FA6-436E-9088-36F8C85ABB12}" presName="nodeRect" presStyleLbl="alignNode1" presStyleIdx="4" presStyleCnt="5">
        <dgm:presLayoutVars>
          <dgm:bulletEnabled val="1"/>
        </dgm:presLayoutVars>
      </dgm:prSet>
      <dgm:spPr/>
    </dgm:pt>
  </dgm:ptLst>
  <dgm:cxnLst>
    <dgm:cxn modelId="{6543CD0F-08D3-486C-961F-24B34ED2D085}" type="presOf" srcId="{BF2B0B0C-D45A-42E2-85D3-2EA84761BB4B}" destId="{9EB44CE8-3D73-4FDA-9625-D112AFB52CD2}" srcOrd="0" destOrd="0" presId="urn:microsoft.com/office/officeart/2016/7/layout/LinearBlockProcessNumbered"/>
    <dgm:cxn modelId="{D6EFEE10-4A92-43FB-9FA1-F81183937BB4}" type="presOf" srcId="{23B72C73-1832-49D7-AFFB-20AF6DFDDC6D}" destId="{EFF13098-ED8F-4FC5-84F5-AAA5CFA02592}" srcOrd="1" destOrd="0" presId="urn:microsoft.com/office/officeart/2016/7/layout/LinearBlockProcessNumbered"/>
    <dgm:cxn modelId="{1DA96513-44E3-48BF-9616-E3F407E80A65}" type="presOf" srcId="{23B72C73-1832-49D7-AFFB-20AF6DFDDC6D}" destId="{C2216369-4C1C-484C-AE85-B0E1940D9727}" srcOrd="0" destOrd="0" presId="urn:microsoft.com/office/officeart/2016/7/layout/LinearBlockProcessNumbered"/>
    <dgm:cxn modelId="{8FED7F26-68C1-4E7D-96A8-DA3E91489FFC}" type="presOf" srcId="{5D09A4FD-1FA6-436E-9088-36F8C85ABB12}" destId="{AB89EA79-0A44-47B5-8172-F8C44EDF0A9A}" srcOrd="0" destOrd="0" presId="urn:microsoft.com/office/officeart/2016/7/layout/LinearBlockProcessNumbered"/>
    <dgm:cxn modelId="{620B612A-F7DC-4FB3-9C45-E4A448C47138}" type="presOf" srcId="{165BC9F6-FE1B-4A82-B82B-3A613BACDF63}" destId="{09BC5C52-3C4D-45E7-BC53-7287E5D7E4F3}" srcOrd="1" destOrd="0" presId="urn:microsoft.com/office/officeart/2016/7/layout/LinearBlockProcessNumbered"/>
    <dgm:cxn modelId="{10D5B02C-4DFF-4E2C-B585-7FE244DB2183}" type="presOf" srcId="{043A388F-9DF2-4233-8D0E-9F5F0491ADCB}" destId="{FCD8E2B4-4CC9-4028-AE88-5DFEFC8E3CC1}" srcOrd="0" destOrd="0" presId="urn:microsoft.com/office/officeart/2016/7/layout/LinearBlockProcessNumbered"/>
    <dgm:cxn modelId="{E5D0FA5C-2D2C-4EB1-995A-81C42B969A9D}" srcId="{BF1BEE45-EDEC-4E3C-AEAF-91BFAA04303A}" destId="{043A388F-9DF2-4233-8D0E-9F5F0491ADCB}" srcOrd="3" destOrd="0" parTransId="{C65AFB78-DFAC-478C-BE43-D3385B35CF12}" sibTransId="{2D4CE928-4DDF-481A-9F66-4E5B72B535C3}"/>
    <dgm:cxn modelId="{B5B1F446-C972-4469-B57D-A9FDDBBC0545}" srcId="{BF1BEE45-EDEC-4E3C-AEAF-91BFAA04303A}" destId="{165BC9F6-FE1B-4A82-B82B-3A613BACDF63}" srcOrd="0" destOrd="0" parTransId="{20A3B558-983E-454A-AE7D-7348A4624109}" sibTransId="{B3F1AE91-A090-4CA4-AC4D-25FDAD8A19ED}"/>
    <dgm:cxn modelId="{F794906F-C32D-44B4-BD38-DA73097ABD1F}" type="presOf" srcId="{BF1BEE45-EDEC-4E3C-AEAF-91BFAA04303A}" destId="{4774204E-8442-45D6-9339-667F2D40D8BB}" srcOrd="0" destOrd="0" presId="urn:microsoft.com/office/officeart/2016/7/layout/LinearBlockProcessNumbered"/>
    <dgm:cxn modelId="{A162C776-6026-4457-AE52-8D6550246828}" type="presOf" srcId="{165BC9F6-FE1B-4A82-B82B-3A613BACDF63}" destId="{9E9A5AAC-A1CC-4EF6-BEB5-CE54AAAE5EB1}" srcOrd="0" destOrd="0" presId="urn:microsoft.com/office/officeart/2016/7/layout/LinearBlockProcessNumbered"/>
    <dgm:cxn modelId="{3F1A747C-021D-4AF1-B90E-8E6715DBF5C6}" type="presOf" srcId="{8D4169E9-0AC5-4940-9286-9C5F21716238}" destId="{DAFCD7A5-D17F-4C63-B65D-808C4E6B9E24}" srcOrd="0" destOrd="0" presId="urn:microsoft.com/office/officeart/2016/7/layout/LinearBlockProcessNumbered"/>
    <dgm:cxn modelId="{F675DB9D-1029-46D9-95E2-7A0D464406C0}" srcId="{BF1BEE45-EDEC-4E3C-AEAF-91BFAA04303A}" destId="{5D09A4FD-1FA6-436E-9088-36F8C85ABB12}" srcOrd="4" destOrd="0" parTransId="{BC3726CF-BE55-4E51-A7CF-892093F51A2E}" sibTransId="{CB1E2A65-DDA2-46D7-BC93-FA0673A56D86}"/>
    <dgm:cxn modelId="{9E6459A2-7A51-4CB2-9866-9FF4DC438850}" type="presOf" srcId="{CB1E2A65-DDA2-46D7-BC93-FA0673A56D86}" destId="{8FB8C315-8EA6-4CAB-AFF2-EA9128A729E1}" srcOrd="0" destOrd="0" presId="urn:microsoft.com/office/officeart/2016/7/layout/LinearBlockProcessNumbered"/>
    <dgm:cxn modelId="{165A47A5-A069-4A41-B0ED-653664692422}" srcId="{BF1BEE45-EDEC-4E3C-AEAF-91BFAA04303A}" destId="{8D4169E9-0AC5-4940-9286-9C5F21716238}" srcOrd="2" destOrd="0" parTransId="{27C2BD0D-208E-40F2-94CF-161588B32A4B}" sibTransId="{BF2B0B0C-D45A-42E2-85D3-2EA84761BB4B}"/>
    <dgm:cxn modelId="{EAC1C6A5-F521-4B4D-AEAC-04CB3EAECFCC}" type="presOf" srcId="{5D09A4FD-1FA6-436E-9088-36F8C85ABB12}" destId="{894C5488-B4F4-4D31-8A47-4644CE7EA8CE}" srcOrd="1" destOrd="0" presId="urn:microsoft.com/office/officeart/2016/7/layout/LinearBlockProcessNumbered"/>
    <dgm:cxn modelId="{C873D6B9-108B-4C95-858C-10BF7DB1C8B5}" type="presOf" srcId="{043A388F-9DF2-4233-8D0E-9F5F0491ADCB}" destId="{C57CBE82-CC34-4A6A-AC44-6CF078CF1F39}" srcOrd="1" destOrd="0" presId="urn:microsoft.com/office/officeart/2016/7/layout/LinearBlockProcessNumbered"/>
    <dgm:cxn modelId="{73CC95BF-8A50-45BB-8FC6-325F5BCEA8D9}" srcId="{BF1BEE45-EDEC-4E3C-AEAF-91BFAA04303A}" destId="{23B72C73-1832-49D7-AFFB-20AF6DFDDC6D}" srcOrd="1" destOrd="0" parTransId="{FD19CD1A-B107-4D90-9D31-1016D9E3D00D}" sibTransId="{198B4725-1A7D-4535-880D-DAF0D2F1C1B8}"/>
    <dgm:cxn modelId="{996581C0-879E-4DBE-B602-3DD4C4A88D7E}" type="presOf" srcId="{2D4CE928-4DDF-481A-9F66-4E5B72B535C3}" destId="{1CCFDC9B-E590-4518-89CC-72ED3AB93223}" srcOrd="0" destOrd="0" presId="urn:microsoft.com/office/officeart/2016/7/layout/LinearBlockProcessNumbered"/>
    <dgm:cxn modelId="{2BD6B5C0-E862-4E04-B19D-DCAA424569E2}" type="presOf" srcId="{8D4169E9-0AC5-4940-9286-9C5F21716238}" destId="{57729AAE-34D6-459F-A6D5-8858D6B15EAD}" srcOrd="1" destOrd="0" presId="urn:microsoft.com/office/officeart/2016/7/layout/LinearBlockProcessNumbered"/>
    <dgm:cxn modelId="{9102A5DD-2248-4F64-9C09-251B0B71B614}" type="presOf" srcId="{B3F1AE91-A090-4CA4-AC4D-25FDAD8A19ED}" destId="{F27122C0-4ABD-401A-8E9A-C0F64203B75A}" srcOrd="0" destOrd="0" presId="urn:microsoft.com/office/officeart/2016/7/layout/LinearBlockProcessNumbered"/>
    <dgm:cxn modelId="{AC4756FC-2876-4980-9AA5-6563E1667758}" type="presOf" srcId="{198B4725-1A7D-4535-880D-DAF0D2F1C1B8}" destId="{6F3D7E2D-3E88-48CD-BBFD-790C12454E1E}" srcOrd="0" destOrd="0" presId="urn:microsoft.com/office/officeart/2016/7/layout/LinearBlockProcessNumbered"/>
    <dgm:cxn modelId="{89A2EB3F-5A41-4314-8464-DFB2A4EDAF26}" type="presParOf" srcId="{4774204E-8442-45D6-9339-667F2D40D8BB}" destId="{58FBDF26-BE20-49CA-A48E-43DA4AB0D3FA}" srcOrd="0" destOrd="0" presId="urn:microsoft.com/office/officeart/2016/7/layout/LinearBlockProcessNumbered"/>
    <dgm:cxn modelId="{A59819DF-7A5E-44AB-8FEC-E412E666034E}" type="presParOf" srcId="{58FBDF26-BE20-49CA-A48E-43DA4AB0D3FA}" destId="{9E9A5AAC-A1CC-4EF6-BEB5-CE54AAAE5EB1}" srcOrd="0" destOrd="0" presId="urn:microsoft.com/office/officeart/2016/7/layout/LinearBlockProcessNumbered"/>
    <dgm:cxn modelId="{7B80947D-974D-4B07-9F23-FDB6667388D8}" type="presParOf" srcId="{58FBDF26-BE20-49CA-A48E-43DA4AB0D3FA}" destId="{F27122C0-4ABD-401A-8E9A-C0F64203B75A}" srcOrd="1" destOrd="0" presId="urn:microsoft.com/office/officeart/2016/7/layout/LinearBlockProcessNumbered"/>
    <dgm:cxn modelId="{1400627B-7B4F-4D62-A086-BD444B6EA0AB}" type="presParOf" srcId="{58FBDF26-BE20-49CA-A48E-43DA4AB0D3FA}" destId="{09BC5C52-3C4D-45E7-BC53-7287E5D7E4F3}" srcOrd="2" destOrd="0" presId="urn:microsoft.com/office/officeart/2016/7/layout/LinearBlockProcessNumbered"/>
    <dgm:cxn modelId="{4C4E7DA1-843B-41A6-82FF-B3578E75AB79}" type="presParOf" srcId="{4774204E-8442-45D6-9339-667F2D40D8BB}" destId="{910DFEAF-52FD-446D-B4B9-2430C92B745B}" srcOrd="1" destOrd="0" presId="urn:microsoft.com/office/officeart/2016/7/layout/LinearBlockProcessNumbered"/>
    <dgm:cxn modelId="{0086DE84-ACA5-4CCC-B457-E591849B7D99}" type="presParOf" srcId="{4774204E-8442-45D6-9339-667F2D40D8BB}" destId="{8C48EBBC-79D1-4E36-9188-A45976A9DB7B}" srcOrd="2" destOrd="0" presId="urn:microsoft.com/office/officeart/2016/7/layout/LinearBlockProcessNumbered"/>
    <dgm:cxn modelId="{C06A0F72-26CE-490C-A016-CCA5CACA4C8B}" type="presParOf" srcId="{8C48EBBC-79D1-4E36-9188-A45976A9DB7B}" destId="{C2216369-4C1C-484C-AE85-B0E1940D9727}" srcOrd="0" destOrd="0" presId="urn:microsoft.com/office/officeart/2016/7/layout/LinearBlockProcessNumbered"/>
    <dgm:cxn modelId="{A968FA48-BA2B-4E1E-AA9C-AB9CC8A4D26B}" type="presParOf" srcId="{8C48EBBC-79D1-4E36-9188-A45976A9DB7B}" destId="{6F3D7E2D-3E88-48CD-BBFD-790C12454E1E}" srcOrd="1" destOrd="0" presId="urn:microsoft.com/office/officeart/2016/7/layout/LinearBlockProcessNumbered"/>
    <dgm:cxn modelId="{1D539ED4-98E3-4FEF-BC0C-847B1408D67D}" type="presParOf" srcId="{8C48EBBC-79D1-4E36-9188-A45976A9DB7B}" destId="{EFF13098-ED8F-4FC5-84F5-AAA5CFA02592}" srcOrd="2" destOrd="0" presId="urn:microsoft.com/office/officeart/2016/7/layout/LinearBlockProcessNumbered"/>
    <dgm:cxn modelId="{4AC286A2-6280-42E0-B79A-A1927179962C}" type="presParOf" srcId="{4774204E-8442-45D6-9339-667F2D40D8BB}" destId="{C068EC25-A226-485A-9CA2-A3024844F499}" srcOrd="3" destOrd="0" presId="urn:microsoft.com/office/officeart/2016/7/layout/LinearBlockProcessNumbered"/>
    <dgm:cxn modelId="{93ED4858-606C-4F7B-B658-7C7BEEFFFE3C}" type="presParOf" srcId="{4774204E-8442-45D6-9339-667F2D40D8BB}" destId="{243571DC-9D85-46A2-B6B8-C5C7D4A9221E}" srcOrd="4" destOrd="0" presId="urn:microsoft.com/office/officeart/2016/7/layout/LinearBlockProcessNumbered"/>
    <dgm:cxn modelId="{699AA0ED-8C9F-48EB-8E47-FE993D704D81}" type="presParOf" srcId="{243571DC-9D85-46A2-B6B8-C5C7D4A9221E}" destId="{DAFCD7A5-D17F-4C63-B65D-808C4E6B9E24}" srcOrd="0" destOrd="0" presId="urn:microsoft.com/office/officeart/2016/7/layout/LinearBlockProcessNumbered"/>
    <dgm:cxn modelId="{E185B12D-1D4D-4723-89BD-8C4894F4DBBD}" type="presParOf" srcId="{243571DC-9D85-46A2-B6B8-C5C7D4A9221E}" destId="{9EB44CE8-3D73-4FDA-9625-D112AFB52CD2}" srcOrd="1" destOrd="0" presId="urn:microsoft.com/office/officeart/2016/7/layout/LinearBlockProcessNumbered"/>
    <dgm:cxn modelId="{EFE6654B-02A9-4BC1-A06F-ED239002F72A}" type="presParOf" srcId="{243571DC-9D85-46A2-B6B8-C5C7D4A9221E}" destId="{57729AAE-34D6-459F-A6D5-8858D6B15EAD}" srcOrd="2" destOrd="0" presId="urn:microsoft.com/office/officeart/2016/7/layout/LinearBlockProcessNumbered"/>
    <dgm:cxn modelId="{D09B3693-B8CB-4CBF-B574-A32F46A51AB0}" type="presParOf" srcId="{4774204E-8442-45D6-9339-667F2D40D8BB}" destId="{3923DBCA-1036-4368-9214-94F485C9F81A}" srcOrd="5" destOrd="0" presId="urn:microsoft.com/office/officeart/2016/7/layout/LinearBlockProcessNumbered"/>
    <dgm:cxn modelId="{56B324EC-35B8-4AB8-87C5-42F844BDF5AC}" type="presParOf" srcId="{4774204E-8442-45D6-9339-667F2D40D8BB}" destId="{25825C7C-1C27-4F96-8A93-A0549DF1FA4B}" srcOrd="6" destOrd="0" presId="urn:microsoft.com/office/officeart/2016/7/layout/LinearBlockProcessNumbered"/>
    <dgm:cxn modelId="{11B8B049-1B78-4DF1-813C-DBCFB73CA421}" type="presParOf" srcId="{25825C7C-1C27-4F96-8A93-A0549DF1FA4B}" destId="{FCD8E2B4-4CC9-4028-AE88-5DFEFC8E3CC1}" srcOrd="0" destOrd="0" presId="urn:microsoft.com/office/officeart/2016/7/layout/LinearBlockProcessNumbered"/>
    <dgm:cxn modelId="{6FE00D49-4EB4-44E1-BF91-1E2BC6A0F980}" type="presParOf" srcId="{25825C7C-1C27-4F96-8A93-A0549DF1FA4B}" destId="{1CCFDC9B-E590-4518-89CC-72ED3AB93223}" srcOrd="1" destOrd="0" presId="urn:microsoft.com/office/officeart/2016/7/layout/LinearBlockProcessNumbered"/>
    <dgm:cxn modelId="{A4F23787-B1EB-4CFB-9B0B-A04B11E10A6A}" type="presParOf" srcId="{25825C7C-1C27-4F96-8A93-A0549DF1FA4B}" destId="{C57CBE82-CC34-4A6A-AC44-6CF078CF1F39}" srcOrd="2" destOrd="0" presId="urn:microsoft.com/office/officeart/2016/7/layout/LinearBlockProcessNumbered"/>
    <dgm:cxn modelId="{4B860ECB-01AD-4428-B835-5DF21759D025}" type="presParOf" srcId="{4774204E-8442-45D6-9339-667F2D40D8BB}" destId="{629C3267-8994-45D4-8700-C19368722EF7}" srcOrd="7" destOrd="0" presId="urn:microsoft.com/office/officeart/2016/7/layout/LinearBlockProcessNumbered"/>
    <dgm:cxn modelId="{0FBD8C97-D539-4850-8BB0-BE934F8B1CE3}" type="presParOf" srcId="{4774204E-8442-45D6-9339-667F2D40D8BB}" destId="{2E80EE10-EB08-40E8-A6C6-128016FC3AF6}" srcOrd="8" destOrd="0" presId="urn:microsoft.com/office/officeart/2016/7/layout/LinearBlockProcessNumbered"/>
    <dgm:cxn modelId="{E8B4FE2B-6077-4056-8D62-3281B9824FBA}" type="presParOf" srcId="{2E80EE10-EB08-40E8-A6C6-128016FC3AF6}" destId="{AB89EA79-0A44-47B5-8172-F8C44EDF0A9A}" srcOrd="0" destOrd="0" presId="urn:microsoft.com/office/officeart/2016/7/layout/LinearBlockProcessNumbered"/>
    <dgm:cxn modelId="{4E7E6D04-30E1-44D5-B687-1346C07E1346}" type="presParOf" srcId="{2E80EE10-EB08-40E8-A6C6-128016FC3AF6}" destId="{8FB8C315-8EA6-4CAB-AFF2-EA9128A729E1}" srcOrd="1" destOrd="0" presId="urn:microsoft.com/office/officeart/2016/7/layout/LinearBlockProcessNumbered"/>
    <dgm:cxn modelId="{67F7A8FC-2DF1-4B8D-8E90-E7F446D343C9}" type="presParOf" srcId="{2E80EE10-EB08-40E8-A6C6-128016FC3AF6}" destId="{894C5488-B4F4-4D31-8A47-4644CE7EA8CE}"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888AF49-2B20-47F5-BBC5-3002548F178A}" type="doc">
      <dgm:prSet loTypeId="urn:microsoft.com/office/officeart/2018/2/layout/IconCircleList" loCatId="icon" qsTypeId="urn:microsoft.com/office/officeart/2005/8/quickstyle/simple1" qsCatId="simple" csTypeId="urn:microsoft.com/office/officeart/2005/8/colors/accent1_3" csCatId="accent1" phldr="1"/>
      <dgm:spPr/>
      <dgm:t>
        <a:bodyPr/>
        <a:lstStyle/>
        <a:p>
          <a:endParaRPr lang="en-US"/>
        </a:p>
      </dgm:t>
    </dgm:pt>
    <dgm:pt modelId="{D440E745-2E20-427F-A0D1-29136B092DD6}">
      <dgm:prSet/>
      <dgm:spPr/>
      <dgm:t>
        <a:bodyPr/>
        <a:lstStyle/>
        <a:p>
          <a:pPr>
            <a:lnSpc>
              <a:spcPct val="100000"/>
            </a:lnSpc>
          </a:pPr>
          <a:r>
            <a:rPr lang="en-US" dirty="0"/>
            <a:t>If you want to speak with a </a:t>
          </a:r>
          <a:r>
            <a:rPr lang="en-US" dirty="0">
              <a:latin typeface="Century Gothic" panose="020B0502020202020204"/>
            </a:rPr>
            <a:t>counselor</a:t>
          </a:r>
          <a:r>
            <a:rPr lang="en-US" dirty="0"/>
            <a:t> about your specific situation, give us a call</a:t>
          </a:r>
        </a:p>
      </dgm:t>
    </dgm:pt>
    <dgm:pt modelId="{1DEF75AB-50C1-49B0-AEBE-8C45554A48F3}" type="parTrans" cxnId="{7946FA9A-086B-486B-B576-80EDB6AE846C}">
      <dgm:prSet/>
      <dgm:spPr/>
      <dgm:t>
        <a:bodyPr/>
        <a:lstStyle/>
        <a:p>
          <a:endParaRPr lang="en-US"/>
        </a:p>
      </dgm:t>
    </dgm:pt>
    <dgm:pt modelId="{50B7E528-7EA5-4E42-90A8-58ECFC02C4FC}" type="sibTrans" cxnId="{7946FA9A-086B-486B-B576-80EDB6AE846C}">
      <dgm:prSet/>
      <dgm:spPr/>
      <dgm:t>
        <a:bodyPr/>
        <a:lstStyle/>
        <a:p>
          <a:pPr>
            <a:lnSpc>
              <a:spcPct val="100000"/>
            </a:lnSpc>
          </a:pPr>
          <a:endParaRPr lang="en-US"/>
        </a:p>
      </dgm:t>
    </dgm:pt>
    <dgm:pt modelId="{941A0C98-07C7-48DB-90D0-AA75AB67C9EA}">
      <dgm:prSet/>
      <dgm:spPr/>
      <dgm:t>
        <a:bodyPr/>
        <a:lstStyle/>
        <a:p>
          <a:pPr>
            <a:lnSpc>
              <a:spcPct val="100000"/>
            </a:lnSpc>
          </a:pPr>
          <a:r>
            <a:rPr lang="en-US" dirty="0"/>
            <a:t>Our service is confidential and unbiased</a:t>
          </a:r>
        </a:p>
      </dgm:t>
    </dgm:pt>
    <dgm:pt modelId="{339F30A9-1478-4595-88F0-F2269DE24D78}" type="parTrans" cxnId="{ECB58606-BD22-46FC-A1EC-2FEF55FB5C95}">
      <dgm:prSet/>
      <dgm:spPr/>
      <dgm:t>
        <a:bodyPr/>
        <a:lstStyle/>
        <a:p>
          <a:endParaRPr lang="en-US"/>
        </a:p>
      </dgm:t>
    </dgm:pt>
    <dgm:pt modelId="{742CD2C5-884A-485D-98C1-F1E31CD6ABC5}" type="sibTrans" cxnId="{ECB58606-BD22-46FC-A1EC-2FEF55FB5C95}">
      <dgm:prSet/>
      <dgm:spPr/>
      <dgm:t>
        <a:bodyPr/>
        <a:lstStyle/>
        <a:p>
          <a:pPr>
            <a:lnSpc>
              <a:spcPct val="100000"/>
            </a:lnSpc>
          </a:pPr>
          <a:endParaRPr lang="en-US"/>
        </a:p>
      </dgm:t>
    </dgm:pt>
    <dgm:pt modelId="{8D1FC0A4-4285-4FE0-8B6E-FCB738C701A3}">
      <dgm:prSet/>
      <dgm:spPr/>
      <dgm:t>
        <a:bodyPr/>
        <a:lstStyle/>
        <a:p>
          <a:pPr>
            <a:lnSpc>
              <a:spcPct val="100000"/>
            </a:lnSpc>
          </a:pPr>
          <a:r>
            <a:rPr lang="en-US" dirty="0"/>
            <a:t>We counsel currently over the phone</a:t>
          </a:r>
          <a:r>
            <a:rPr lang="en-US" dirty="0">
              <a:latin typeface="Century Gothic" panose="020B0502020202020204"/>
            </a:rPr>
            <a:t>, Teams and in-person where available</a:t>
          </a:r>
          <a:endParaRPr lang="en-US" dirty="0"/>
        </a:p>
      </dgm:t>
    </dgm:pt>
    <dgm:pt modelId="{22502CE8-998E-4382-AAC1-59F468D38F46}" type="parTrans" cxnId="{B21A1FFC-706D-4F8B-A795-04565580AF08}">
      <dgm:prSet/>
      <dgm:spPr/>
      <dgm:t>
        <a:bodyPr/>
        <a:lstStyle/>
        <a:p>
          <a:endParaRPr lang="en-US"/>
        </a:p>
      </dgm:t>
    </dgm:pt>
    <dgm:pt modelId="{4F3144B4-52AA-4974-A483-6301665EE6BB}" type="sibTrans" cxnId="{B21A1FFC-706D-4F8B-A795-04565580AF08}">
      <dgm:prSet/>
      <dgm:spPr/>
      <dgm:t>
        <a:bodyPr/>
        <a:lstStyle/>
        <a:p>
          <a:pPr>
            <a:lnSpc>
              <a:spcPct val="100000"/>
            </a:lnSpc>
          </a:pPr>
          <a:endParaRPr lang="en-US"/>
        </a:p>
      </dgm:t>
    </dgm:pt>
    <dgm:pt modelId="{33B5DE67-FDD2-44FA-A854-5022CAA4B358}">
      <dgm:prSet/>
      <dgm:spPr/>
      <dgm:t>
        <a:bodyPr/>
        <a:lstStyle/>
        <a:p>
          <a:pPr>
            <a:lnSpc>
              <a:spcPct val="100000"/>
            </a:lnSpc>
          </a:pPr>
          <a:r>
            <a:rPr lang="en-US" dirty="0"/>
            <a:t>No question is too trivial, and we often deal with very complicated questions as well</a:t>
          </a:r>
        </a:p>
      </dgm:t>
    </dgm:pt>
    <dgm:pt modelId="{EB0E3569-8596-440C-B03F-0462B7950FAB}" type="parTrans" cxnId="{7CA76B41-28D0-4558-8CDE-942BBCD1CA12}">
      <dgm:prSet/>
      <dgm:spPr/>
      <dgm:t>
        <a:bodyPr/>
        <a:lstStyle/>
        <a:p>
          <a:endParaRPr lang="en-US"/>
        </a:p>
      </dgm:t>
    </dgm:pt>
    <dgm:pt modelId="{D0A1419C-30F4-418C-A662-15DE485FE2C7}" type="sibTrans" cxnId="{7CA76B41-28D0-4558-8CDE-942BBCD1CA12}">
      <dgm:prSet/>
      <dgm:spPr/>
      <dgm:t>
        <a:bodyPr/>
        <a:lstStyle/>
        <a:p>
          <a:endParaRPr lang="en-US"/>
        </a:p>
      </dgm:t>
    </dgm:pt>
    <dgm:pt modelId="{DE119AFA-15D4-4478-B89F-141BA89C7C9F}" type="pres">
      <dgm:prSet presAssocID="{B888AF49-2B20-47F5-BBC5-3002548F178A}" presName="root" presStyleCnt="0">
        <dgm:presLayoutVars>
          <dgm:dir/>
          <dgm:resizeHandles val="exact"/>
        </dgm:presLayoutVars>
      </dgm:prSet>
      <dgm:spPr/>
    </dgm:pt>
    <dgm:pt modelId="{D4C5F003-D9DC-4217-9471-138F0E086875}" type="pres">
      <dgm:prSet presAssocID="{B888AF49-2B20-47F5-BBC5-3002548F178A}" presName="container" presStyleCnt="0">
        <dgm:presLayoutVars>
          <dgm:dir/>
          <dgm:resizeHandles val="exact"/>
        </dgm:presLayoutVars>
      </dgm:prSet>
      <dgm:spPr/>
    </dgm:pt>
    <dgm:pt modelId="{7D884C1D-AA92-4AA8-9241-93ADDBE5BD37}" type="pres">
      <dgm:prSet presAssocID="{D440E745-2E20-427F-A0D1-29136B092DD6}" presName="compNode" presStyleCnt="0"/>
      <dgm:spPr/>
    </dgm:pt>
    <dgm:pt modelId="{8A80628E-6DF5-490C-A4AE-079C72AC0829}" type="pres">
      <dgm:prSet presAssocID="{D440E745-2E20-427F-A0D1-29136B092DD6}" presName="iconBgRect" presStyleLbl="bgShp" presStyleIdx="0" presStyleCnt="4"/>
      <dgm:spPr/>
    </dgm:pt>
    <dgm:pt modelId="{95CE53F4-8AB6-405F-8F48-C16699C04DDE}" type="pres">
      <dgm:prSet presAssocID="{D440E745-2E20-427F-A0D1-29136B092DD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peaker Phone"/>
        </a:ext>
      </dgm:extLst>
    </dgm:pt>
    <dgm:pt modelId="{79A25BE7-3F3C-4BAE-B3FE-25F46F8E01EB}" type="pres">
      <dgm:prSet presAssocID="{D440E745-2E20-427F-A0D1-29136B092DD6}" presName="spaceRect" presStyleCnt="0"/>
      <dgm:spPr/>
    </dgm:pt>
    <dgm:pt modelId="{FE3ED8D3-89FD-4FA3-A5F4-C6DF01B47595}" type="pres">
      <dgm:prSet presAssocID="{D440E745-2E20-427F-A0D1-29136B092DD6}" presName="textRect" presStyleLbl="revTx" presStyleIdx="0" presStyleCnt="4">
        <dgm:presLayoutVars>
          <dgm:chMax val="1"/>
          <dgm:chPref val="1"/>
        </dgm:presLayoutVars>
      </dgm:prSet>
      <dgm:spPr/>
    </dgm:pt>
    <dgm:pt modelId="{71105E96-1315-4618-A20C-AEEFEBD3087E}" type="pres">
      <dgm:prSet presAssocID="{50B7E528-7EA5-4E42-90A8-58ECFC02C4FC}" presName="sibTrans" presStyleLbl="sibTrans2D1" presStyleIdx="0" presStyleCnt="0"/>
      <dgm:spPr/>
    </dgm:pt>
    <dgm:pt modelId="{E1550959-9125-46D6-9D5E-7D3EF7575E0C}" type="pres">
      <dgm:prSet presAssocID="{941A0C98-07C7-48DB-90D0-AA75AB67C9EA}" presName="compNode" presStyleCnt="0"/>
      <dgm:spPr/>
    </dgm:pt>
    <dgm:pt modelId="{CBE406E6-6D94-4F16-B92E-F9C51990C631}" type="pres">
      <dgm:prSet presAssocID="{941A0C98-07C7-48DB-90D0-AA75AB67C9EA}" presName="iconBgRect" presStyleLbl="bgShp" presStyleIdx="1" presStyleCnt="4"/>
      <dgm:spPr/>
    </dgm:pt>
    <dgm:pt modelId="{F9DB10BB-042F-4CA8-973E-7AA1D5685398}" type="pres">
      <dgm:prSet presAssocID="{941A0C98-07C7-48DB-90D0-AA75AB67C9E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ock"/>
        </a:ext>
      </dgm:extLst>
    </dgm:pt>
    <dgm:pt modelId="{93B2FA14-E738-47DB-B395-33CED004AE55}" type="pres">
      <dgm:prSet presAssocID="{941A0C98-07C7-48DB-90D0-AA75AB67C9EA}" presName="spaceRect" presStyleCnt="0"/>
      <dgm:spPr/>
    </dgm:pt>
    <dgm:pt modelId="{E114D5DA-1D14-4D67-8FEC-5F8E9A3D49D0}" type="pres">
      <dgm:prSet presAssocID="{941A0C98-07C7-48DB-90D0-AA75AB67C9EA}" presName="textRect" presStyleLbl="revTx" presStyleIdx="1" presStyleCnt="4">
        <dgm:presLayoutVars>
          <dgm:chMax val="1"/>
          <dgm:chPref val="1"/>
        </dgm:presLayoutVars>
      </dgm:prSet>
      <dgm:spPr/>
    </dgm:pt>
    <dgm:pt modelId="{3FF09CEC-866F-439C-87C2-E68FD72DF85E}" type="pres">
      <dgm:prSet presAssocID="{742CD2C5-884A-485D-98C1-F1E31CD6ABC5}" presName="sibTrans" presStyleLbl="sibTrans2D1" presStyleIdx="0" presStyleCnt="0"/>
      <dgm:spPr/>
    </dgm:pt>
    <dgm:pt modelId="{A78B560E-B34E-46CC-A805-3C5FCA389C49}" type="pres">
      <dgm:prSet presAssocID="{8D1FC0A4-4285-4FE0-8B6E-FCB738C701A3}" presName="compNode" presStyleCnt="0"/>
      <dgm:spPr/>
    </dgm:pt>
    <dgm:pt modelId="{D0F9811F-1791-4CDD-B684-51644D40B1E3}" type="pres">
      <dgm:prSet presAssocID="{8D1FC0A4-4285-4FE0-8B6E-FCB738C701A3}" presName="iconBgRect" presStyleLbl="bgShp" presStyleIdx="2" presStyleCnt="4"/>
      <dgm:spPr/>
    </dgm:pt>
    <dgm:pt modelId="{05904E67-DA22-4827-BBDD-B248F970E5E2}" type="pres">
      <dgm:prSet presAssocID="{8D1FC0A4-4285-4FE0-8B6E-FCB738C701A3}"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Vlog with solid fill"/>
        </a:ext>
      </dgm:extLst>
    </dgm:pt>
    <dgm:pt modelId="{F5CD681F-A73B-40EF-8664-ABF886E87B96}" type="pres">
      <dgm:prSet presAssocID="{8D1FC0A4-4285-4FE0-8B6E-FCB738C701A3}" presName="spaceRect" presStyleCnt="0"/>
      <dgm:spPr/>
    </dgm:pt>
    <dgm:pt modelId="{FAFAED96-FB94-4BE0-A6EE-521F87F5123B}" type="pres">
      <dgm:prSet presAssocID="{8D1FC0A4-4285-4FE0-8B6E-FCB738C701A3}" presName="textRect" presStyleLbl="revTx" presStyleIdx="2" presStyleCnt="4">
        <dgm:presLayoutVars>
          <dgm:chMax val="1"/>
          <dgm:chPref val="1"/>
        </dgm:presLayoutVars>
      </dgm:prSet>
      <dgm:spPr/>
    </dgm:pt>
    <dgm:pt modelId="{FD08FD91-80DB-4F59-9CD2-7BD0054003E3}" type="pres">
      <dgm:prSet presAssocID="{4F3144B4-52AA-4974-A483-6301665EE6BB}" presName="sibTrans" presStyleLbl="sibTrans2D1" presStyleIdx="0" presStyleCnt="0"/>
      <dgm:spPr/>
    </dgm:pt>
    <dgm:pt modelId="{8D2C0AFB-2EEA-4CD4-AF71-518FC01A0052}" type="pres">
      <dgm:prSet presAssocID="{33B5DE67-FDD2-44FA-A854-5022CAA4B358}" presName="compNode" presStyleCnt="0"/>
      <dgm:spPr/>
    </dgm:pt>
    <dgm:pt modelId="{68557F8F-456F-40FC-A3CD-EE39C250E003}" type="pres">
      <dgm:prSet presAssocID="{33B5DE67-FDD2-44FA-A854-5022CAA4B358}" presName="iconBgRect" presStyleLbl="bgShp" presStyleIdx="3" presStyleCnt="4"/>
      <dgm:spPr/>
    </dgm:pt>
    <dgm:pt modelId="{4AE22D3E-EBFD-4067-BA33-72D951AB550B}" type="pres">
      <dgm:prSet presAssocID="{33B5DE67-FDD2-44FA-A854-5022CAA4B35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Question mark"/>
        </a:ext>
      </dgm:extLst>
    </dgm:pt>
    <dgm:pt modelId="{5EB025EC-88AB-4675-B9FE-F451FCF38E5B}" type="pres">
      <dgm:prSet presAssocID="{33B5DE67-FDD2-44FA-A854-5022CAA4B358}" presName="spaceRect" presStyleCnt="0"/>
      <dgm:spPr/>
    </dgm:pt>
    <dgm:pt modelId="{040F9FAD-A0D6-4F1D-ADAB-E22FFEB5873A}" type="pres">
      <dgm:prSet presAssocID="{33B5DE67-FDD2-44FA-A854-5022CAA4B358}" presName="textRect" presStyleLbl="revTx" presStyleIdx="3" presStyleCnt="4">
        <dgm:presLayoutVars>
          <dgm:chMax val="1"/>
          <dgm:chPref val="1"/>
        </dgm:presLayoutVars>
      </dgm:prSet>
      <dgm:spPr/>
    </dgm:pt>
  </dgm:ptLst>
  <dgm:cxnLst>
    <dgm:cxn modelId="{ECB58606-BD22-46FC-A1EC-2FEF55FB5C95}" srcId="{B888AF49-2B20-47F5-BBC5-3002548F178A}" destId="{941A0C98-07C7-48DB-90D0-AA75AB67C9EA}" srcOrd="1" destOrd="0" parTransId="{339F30A9-1478-4595-88F0-F2269DE24D78}" sibTransId="{742CD2C5-884A-485D-98C1-F1E31CD6ABC5}"/>
    <dgm:cxn modelId="{8289A919-4A04-45C7-87FD-7E22F34F887B}" type="presOf" srcId="{50B7E528-7EA5-4E42-90A8-58ECFC02C4FC}" destId="{71105E96-1315-4618-A20C-AEEFEBD3087E}" srcOrd="0" destOrd="0" presId="urn:microsoft.com/office/officeart/2018/2/layout/IconCircleList"/>
    <dgm:cxn modelId="{39B20E22-6E3F-4CEB-9646-A12C11620A85}" type="presOf" srcId="{D440E745-2E20-427F-A0D1-29136B092DD6}" destId="{FE3ED8D3-89FD-4FA3-A5F4-C6DF01B47595}" srcOrd="0" destOrd="0" presId="urn:microsoft.com/office/officeart/2018/2/layout/IconCircleList"/>
    <dgm:cxn modelId="{7054692F-34A8-48A8-B0BF-CB43F47D8A18}" type="presOf" srcId="{33B5DE67-FDD2-44FA-A854-5022CAA4B358}" destId="{040F9FAD-A0D6-4F1D-ADAB-E22FFEB5873A}" srcOrd="0" destOrd="0" presId="urn:microsoft.com/office/officeart/2018/2/layout/IconCircleList"/>
    <dgm:cxn modelId="{A4236E35-5596-4D8B-9516-5E9D914DC259}" type="presOf" srcId="{4F3144B4-52AA-4974-A483-6301665EE6BB}" destId="{FD08FD91-80DB-4F59-9CD2-7BD0054003E3}" srcOrd="0" destOrd="0" presId="urn:microsoft.com/office/officeart/2018/2/layout/IconCircleList"/>
    <dgm:cxn modelId="{7CA76B41-28D0-4558-8CDE-942BBCD1CA12}" srcId="{B888AF49-2B20-47F5-BBC5-3002548F178A}" destId="{33B5DE67-FDD2-44FA-A854-5022CAA4B358}" srcOrd="3" destOrd="0" parTransId="{EB0E3569-8596-440C-B03F-0462B7950FAB}" sibTransId="{D0A1419C-30F4-418C-A662-15DE485FE2C7}"/>
    <dgm:cxn modelId="{21B5FB63-74BD-41B0-A776-0AABE1FC063B}" type="presOf" srcId="{B888AF49-2B20-47F5-BBC5-3002548F178A}" destId="{DE119AFA-15D4-4478-B89F-141BA89C7C9F}" srcOrd="0" destOrd="0" presId="urn:microsoft.com/office/officeart/2018/2/layout/IconCircleList"/>
    <dgm:cxn modelId="{660A9E77-3A92-4C99-89C9-6BD8940FE365}" type="presOf" srcId="{941A0C98-07C7-48DB-90D0-AA75AB67C9EA}" destId="{E114D5DA-1D14-4D67-8FEC-5F8E9A3D49D0}" srcOrd="0" destOrd="0" presId="urn:microsoft.com/office/officeart/2018/2/layout/IconCircleList"/>
    <dgm:cxn modelId="{7946FA9A-086B-486B-B576-80EDB6AE846C}" srcId="{B888AF49-2B20-47F5-BBC5-3002548F178A}" destId="{D440E745-2E20-427F-A0D1-29136B092DD6}" srcOrd="0" destOrd="0" parTransId="{1DEF75AB-50C1-49B0-AEBE-8C45554A48F3}" sibTransId="{50B7E528-7EA5-4E42-90A8-58ECFC02C4FC}"/>
    <dgm:cxn modelId="{1B9D33C7-BE8F-4309-9900-122C3DAC1EC5}" type="presOf" srcId="{742CD2C5-884A-485D-98C1-F1E31CD6ABC5}" destId="{3FF09CEC-866F-439C-87C2-E68FD72DF85E}" srcOrd="0" destOrd="0" presId="urn:microsoft.com/office/officeart/2018/2/layout/IconCircleList"/>
    <dgm:cxn modelId="{847649F0-4B56-4AF9-A0A3-73C9B9AA7297}" type="presOf" srcId="{8D1FC0A4-4285-4FE0-8B6E-FCB738C701A3}" destId="{FAFAED96-FB94-4BE0-A6EE-521F87F5123B}" srcOrd="0" destOrd="0" presId="urn:microsoft.com/office/officeart/2018/2/layout/IconCircleList"/>
    <dgm:cxn modelId="{B21A1FFC-706D-4F8B-A795-04565580AF08}" srcId="{B888AF49-2B20-47F5-BBC5-3002548F178A}" destId="{8D1FC0A4-4285-4FE0-8B6E-FCB738C701A3}" srcOrd="2" destOrd="0" parTransId="{22502CE8-998E-4382-AAC1-59F468D38F46}" sibTransId="{4F3144B4-52AA-4974-A483-6301665EE6BB}"/>
    <dgm:cxn modelId="{E0E3F188-AAF3-4FEA-9FFE-3638554CB64F}" type="presParOf" srcId="{DE119AFA-15D4-4478-B89F-141BA89C7C9F}" destId="{D4C5F003-D9DC-4217-9471-138F0E086875}" srcOrd="0" destOrd="0" presId="urn:microsoft.com/office/officeart/2018/2/layout/IconCircleList"/>
    <dgm:cxn modelId="{0466FF16-A463-4FC8-A3E9-B78716CCA3E6}" type="presParOf" srcId="{D4C5F003-D9DC-4217-9471-138F0E086875}" destId="{7D884C1D-AA92-4AA8-9241-93ADDBE5BD37}" srcOrd="0" destOrd="0" presId="urn:microsoft.com/office/officeart/2018/2/layout/IconCircleList"/>
    <dgm:cxn modelId="{FDC5D08B-EBA4-4B0A-AA94-984B17A8C113}" type="presParOf" srcId="{7D884C1D-AA92-4AA8-9241-93ADDBE5BD37}" destId="{8A80628E-6DF5-490C-A4AE-079C72AC0829}" srcOrd="0" destOrd="0" presId="urn:microsoft.com/office/officeart/2018/2/layout/IconCircleList"/>
    <dgm:cxn modelId="{EE856EDD-FEFF-47CE-A875-3BE0D44E1090}" type="presParOf" srcId="{7D884C1D-AA92-4AA8-9241-93ADDBE5BD37}" destId="{95CE53F4-8AB6-405F-8F48-C16699C04DDE}" srcOrd="1" destOrd="0" presId="urn:microsoft.com/office/officeart/2018/2/layout/IconCircleList"/>
    <dgm:cxn modelId="{BC83B945-96A6-4279-9274-43E4DCCD49E7}" type="presParOf" srcId="{7D884C1D-AA92-4AA8-9241-93ADDBE5BD37}" destId="{79A25BE7-3F3C-4BAE-B3FE-25F46F8E01EB}" srcOrd="2" destOrd="0" presId="urn:microsoft.com/office/officeart/2018/2/layout/IconCircleList"/>
    <dgm:cxn modelId="{70EA02F3-3D12-4ADD-9BDE-79F96D051C41}" type="presParOf" srcId="{7D884C1D-AA92-4AA8-9241-93ADDBE5BD37}" destId="{FE3ED8D3-89FD-4FA3-A5F4-C6DF01B47595}" srcOrd="3" destOrd="0" presId="urn:microsoft.com/office/officeart/2018/2/layout/IconCircleList"/>
    <dgm:cxn modelId="{E8A8E028-9341-43D3-9241-D095D6E97EA0}" type="presParOf" srcId="{D4C5F003-D9DC-4217-9471-138F0E086875}" destId="{71105E96-1315-4618-A20C-AEEFEBD3087E}" srcOrd="1" destOrd="0" presId="urn:microsoft.com/office/officeart/2018/2/layout/IconCircleList"/>
    <dgm:cxn modelId="{D27F8003-44CD-41D0-80CB-12E0096C7EAE}" type="presParOf" srcId="{D4C5F003-D9DC-4217-9471-138F0E086875}" destId="{E1550959-9125-46D6-9D5E-7D3EF7575E0C}" srcOrd="2" destOrd="0" presId="urn:microsoft.com/office/officeart/2018/2/layout/IconCircleList"/>
    <dgm:cxn modelId="{72A6F430-9002-4848-A1BD-CC89FCE4D3FB}" type="presParOf" srcId="{E1550959-9125-46D6-9D5E-7D3EF7575E0C}" destId="{CBE406E6-6D94-4F16-B92E-F9C51990C631}" srcOrd="0" destOrd="0" presId="urn:microsoft.com/office/officeart/2018/2/layout/IconCircleList"/>
    <dgm:cxn modelId="{03243F93-2EA4-4ED5-B454-565F30E4E219}" type="presParOf" srcId="{E1550959-9125-46D6-9D5E-7D3EF7575E0C}" destId="{F9DB10BB-042F-4CA8-973E-7AA1D5685398}" srcOrd="1" destOrd="0" presId="urn:microsoft.com/office/officeart/2018/2/layout/IconCircleList"/>
    <dgm:cxn modelId="{FF4A389C-214A-4D41-884C-57AE1A0A2A16}" type="presParOf" srcId="{E1550959-9125-46D6-9D5E-7D3EF7575E0C}" destId="{93B2FA14-E738-47DB-B395-33CED004AE55}" srcOrd="2" destOrd="0" presId="urn:microsoft.com/office/officeart/2018/2/layout/IconCircleList"/>
    <dgm:cxn modelId="{7895051C-B8BD-4DFA-A046-A0F9F35AF5C4}" type="presParOf" srcId="{E1550959-9125-46D6-9D5E-7D3EF7575E0C}" destId="{E114D5DA-1D14-4D67-8FEC-5F8E9A3D49D0}" srcOrd="3" destOrd="0" presId="urn:microsoft.com/office/officeart/2018/2/layout/IconCircleList"/>
    <dgm:cxn modelId="{B26AF448-ECE6-4FFD-927A-4DC127C09779}" type="presParOf" srcId="{D4C5F003-D9DC-4217-9471-138F0E086875}" destId="{3FF09CEC-866F-439C-87C2-E68FD72DF85E}" srcOrd="3" destOrd="0" presId="urn:microsoft.com/office/officeart/2018/2/layout/IconCircleList"/>
    <dgm:cxn modelId="{0942192F-BFB6-40CA-A474-1280C8D0429F}" type="presParOf" srcId="{D4C5F003-D9DC-4217-9471-138F0E086875}" destId="{A78B560E-B34E-46CC-A805-3C5FCA389C49}" srcOrd="4" destOrd="0" presId="urn:microsoft.com/office/officeart/2018/2/layout/IconCircleList"/>
    <dgm:cxn modelId="{EBEC5E6A-56D2-4BFD-AAE0-BC76F8ECDA95}" type="presParOf" srcId="{A78B560E-B34E-46CC-A805-3C5FCA389C49}" destId="{D0F9811F-1791-4CDD-B684-51644D40B1E3}" srcOrd="0" destOrd="0" presId="urn:microsoft.com/office/officeart/2018/2/layout/IconCircleList"/>
    <dgm:cxn modelId="{154CDE2E-EB83-44FB-AB32-BE4EEAD67D34}" type="presParOf" srcId="{A78B560E-B34E-46CC-A805-3C5FCA389C49}" destId="{05904E67-DA22-4827-BBDD-B248F970E5E2}" srcOrd="1" destOrd="0" presId="urn:microsoft.com/office/officeart/2018/2/layout/IconCircleList"/>
    <dgm:cxn modelId="{57F5917B-0ACB-46A1-910A-7A249F0AEA64}" type="presParOf" srcId="{A78B560E-B34E-46CC-A805-3C5FCA389C49}" destId="{F5CD681F-A73B-40EF-8664-ABF886E87B96}" srcOrd="2" destOrd="0" presId="urn:microsoft.com/office/officeart/2018/2/layout/IconCircleList"/>
    <dgm:cxn modelId="{A671006F-7220-48A8-8E5F-E562201A61CA}" type="presParOf" srcId="{A78B560E-B34E-46CC-A805-3C5FCA389C49}" destId="{FAFAED96-FB94-4BE0-A6EE-521F87F5123B}" srcOrd="3" destOrd="0" presId="urn:microsoft.com/office/officeart/2018/2/layout/IconCircleList"/>
    <dgm:cxn modelId="{5E10CC3A-57F6-4FC3-B884-4C68A18C781E}" type="presParOf" srcId="{D4C5F003-D9DC-4217-9471-138F0E086875}" destId="{FD08FD91-80DB-4F59-9CD2-7BD0054003E3}" srcOrd="5" destOrd="0" presId="urn:microsoft.com/office/officeart/2018/2/layout/IconCircleList"/>
    <dgm:cxn modelId="{3FA884CA-A02E-4FC3-A94A-2F464216D02E}" type="presParOf" srcId="{D4C5F003-D9DC-4217-9471-138F0E086875}" destId="{8D2C0AFB-2EEA-4CD4-AF71-518FC01A0052}" srcOrd="6" destOrd="0" presId="urn:microsoft.com/office/officeart/2018/2/layout/IconCircleList"/>
    <dgm:cxn modelId="{3A4165A9-27C0-45AF-8480-17679D60C8B0}" type="presParOf" srcId="{8D2C0AFB-2EEA-4CD4-AF71-518FC01A0052}" destId="{68557F8F-456F-40FC-A3CD-EE39C250E003}" srcOrd="0" destOrd="0" presId="urn:microsoft.com/office/officeart/2018/2/layout/IconCircleList"/>
    <dgm:cxn modelId="{3025D45C-D461-4886-962D-732AEE0EDB4E}" type="presParOf" srcId="{8D2C0AFB-2EEA-4CD4-AF71-518FC01A0052}" destId="{4AE22D3E-EBFD-4067-BA33-72D951AB550B}" srcOrd="1" destOrd="0" presId="urn:microsoft.com/office/officeart/2018/2/layout/IconCircleList"/>
    <dgm:cxn modelId="{818074F7-AF79-45AD-AD06-C42050BF201C}" type="presParOf" srcId="{8D2C0AFB-2EEA-4CD4-AF71-518FC01A0052}" destId="{5EB025EC-88AB-4675-B9FE-F451FCF38E5B}" srcOrd="2" destOrd="0" presId="urn:microsoft.com/office/officeart/2018/2/layout/IconCircleList"/>
    <dgm:cxn modelId="{32E98933-9F12-4EDD-BE54-458D76B8E475}" type="presParOf" srcId="{8D2C0AFB-2EEA-4CD4-AF71-518FC01A0052}" destId="{040F9FAD-A0D6-4F1D-ADAB-E22FFEB5873A}"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08A23E-EEE9-407C-83EF-1048EA766F6F}">
      <dsp:nvSpPr>
        <dsp:cNvPr id="0" name=""/>
        <dsp:cNvSpPr/>
      </dsp:nvSpPr>
      <dsp:spPr>
        <a:xfrm>
          <a:off x="0" y="316859"/>
          <a:ext cx="9516775" cy="1436400"/>
        </a:xfrm>
        <a:prstGeom prst="rect">
          <a:avLst/>
        </a:prstGeom>
        <a:solidFill>
          <a:schemeClr val="lt1">
            <a:alpha val="90000"/>
            <a:hueOff val="0"/>
            <a:satOff val="0"/>
            <a:lumOff val="0"/>
            <a:alphaOff val="0"/>
          </a:schemeClr>
        </a:solid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38607" tIns="395732" rIns="738607"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65 and older</a:t>
          </a:r>
        </a:p>
        <a:p>
          <a:pPr marL="171450" lvl="1" indent="-171450" algn="l" defTabSz="844550">
            <a:lnSpc>
              <a:spcPct val="90000"/>
            </a:lnSpc>
            <a:spcBef>
              <a:spcPct val="0"/>
            </a:spcBef>
            <a:spcAft>
              <a:spcPct val="15000"/>
            </a:spcAft>
            <a:buChar char="•"/>
          </a:pPr>
          <a:r>
            <a:rPr lang="en-US" sz="1900" kern="1200" dirty="0"/>
            <a:t>Under 65 with certain disabilities</a:t>
          </a:r>
        </a:p>
        <a:p>
          <a:pPr marL="171450" lvl="1" indent="-171450" algn="l" defTabSz="844550">
            <a:lnSpc>
              <a:spcPct val="90000"/>
            </a:lnSpc>
            <a:spcBef>
              <a:spcPct val="0"/>
            </a:spcBef>
            <a:spcAft>
              <a:spcPct val="15000"/>
            </a:spcAft>
            <a:buChar char="•"/>
          </a:pPr>
          <a:r>
            <a:rPr lang="en-US" sz="1900" kern="1200" dirty="0"/>
            <a:t>Any age with End-Stage Renal Disease (ESRD)</a:t>
          </a:r>
        </a:p>
      </dsp:txBody>
      <dsp:txXfrm>
        <a:off x="0" y="316859"/>
        <a:ext cx="9516775" cy="1436400"/>
      </dsp:txXfrm>
    </dsp:sp>
    <dsp:sp modelId="{B8BC7CA3-F522-45DE-9E7D-58231DA278E3}">
      <dsp:nvSpPr>
        <dsp:cNvPr id="0" name=""/>
        <dsp:cNvSpPr/>
      </dsp:nvSpPr>
      <dsp:spPr>
        <a:xfrm>
          <a:off x="475838" y="36419"/>
          <a:ext cx="6661742" cy="560880"/>
        </a:xfrm>
        <a:prstGeom prst="round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1798" tIns="0" rIns="251798" bIns="0" numCol="1" spcCol="1270" anchor="ctr" anchorCtr="0">
          <a:noAutofit/>
        </a:bodyPr>
        <a:lstStyle/>
        <a:p>
          <a:pPr marL="0" lvl="0" indent="0" algn="l" defTabSz="844550">
            <a:lnSpc>
              <a:spcPct val="90000"/>
            </a:lnSpc>
            <a:spcBef>
              <a:spcPct val="0"/>
            </a:spcBef>
            <a:spcAft>
              <a:spcPct val="35000"/>
            </a:spcAft>
            <a:buNone/>
          </a:pPr>
          <a:r>
            <a:rPr lang="en-US" sz="1900" kern="1200" dirty="0"/>
            <a:t>Health insurance for three groups of people</a:t>
          </a:r>
        </a:p>
      </dsp:txBody>
      <dsp:txXfrm>
        <a:off x="503218" y="63799"/>
        <a:ext cx="6606982" cy="506120"/>
      </dsp:txXfrm>
    </dsp:sp>
    <dsp:sp modelId="{3B0CCDF5-32B6-42E3-9775-5C1055B6761A}">
      <dsp:nvSpPr>
        <dsp:cNvPr id="0" name=""/>
        <dsp:cNvSpPr/>
      </dsp:nvSpPr>
      <dsp:spPr>
        <a:xfrm>
          <a:off x="0" y="2136299"/>
          <a:ext cx="9516775" cy="807975"/>
        </a:xfrm>
        <a:prstGeom prst="rect">
          <a:avLst/>
        </a:prstGeom>
        <a:solidFill>
          <a:schemeClr val="lt1">
            <a:alpha val="90000"/>
            <a:hueOff val="0"/>
            <a:satOff val="0"/>
            <a:lumOff val="0"/>
            <a:alphaOff val="0"/>
          </a:schemeClr>
        </a:solidFill>
        <a:ln w="6350" cap="flat" cmpd="sng" algn="ctr">
          <a:solidFill>
            <a:schemeClr val="accent1">
              <a:shade val="80000"/>
              <a:hueOff val="-17693"/>
              <a:satOff val="-25416"/>
              <a:lumOff val="17975"/>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38607" tIns="395732" rIns="738607"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Centers for Medicare &amp; Medicaid Services (CMS)</a:t>
          </a:r>
        </a:p>
      </dsp:txBody>
      <dsp:txXfrm>
        <a:off x="0" y="2136299"/>
        <a:ext cx="9516775" cy="807975"/>
      </dsp:txXfrm>
    </dsp:sp>
    <dsp:sp modelId="{D069B7DC-2DD5-4996-ACCF-509687601B11}">
      <dsp:nvSpPr>
        <dsp:cNvPr id="0" name=""/>
        <dsp:cNvSpPr/>
      </dsp:nvSpPr>
      <dsp:spPr>
        <a:xfrm>
          <a:off x="475838" y="1855859"/>
          <a:ext cx="6661742" cy="560880"/>
        </a:xfrm>
        <a:prstGeom prst="roundRect">
          <a:avLst/>
        </a:prstGeom>
        <a:gradFill rotWithShape="0">
          <a:gsLst>
            <a:gs pos="0">
              <a:schemeClr val="accent1">
                <a:shade val="80000"/>
                <a:hueOff val="-17693"/>
                <a:satOff val="-25416"/>
                <a:lumOff val="17975"/>
                <a:alphaOff val="0"/>
                <a:satMod val="103000"/>
                <a:lumMod val="102000"/>
                <a:tint val="94000"/>
              </a:schemeClr>
            </a:gs>
            <a:gs pos="50000">
              <a:schemeClr val="accent1">
                <a:shade val="80000"/>
                <a:hueOff val="-17693"/>
                <a:satOff val="-25416"/>
                <a:lumOff val="17975"/>
                <a:alphaOff val="0"/>
                <a:satMod val="110000"/>
                <a:lumMod val="100000"/>
                <a:shade val="100000"/>
              </a:schemeClr>
            </a:gs>
            <a:gs pos="100000">
              <a:schemeClr val="accent1">
                <a:shade val="80000"/>
                <a:hueOff val="-17693"/>
                <a:satOff val="-25416"/>
                <a:lumOff val="1797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1798" tIns="0" rIns="251798" bIns="0" numCol="1" spcCol="1270" anchor="ctr" anchorCtr="0">
          <a:noAutofit/>
        </a:bodyPr>
        <a:lstStyle/>
        <a:p>
          <a:pPr marL="0" lvl="0" indent="0" algn="l" defTabSz="844550">
            <a:lnSpc>
              <a:spcPct val="90000"/>
            </a:lnSpc>
            <a:spcBef>
              <a:spcPct val="0"/>
            </a:spcBef>
            <a:spcAft>
              <a:spcPct val="35000"/>
            </a:spcAft>
            <a:buNone/>
          </a:pPr>
          <a:r>
            <a:rPr lang="en-US" sz="1900" kern="1200"/>
            <a:t>Administration</a:t>
          </a:r>
        </a:p>
      </dsp:txBody>
      <dsp:txXfrm>
        <a:off x="503218" y="1883239"/>
        <a:ext cx="6606982" cy="506120"/>
      </dsp:txXfrm>
    </dsp:sp>
    <dsp:sp modelId="{1D4F76EB-B07C-48EB-B86A-F6E4B4E40E71}">
      <dsp:nvSpPr>
        <dsp:cNvPr id="0" name=""/>
        <dsp:cNvSpPr/>
      </dsp:nvSpPr>
      <dsp:spPr>
        <a:xfrm>
          <a:off x="0" y="3327314"/>
          <a:ext cx="9516775" cy="1137150"/>
        </a:xfrm>
        <a:prstGeom prst="rect">
          <a:avLst/>
        </a:prstGeom>
        <a:solidFill>
          <a:schemeClr val="lt1">
            <a:alpha val="90000"/>
            <a:hueOff val="0"/>
            <a:satOff val="0"/>
            <a:lumOff val="0"/>
            <a:alphaOff val="0"/>
          </a:schemeClr>
        </a:solidFill>
        <a:ln w="6350" cap="flat" cmpd="sng" algn="ctr">
          <a:solidFill>
            <a:schemeClr val="accent1">
              <a:shade val="80000"/>
              <a:hueOff val="-35386"/>
              <a:satOff val="-50832"/>
              <a:lumOff val="3595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38607" tIns="395732" rIns="738607"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Social Security Administration (SSA) for most</a:t>
          </a:r>
        </a:p>
        <a:p>
          <a:pPr marL="171450" lvl="1" indent="-171450" algn="l" defTabSz="844550" rtl="0">
            <a:lnSpc>
              <a:spcPct val="90000"/>
            </a:lnSpc>
            <a:spcBef>
              <a:spcPct val="0"/>
            </a:spcBef>
            <a:spcAft>
              <a:spcPct val="15000"/>
            </a:spcAft>
            <a:buChar char="•"/>
          </a:pPr>
          <a:r>
            <a:rPr lang="en-US" sz="1900" kern="1200"/>
            <a:t>Railroad Retirement Board (RRB) </a:t>
          </a:r>
          <a:r>
            <a:rPr lang="en-US" sz="1900" kern="1200">
              <a:latin typeface="Century Gothic" panose="020B0502020202020204"/>
            </a:rPr>
            <a:t>for railroad</a:t>
          </a:r>
          <a:r>
            <a:rPr lang="en-US" sz="1900" kern="1200"/>
            <a:t> retirees</a:t>
          </a:r>
        </a:p>
      </dsp:txBody>
      <dsp:txXfrm>
        <a:off x="0" y="3327314"/>
        <a:ext cx="9516775" cy="1137150"/>
      </dsp:txXfrm>
    </dsp:sp>
    <dsp:sp modelId="{E14E84BE-0508-4A2E-BEA8-4357FEBB72C5}">
      <dsp:nvSpPr>
        <dsp:cNvPr id="0" name=""/>
        <dsp:cNvSpPr/>
      </dsp:nvSpPr>
      <dsp:spPr>
        <a:xfrm>
          <a:off x="475838" y="3046874"/>
          <a:ext cx="6661742" cy="560880"/>
        </a:xfrm>
        <a:prstGeom prst="roundRect">
          <a:avLst/>
        </a:prstGeom>
        <a:gradFill rotWithShape="0">
          <a:gsLst>
            <a:gs pos="0">
              <a:schemeClr val="accent1">
                <a:shade val="80000"/>
                <a:hueOff val="-35386"/>
                <a:satOff val="-50832"/>
                <a:lumOff val="35950"/>
                <a:alphaOff val="0"/>
                <a:satMod val="103000"/>
                <a:lumMod val="102000"/>
                <a:tint val="94000"/>
              </a:schemeClr>
            </a:gs>
            <a:gs pos="50000">
              <a:schemeClr val="accent1">
                <a:shade val="80000"/>
                <a:hueOff val="-35386"/>
                <a:satOff val="-50832"/>
                <a:lumOff val="35950"/>
                <a:alphaOff val="0"/>
                <a:satMod val="110000"/>
                <a:lumMod val="100000"/>
                <a:shade val="100000"/>
              </a:schemeClr>
            </a:gs>
            <a:gs pos="100000">
              <a:schemeClr val="accent1">
                <a:shade val="80000"/>
                <a:hueOff val="-35386"/>
                <a:satOff val="-50832"/>
                <a:lumOff val="3595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1798" tIns="0" rIns="251798" bIns="0" numCol="1" spcCol="1270" anchor="ctr" anchorCtr="0">
          <a:noAutofit/>
        </a:bodyPr>
        <a:lstStyle/>
        <a:p>
          <a:pPr marL="0" lvl="0" indent="0" algn="l" defTabSz="844550" rtl="0">
            <a:lnSpc>
              <a:spcPct val="90000"/>
            </a:lnSpc>
            <a:spcBef>
              <a:spcPct val="0"/>
            </a:spcBef>
            <a:spcAft>
              <a:spcPct val="35000"/>
            </a:spcAft>
            <a:buNone/>
          </a:pPr>
          <a:r>
            <a:rPr lang="en-US" sz="1900" kern="1200"/>
            <a:t>Enrollment</a:t>
          </a:r>
          <a:r>
            <a:rPr lang="en-US" sz="1900" kern="1200">
              <a:latin typeface="Century Gothic" panose="020B0502020202020204"/>
            </a:rPr>
            <a:t> </a:t>
          </a:r>
          <a:endParaRPr lang="en-US" sz="1900" kern="1200"/>
        </a:p>
      </dsp:txBody>
      <dsp:txXfrm>
        <a:off x="503218" y="3074254"/>
        <a:ext cx="6606982" cy="50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A31924-0990-4C12-8A07-0E6A6FD913FD}">
      <dsp:nvSpPr>
        <dsp:cNvPr id="0" name=""/>
        <dsp:cNvSpPr/>
      </dsp:nvSpPr>
      <dsp:spPr>
        <a:xfrm>
          <a:off x="3073" y="620049"/>
          <a:ext cx="2996526" cy="1188137"/>
        </a:xfrm>
        <a:prstGeom prst="rect">
          <a:avLst/>
        </a:prstGeom>
        <a:solidFill>
          <a:schemeClr val="accent1">
            <a:shade val="8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b="1" kern="1200" dirty="0"/>
            <a:t>Enrollment is not automatic</a:t>
          </a:r>
        </a:p>
      </dsp:txBody>
      <dsp:txXfrm>
        <a:off x="3073" y="620049"/>
        <a:ext cx="2996526" cy="1188137"/>
      </dsp:txXfrm>
    </dsp:sp>
    <dsp:sp modelId="{067BAE0B-A462-4F85-81D8-3535C0925544}">
      <dsp:nvSpPr>
        <dsp:cNvPr id="0" name=""/>
        <dsp:cNvSpPr/>
      </dsp:nvSpPr>
      <dsp:spPr>
        <a:xfrm>
          <a:off x="3073" y="1808186"/>
          <a:ext cx="2996526" cy="20203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If you don’t get Social Security or RRB benefits</a:t>
          </a:r>
        </a:p>
        <a:p>
          <a:pPr marL="457200" lvl="2" indent="-228600" algn="l" defTabSz="889000">
            <a:lnSpc>
              <a:spcPct val="90000"/>
            </a:lnSpc>
            <a:spcBef>
              <a:spcPct val="0"/>
            </a:spcBef>
            <a:spcAft>
              <a:spcPct val="15000"/>
            </a:spcAft>
            <a:buFont typeface="Courier New" panose="02070309020205020404" pitchFamily="49" charset="0"/>
            <a:buChar char="o"/>
          </a:pPr>
          <a:r>
            <a:rPr lang="en-US" sz="2000" kern="1200" dirty="0"/>
            <a:t>For instance, you are still actively working</a:t>
          </a:r>
        </a:p>
      </dsp:txBody>
      <dsp:txXfrm>
        <a:off x="3073" y="1808186"/>
        <a:ext cx="2996526" cy="2020320"/>
      </dsp:txXfrm>
    </dsp:sp>
    <dsp:sp modelId="{338572D5-AD55-435B-8E37-4DBD88E67574}">
      <dsp:nvSpPr>
        <dsp:cNvPr id="0" name=""/>
        <dsp:cNvSpPr/>
      </dsp:nvSpPr>
      <dsp:spPr>
        <a:xfrm>
          <a:off x="3419113" y="620049"/>
          <a:ext cx="2996526" cy="1188137"/>
        </a:xfrm>
        <a:prstGeom prst="rect">
          <a:avLst/>
        </a:prstGeom>
        <a:solidFill>
          <a:schemeClr val="accent1">
            <a:shade val="80000"/>
            <a:hueOff val="-17693"/>
            <a:satOff val="-25416"/>
            <a:lumOff val="17975"/>
            <a:alphaOff val="0"/>
          </a:schemeClr>
        </a:solidFill>
        <a:ln w="12700" cap="flat" cmpd="sng" algn="ctr">
          <a:solidFill>
            <a:schemeClr val="accent1">
              <a:shade val="80000"/>
              <a:hueOff val="-17693"/>
              <a:satOff val="-25416"/>
              <a:lumOff val="1797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b="1" kern="1200" dirty="0"/>
            <a:t>Enroll with Social Security</a:t>
          </a:r>
        </a:p>
      </dsp:txBody>
      <dsp:txXfrm>
        <a:off x="3419113" y="620049"/>
        <a:ext cx="2996526" cy="1188137"/>
      </dsp:txXfrm>
    </dsp:sp>
    <dsp:sp modelId="{2A696A97-F269-409F-8CF3-8200C02D247B}">
      <dsp:nvSpPr>
        <dsp:cNvPr id="0" name=""/>
        <dsp:cNvSpPr/>
      </dsp:nvSpPr>
      <dsp:spPr>
        <a:xfrm>
          <a:off x="3419113" y="1808186"/>
          <a:ext cx="2996526" cy="20203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Visit local office</a:t>
          </a:r>
        </a:p>
        <a:p>
          <a:pPr marL="228600" lvl="1" indent="-228600" algn="l" defTabSz="889000">
            <a:lnSpc>
              <a:spcPct val="90000"/>
            </a:lnSpc>
            <a:spcBef>
              <a:spcPct val="0"/>
            </a:spcBef>
            <a:spcAft>
              <a:spcPct val="15000"/>
            </a:spcAft>
            <a:buChar char="•"/>
          </a:pPr>
          <a:r>
            <a:rPr lang="en-US" sz="2000" kern="1200" dirty="0"/>
            <a:t>Call 1-800-772-1213</a:t>
          </a:r>
        </a:p>
        <a:p>
          <a:pPr marL="228600" lvl="1" indent="-228600" algn="l" defTabSz="889000">
            <a:lnSpc>
              <a:spcPct val="90000"/>
            </a:lnSpc>
            <a:spcBef>
              <a:spcPct val="0"/>
            </a:spcBef>
            <a:spcAft>
              <a:spcPct val="15000"/>
            </a:spcAft>
            <a:buChar char="•"/>
          </a:pPr>
          <a:r>
            <a:rPr lang="en-US" sz="2000" kern="1200" dirty="0"/>
            <a:t>Online at ssa.gov</a:t>
          </a:r>
        </a:p>
      </dsp:txBody>
      <dsp:txXfrm>
        <a:off x="3419113" y="1808186"/>
        <a:ext cx="2996526" cy="2020320"/>
      </dsp:txXfrm>
    </dsp:sp>
    <dsp:sp modelId="{4A9EE2F0-C6D7-4714-B40F-91A6528B49CB}">
      <dsp:nvSpPr>
        <dsp:cNvPr id="0" name=""/>
        <dsp:cNvSpPr/>
      </dsp:nvSpPr>
      <dsp:spPr>
        <a:xfrm>
          <a:off x="6835153" y="620049"/>
          <a:ext cx="2996526" cy="1188137"/>
        </a:xfrm>
        <a:prstGeom prst="rect">
          <a:avLst/>
        </a:prstGeom>
        <a:solidFill>
          <a:schemeClr val="accent1">
            <a:shade val="80000"/>
            <a:hueOff val="-35386"/>
            <a:satOff val="-50832"/>
            <a:lumOff val="35950"/>
            <a:alphaOff val="0"/>
          </a:schemeClr>
        </a:solidFill>
        <a:ln w="12700" cap="flat" cmpd="sng" algn="ctr">
          <a:solidFill>
            <a:schemeClr val="accent1">
              <a:shade val="80000"/>
              <a:hueOff val="-35386"/>
              <a:satOff val="-50832"/>
              <a:lumOff val="359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b="1" kern="1200" dirty="0"/>
            <a:t>If retired from Railroad enroll with RRB</a:t>
          </a:r>
        </a:p>
      </dsp:txBody>
      <dsp:txXfrm>
        <a:off x="6835153" y="620049"/>
        <a:ext cx="2996526" cy="1188137"/>
      </dsp:txXfrm>
    </dsp:sp>
    <dsp:sp modelId="{3C0BCF5E-AF4A-476E-8DA9-79D6C19A7FC6}">
      <dsp:nvSpPr>
        <dsp:cNvPr id="0" name=""/>
        <dsp:cNvSpPr/>
      </dsp:nvSpPr>
      <dsp:spPr>
        <a:xfrm>
          <a:off x="6835153" y="1808186"/>
          <a:ext cx="2996526" cy="20203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Call your local RRB office or 1‑877‑772‑5772</a:t>
          </a:r>
        </a:p>
      </dsp:txBody>
      <dsp:txXfrm>
        <a:off x="6835153" y="1808186"/>
        <a:ext cx="2996526" cy="20203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562647-4082-4F16-BE65-3E978F922C2E}">
      <dsp:nvSpPr>
        <dsp:cNvPr id="0" name=""/>
        <dsp:cNvSpPr/>
      </dsp:nvSpPr>
      <dsp:spPr>
        <a:xfrm>
          <a:off x="0" y="0"/>
          <a:ext cx="8055864" cy="163818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D3E310-5E6E-4ADA-A017-0C39E42C3C71}">
      <dsp:nvSpPr>
        <dsp:cNvPr id="0" name=""/>
        <dsp:cNvSpPr/>
      </dsp:nvSpPr>
      <dsp:spPr>
        <a:xfrm>
          <a:off x="191646" y="133844"/>
          <a:ext cx="3548841" cy="1449731"/>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797579-5A88-431A-AA6C-DAE3B6384D5E}">
      <dsp:nvSpPr>
        <dsp:cNvPr id="0" name=""/>
        <dsp:cNvSpPr/>
      </dsp:nvSpPr>
      <dsp:spPr>
        <a:xfrm rot="10800000">
          <a:off x="311095" y="1638179"/>
          <a:ext cx="3412806" cy="2002220"/>
        </a:xfrm>
        <a:prstGeom prst="round2SameRect">
          <a:avLst>
            <a:gd name="adj1" fmla="val 10500"/>
            <a:gd name="adj2" fmla="val 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1" kern="1200" dirty="0"/>
            <a:t>Front</a:t>
          </a:r>
        </a:p>
        <a:p>
          <a:pPr marL="171450" lvl="1" indent="-171450" algn="ctr" defTabSz="844550">
            <a:lnSpc>
              <a:spcPct val="90000"/>
            </a:lnSpc>
            <a:spcBef>
              <a:spcPct val="0"/>
            </a:spcBef>
            <a:spcAft>
              <a:spcPct val="15000"/>
            </a:spcAft>
            <a:buNone/>
          </a:pPr>
          <a:r>
            <a:rPr lang="en-US" sz="1900" b="1" kern="1200" dirty="0"/>
            <a:t>Keep</a:t>
          </a:r>
          <a:r>
            <a:rPr lang="en-US" sz="1900" kern="1200" dirty="0"/>
            <a:t> it and accept</a:t>
          </a:r>
        </a:p>
        <a:p>
          <a:pPr marL="171450" lvl="1" indent="-171450" algn="ctr" defTabSz="844550">
            <a:lnSpc>
              <a:spcPct val="90000"/>
            </a:lnSpc>
            <a:spcBef>
              <a:spcPct val="0"/>
            </a:spcBef>
            <a:spcAft>
              <a:spcPct val="15000"/>
            </a:spcAft>
            <a:buNone/>
          </a:pPr>
          <a:r>
            <a:rPr lang="en-US" sz="1900" kern="1200"/>
            <a:t>Medicare Parts A and B</a:t>
          </a:r>
        </a:p>
      </dsp:txBody>
      <dsp:txXfrm rot="10800000">
        <a:off x="372670" y="1638179"/>
        <a:ext cx="3289656" cy="1940645"/>
      </dsp:txXfrm>
    </dsp:sp>
    <dsp:sp modelId="{107438FB-2A8F-4382-ACF0-DBC14C68E10E}">
      <dsp:nvSpPr>
        <dsp:cNvPr id="0" name=""/>
        <dsp:cNvSpPr/>
      </dsp:nvSpPr>
      <dsp:spPr>
        <a:xfrm>
          <a:off x="4133200" y="94224"/>
          <a:ext cx="3679586" cy="1449731"/>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AD8C28-7F8F-49D3-B28D-798A2EA2C1D0}">
      <dsp:nvSpPr>
        <dsp:cNvPr id="0" name=""/>
        <dsp:cNvSpPr/>
      </dsp:nvSpPr>
      <dsp:spPr>
        <a:xfrm rot="10800000">
          <a:off x="4266589" y="1638179"/>
          <a:ext cx="3412806" cy="2002220"/>
        </a:xfrm>
        <a:prstGeom prst="round2SameRect">
          <a:avLst>
            <a:gd name="adj1" fmla="val 10500"/>
            <a:gd name="adj2" fmla="val 0"/>
          </a:avLst>
        </a:prstGeom>
        <a:solidFill>
          <a:schemeClr val="accent1">
            <a:shade val="80000"/>
            <a:hueOff val="-35386"/>
            <a:satOff val="-50832"/>
            <a:lumOff val="359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1" kern="1200" dirty="0"/>
            <a:t>Back</a:t>
          </a:r>
        </a:p>
        <a:p>
          <a:pPr marL="171450" lvl="1" indent="-171450" algn="ctr" defTabSz="844550">
            <a:lnSpc>
              <a:spcPct val="90000"/>
            </a:lnSpc>
            <a:spcBef>
              <a:spcPct val="0"/>
            </a:spcBef>
            <a:spcAft>
              <a:spcPct val="15000"/>
            </a:spcAft>
            <a:buNone/>
          </a:pPr>
          <a:r>
            <a:rPr lang="en-US" sz="1900" b="1" kern="1200" dirty="0"/>
            <a:t>Return</a:t>
          </a:r>
          <a:r>
            <a:rPr lang="en-US" sz="1900" kern="1200" dirty="0"/>
            <a:t> it to refuse Part B</a:t>
          </a:r>
        </a:p>
        <a:p>
          <a:pPr marL="342900" lvl="2" indent="-171450" algn="ctr" defTabSz="844550">
            <a:lnSpc>
              <a:spcPct val="90000"/>
            </a:lnSpc>
            <a:spcBef>
              <a:spcPct val="0"/>
            </a:spcBef>
            <a:spcAft>
              <a:spcPct val="15000"/>
            </a:spcAft>
            <a:buFontTx/>
            <a:buNone/>
          </a:pPr>
          <a:r>
            <a:rPr lang="en-US" sz="1900" kern="1200"/>
            <a:t>Follow instructions</a:t>
          </a:r>
        </a:p>
        <a:p>
          <a:pPr marL="342900" lvl="2" indent="-171450" algn="ctr" defTabSz="844550">
            <a:lnSpc>
              <a:spcPct val="90000"/>
            </a:lnSpc>
            <a:spcBef>
              <a:spcPct val="0"/>
            </a:spcBef>
            <a:spcAft>
              <a:spcPct val="15000"/>
            </a:spcAft>
            <a:buFontTx/>
            <a:buNone/>
          </a:pPr>
          <a:r>
            <a:rPr lang="en-US" sz="1900" kern="1200" dirty="0"/>
            <a:t>on back of card</a:t>
          </a:r>
        </a:p>
      </dsp:txBody>
      <dsp:txXfrm rot="10800000">
        <a:off x="4328164" y="1638179"/>
        <a:ext cx="3289656" cy="19406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2DA4CD-E2B1-4053-B349-34FEAF8F72B9}">
      <dsp:nvSpPr>
        <dsp:cNvPr id="0" name=""/>
        <dsp:cNvSpPr/>
      </dsp:nvSpPr>
      <dsp:spPr>
        <a:xfrm>
          <a:off x="0" y="47524"/>
          <a:ext cx="9217025" cy="1934615"/>
        </a:xfrm>
        <a:prstGeom prst="roundRect">
          <a:avLst>
            <a:gd name="adj" fmla="val 10000"/>
          </a:avLst>
        </a:prstGeom>
        <a:solidFill>
          <a:schemeClr val="bg1">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19954F-FA07-4C97-9724-5DAEDF676684}">
      <dsp:nvSpPr>
        <dsp:cNvPr id="0" name=""/>
        <dsp:cNvSpPr/>
      </dsp:nvSpPr>
      <dsp:spPr>
        <a:xfrm>
          <a:off x="739190" y="364399"/>
          <a:ext cx="1047387" cy="1055010"/>
        </a:xfrm>
        <a:prstGeom prst="roundRect">
          <a:avLst>
            <a:gd name="adj" fmla="val 10000"/>
          </a:avLst>
        </a:prstGeom>
        <a:blipFill dpi="0" rotWithShape="1">
          <a:blip xmlns:r="http://schemas.openxmlformats.org/officeDocument/2006/relationships" r:embed="rId1">
            <a:extLst>
              <a:ext uri="{96DAC541-7B7A-43D3-8B79-37D633B846F1}">
                <asvg:svgBlip xmlns:asvg="http://schemas.microsoft.com/office/drawing/2016/SVG/main" r:embed="rId2"/>
              </a:ext>
            </a:extLst>
          </a:blip>
          <a:srcRect/>
          <a:stretch>
            <a:fillRect l="-9000" r="-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1A1099-FA01-46BC-8230-046175C5E237}">
      <dsp:nvSpPr>
        <dsp:cNvPr id="0" name=""/>
        <dsp:cNvSpPr/>
      </dsp:nvSpPr>
      <dsp:spPr>
        <a:xfrm rot="10800000">
          <a:off x="279049" y="1708621"/>
          <a:ext cx="2013703" cy="1996243"/>
        </a:xfrm>
        <a:prstGeom prst="round2SameRect">
          <a:avLst>
            <a:gd name="adj1" fmla="val 10500"/>
            <a:gd name="adj2" fmla="val 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b="1" kern="1200"/>
            <a:t>Part A</a:t>
          </a:r>
        </a:p>
        <a:p>
          <a:pPr marL="0" lvl="0" indent="0" algn="ctr" defTabSz="977900">
            <a:lnSpc>
              <a:spcPct val="90000"/>
            </a:lnSpc>
            <a:spcBef>
              <a:spcPct val="0"/>
            </a:spcBef>
            <a:spcAft>
              <a:spcPct val="35000"/>
            </a:spcAft>
            <a:buNone/>
          </a:pPr>
          <a:r>
            <a:rPr lang="en-US" sz="2200" kern="1200"/>
            <a:t>Hospital Insurance</a:t>
          </a:r>
        </a:p>
      </dsp:txBody>
      <dsp:txXfrm rot="10800000">
        <a:off x="340440" y="1708621"/>
        <a:ext cx="1890921" cy="1934852"/>
      </dsp:txXfrm>
    </dsp:sp>
    <dsp:sp modelId="{C68A750C-BA5A-48BE-B565-2495A471BB50}">
      <dsp:nvSpPr>
        <dsp:cNvPr id="0" name=""/>
        <dsp:cNvSpPr/>
      </dsp:nvSpPr>
      <dsp:spPr>
        <a:xfrm>
          <a:off x="2977281" y="364471"/>
          <a:ext cx="1047387" cy="1055010"/>
        </a:xfrm>
        <a:prstGeom prst="roundRect">
          <a:avLst>
            <a:gd name="adj" fmla="val 10000"/>
          </a:avLst>
        </a:prstGeom>
        <a:blipFill dpi="0" rotWithShape="1">
          <a:blip xmlns:r="http://schemas.openxmlformats.org/officeDocument/2006/relationships" r:embed="rId3">
            <a:extLst>
              <a:ext uri="{96DAC541-7B7A-43D3-8B79-37D633B846F1}">
                <asvg:svgBlip xmlns:asvg="http://schemas.microsoft.com/office/drawing/2016/SVG/main" r:embed="rId4"/>
              </a:ext>
            </a:extLst>
          </a:blip>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D5E8004-1E82-4F41-87B2-5C38D8A7A398}">
      <dsp:nvSpPr>
        <dsp:cNvPr id="0" name=""/>
        <dsp:cNvSpPr/>
      </dsp:nvSpPr>
      <dsp:spPr>
        <a:xfrm rot="10800000">
          <a:off x="2494123" y="1708621"/>
          <a:ext cx="2013703" cy="1996243"/>
        </a:xfrm>
        <a:prstGeom prst="round2SameRect">
          <a:avLst>
            <a:gd name="adj1" fmla="val 10500"/>
            <a:gd name="adj2" fmla="val 0"/>
          </a:avLst>
        </a:prstGeom>
        <a:solidFill>
          <a:schemeClr val="accent1">
            <a:shade val="80000"/>
            <a:hueOff val="-11795"/>
            <a:satOff val="-16944"/>
            <a:lumOff val="119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b="1" kern="1200" dirty="0"/>
            <a:t>Part B </a:t>
          </a:r>
          <a:r>
            <a:rPr lang="en-US" sz="2200" kern="1200" dirty="0"/>
            <a:t>Medical Insurance</a:t>
          </a:r>
        </a:p>
      </dsp:txBody>
      <dsp:txXfrm rot="10800000">
        <a:off x="2555514" y="1708621"/>
        <a:ext cx="1890921" cy="1934852"/>
      </dsp:txXfrm>
    </dsp:sp>
    <dsp:sp modelId="{C7722945-6117-4DD6-B5C2-F1245AB5D518}">
      <dsp:nvSpPr>
        <dsp:cNvPr id="0" name=""/>
        <dsp:cNvSpPr/>
      </dsp:nvSpPr>
      <dsp:spPr>
        <a:xfrm>
          <a:off x="5192355" y="364471"/>
          <a:ext cx="1047387" cy="1055010"/>
        </a:xfrm>
        <a:prstGeom prst="roundRect">
          <a:avLst>
            <a:gd name="adj" fmla="val 10000"/>
          </a:avLst>
        </a:prstGeom>
        <a:blipFill>
          <a:blip xmlns:r="http://schemas.openxmlformats.org/officeDocument/2006/relationships" r:embed="rId5"/>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9A1E58C-16A6-4450-98DA-4DE50BFA93DA}">
      <dsp:nvSpPr>
        <dsp:cNvPr id="0" name=""/>
        <dsp:cNvSpPr/>
      </dsp:nvSpPr>
      <dsp:spPr>
        <a:xfrm rot="10800000">
          <a:off x="4709197" y="1708621"/>
          <a:ext cx="2013703" cy="1996243"/>
        </a:xfrm>
        <a:prstGeom prst="round2SameRect">
          <a:avLst>
            <a:gd name="adj1" fmla="val 10500"/>
            <a:gd name="adj2" fmla="val 0"/>
          </a:avLst>
        </a:prstGeom>
        <a:solidFill>
          <a:schemeClr val="accent1">
            <a:shade val="80000"/>
            <a:hueOff val="-23591"/>
            <a:satOff val="-33888"/>
            <a:lumOff val="239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1" kern="1200" dirty="0"/>
            <a:t>Part C </a:t>
          </a:r>
          <a:r>
            <a:rPr lang="en-US" sz="2400" kern="1200" dirty="0"/>
            <a:t>Medicare Advantage (HMOs and PPOs)</a:t>
          </a:r>
        </a:p>
      </dsp:txBody>
      <dsp:txXfrm rot="10800000">
        <a:off x="4770588" y="1708621"/>
        <a:ext cx="1890921" cy="1934852"/>
      </dsp:txXfrm>
    </dsp:sp>
    <dsp:sp modelId="{9CF29DA1-7BA0-4547-92CE-440ACE66B975}">
      <dsp:nvSpPr>
        <dsp:cNvPr id="0" name=""/>
        <dsp:cNvSpPr/>
      </dsp:nvSpPr>
      <dsp:spPr>
        <a:xfrm>
          <a:off x="7407430" y="364471"/>
          <a:ext cx="1047387" cy="1055010"/>
        </a:xfrm>
        <a:prstGeom prst="roundRect">
          <a:avLst>
            <a:gd name="adj" fmla="val 10000"/>
          </a:avLst>
        </a:prstGeom>
        <a:blipFill>
          <a:blip xmlns:r="http://schemas.openxmlformats.org/officeDocument/2006/relationships" r:embed="rId6">
            <a:extLst>
              <a:ext uri="{96DAC541-7B7A-43D3-8B79-37D633B846F1}">
                <asvg:svgBlip xmlns:asvg="http://schemas.microsoft.com/office/drawing/2016/SVG/main" r:embed="rId7"/>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1E732E-1DE7-48D7-900C-79C3BEF3A2BE}">
      <dsp:nvSpPr>
        <dsp:cNvPr id="0" name=""/>
        <dsp:cNvSpPr/>
      </dsp:nvSpPr>
      <dsp:spPr>
        <a:xfrm rot="10800000">
          <a:off x="6924272" y="1708621"/>
          <a:ext cx="2013703" cy="1996243"/>
        </a:xfrm>
        <a:prstGeom prst="round2SameRect">
          <a:avLst>
            <a:gd name="adj1" fmla="val 10500"/>
            <a:gd name="adj2" fmla="val 0"/>
          </a:avLst>
        </a:prstGeom>
        <a:solidFill>
          <a:schemeClr val="accent1">
            <a:shade val="80000"/>
            <a:hueOff val="-35386"/>
            <a:satOff val="-50832"/>
            <a:lumOff val="359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b="1" kern="1200"/>
            <a:t>Part D </a:t>
          </a:r>
          <a:r>
            <a:rPr lang="en-US" sz="2200" kern="1200"/>
            <a:t>Medicare Prescription Drug Coverage</a:t>
          </a:r>
        </a:p>
      </dsp:txBody>
      <dsp:txXfrm rot="10800000">
        <a:off x="6985663" y="1708621"/>
        <a:ext cx="1890921" cy="19348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8FF0B-75DA-4FC6-B467-4BFAE65D1F6C}">
      <dsp:nvSpPr>
        <dsp:cNvPr id="0" name=""/>
        <dsp:cNvSpPr/>
      </dsp:nvSpPr>
      <dsp:spPr>
        <a:xfrm>
          <a:off x="0" y="134155"/>
          <a:ext cx="10268478" cy="503685"/>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mn-lt"/>
            </a:rPr>
            <a:t>New to Medicare</a:t>
          </a:r>
        </a:p>
      </dsp:txBody>
      <dsp:txXfrm>
        <a:off x="24588" y="158743"/>
        <a:ext cx="10219302" cy="454509"/>
      </dsp:txXfrm>
    </dsp:sp>
    <dsp:sp modelId="{93F89AE5-9878-4B89-B342-869D37673854}">
      <dsp:nvSpPr>
        <dsp:cNvPr id="0" name=""/>
        <dsp:cNvSpPr/>
      </dsp:nvSpPr>
      <dsp:spPr>
        <a:xfrm>
          <a:off x="0" y="637840"/>
          <a:ext cx="10268478"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024"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a:latin typeface="+mn-lt"/>
            </a:rPr>
            <a:t>7 month initial enrollment period</a:t>
          </a:r>
        </a:p>
      </dsp:txBody>
      <dsp:txXfrm>
        <a:off x="0" y="637840"/>
        <a:ext cx="10268478" cy="347760"/>
      </dsp:txXfrm>
    </dsp:sp>
    <dsp:sp modelId="{5FFDD267-8829-4F46-B6B8-DE7BB287F2A2}">
      <dsp:nvSpPr>
        <dsp:cNvPr id="0" name=""/>
        <dsp:cNvSpPr/>
      </dsp:nvSpPr>
      <dsp:spPr>
        <a:xfrm>
          <a:off x="0" y="985600"/>
          <a:ext cx="10268478" cy="503685"/>
        </a:xfrm>
        <a:prstGeom prst="roundRect">
          <a:avLst/>
        </a:prstGeom>
        <a:solidFill>
          <a:schemeClr val="accent1">
            <a:shade val="80000"/>
            <a:hueOff val="-11795"/>
            <a:satOff val="-16944"/>
            <a:lumOff val="119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latin typeface="+mn-lt"/>
            </a:rPr>
            <a:t>Annual fall open enrollment</a:t>
          </a:r>
        </a:p>
      </dsp:txBody>
      <dsp:txXfrm>
        <a:off x="24588" y="1010188"/>
        <a:ext cx="10219302" cy="454509"/>
      </dsp:txXfrm>
    </dsp:sp>
    <dsp:sp modelId="{4F696C67-CD4E-4669-BCA6-35919E229697}">
      <dsp:nvSpPr>
        <dsp:cNvPr id="0" name=""/>
        <dsp:cNvSpPr/>
      </dsp:nvSpPr>
      <dsp:spPr>
        <a:xfrm>
          <a:off x="0" y="1489285"/>
          <a:ext cx="10268478" cy="554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024"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en-US" sz="1600" kern="1200">
              <a:latin typeface="+mn-lt"/>
            </a:rPr>
            <a:t>October 15 – December 7 </a:t>
          </a:r>
        </a:p>
        <a:p>
          <a:pPr marL="171450" lvl="1" indent="-171450" algn="l" defTabSz="711200">
            <a:lnSpc>
              <a:spcPct val="90000"/>
            </a:lnSpc>
            <a:spcBef>
              <a:spcPct val="0"/>
            </a:spcBef>
            <a:spcAft>
              <a:spcPct val="20000"/>
            </a:spcAft>
            <a:buChar char="•"/>
          </a:pPr>
          <a:r>
            <a:rPr lang="en-US" sz="1600" kern="1200">
              <a:latin typeface="+mn-lt"/>
            </a:rPr>
            <a:t>Coverage starts January 1</a:t>
          </a:r>
        </a:p>
      </dsp:txBody>
      <dsp:txXfrm>
        <a:off x="0" y="1489285"/>
        <a:ext cx="10268478" cy="554242"/>
      </dsp:txXfrm>
    </dsp:sp>
    <dsp:sp modelId="{9879E222-CF1C-4C75-9371-7AFC7B7489FC}">
      <dsp:nvSpPr>
        <dsp:cNvPr id="0" name=""/>
        <dsp:cNvSpPr/>
      </dsp:nvSpPr>
      <dsp:spPr>
        <a:xfrm>
          <a:off x="0" y="2043527"/>
          <a:ext cx="10268478" cy="503685"/>
        </a:xfrm>
        <a:prstGeom prst="roundRect">
          <a:avLst/>
        </a:prstGeom>
        <a:solidFill>
          <a:schemeClr val="accent1">
            <a:shade val="80000"/>
            <a:hueOff val="-23591"/>
            <a:satOff val="-33888"/>
            <a:lumOff val="239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latin typeface="+mn-lt"/>
            </a:rPr>
            <a:t>Special Enrollment Periods</a:t>
          </a:r>
        </a:p>
      </dsp:txBody>
      <dsp:txXfrm>
        <a:off x="24588" y="2068115"/>
        <a:ext cx="10219302" cy="454509"/>
      </dsp:txXfrm>
    </dsp:sp>
    <dsp:sp modelId="{2751A4F1-E921-40CF-BCD7-9C8AC801A791}">
      <dsp:nvSpPr>
        <dsp:cNvPr id="0" name=""/>
        <dsp:cNvSpPr/>
      </dsp:nvSpPr>
      <dsp:spPr>
        <a:xfrm>
          <a:off x="0" y="2547212"/>
          <a:ext cx="10268478"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024"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a:latin typeface="+mn-lt"/>
            </a:rPr>
            <a:t>Low income, involuntary loss of credible coverage, moved outside of plan’s service area, etc.</a:t>
          </a:r>
        </a:p>
      </dsp:txBody>
      <dsp:txXfrm>
        <a:off x="0" y="2547212"/>
        <a:ext cx="10268478" cy="347760"/>
      </dsp:txXfrm>
    </dsp:sp>
    <dsp:sp modelId="{447C208D-37EE-4097-B91F-1DA09F842A23}">
      <dsp:nvSpPr>
        <dsp:cNvPr id="0" name=""/>
        <dsp:cNvSpPr/>
      </dsp:nvSpPr>
      <dsp:spPr>
        <a:xfrm>
          <a:off x="0" y="2894972"/>
          <a:ext cx="10268478" cy="503685"/>
        </a:xfrm>
        <a:prstGeom prst="roundRect">
          <a:avLst/>
        </a:prstGeom>
        <a:solidFill>
          <a:schemeClr val="accent1">
            <a:shade val="80000"/>
            <a:hueOff val="-35386"/>
            <a:satOff val="-50832"/>
            <a:lumOff val="359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latin typeface="+mn-lt"/>
            </a:rPr>
            <a:t>Ways to join</a:t>
          </a:r>
        </a:p>
      </dsp:txBody>
      <dsp:txXfrm>
        <a:off x="24588" y="2919560"/>
        <a:ext cx="10219302" cy="454509"/>
      </dsp:txXfrm>
    </dsp:sp>
    <dsp:sp modelId="{2BDCC796-8504-45DB-91D2-3A119D24B494}">
      <dsp:nvSpPr>
        <dsp:cNvPr id="0" name=""/>
        <dsp:cNvSpPr/>
      </dsp:nvSpPr>
      <dsp:spPr>
        <a:xfrm>
          <a:off x="0" y="3398657"/>
          <a:ext cx="10268478" cy="1391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024"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en-US" sz="1600" b="1" kern="1200">
              <a:latin typeface="+mn-lt"/>
            </a:rPr>
            <a:t>Call us 248-262-0545</a:t>
          </a:r>
        </a:p>
        <a:p>
          <a:pPr marL="171450" lvl="1" indent="-171450" algn="l" defTabSz="711200" rtl="0">
            <a:lnSpc>
              <a:spcPct val="90000"/>
            </a:lnSpc>
            <a:spcBef>
              <a:spcPct val="0"/>
            </a:spcBef>
            <a:spcAft>
              <a:spcPct val="20000"/>
            </a:spcAft>
            <a:buChar char="•"/>
          </a:pPr>
          <a:r>
            <a:rPr lang="en-US" sz="1600" kern="1200" dirty="0">
              <a:latin typeface="+mn-lt"/>
            </a:rPr>
            <a:t>Call the Plan directly</a:t>
          </a:r>
        </a:p>
        <a:p>
          <a:pPr marL="171450" lvl="1" indent="-171450" algn="l" defTabSz="711200" rtl="0">
            <a:lnSpc>
              <a:spcPct val="90000"/>
            </a:lnSpc>
            <a:spcBef>
              <a:spcPct val="0"/>
            </a:spcBef>
            <a:spcAft>
              <a:spcPct val="20000"/>
            </a:spcAft>
            <a:buChar char="•"/>
          </a:pPr>
          <a:r>
            <a:rPr lang="en-US" sz="1600" kern="1200">
              <a:latin typeface="+mn-lt"/>
            </a:rPr>
            <a:t>Call 1-800-Medicare</a:t>
          </a:r>
        </a:p>
        <a:p>
          <a:pPr marL="171450" lvl="1" indent="-171450" algn="l" defTabSz="711200" rtl="0">
            <a:lnSpc>
              <a:spcPct val="90000"/>
            </a:lnSpc>
            <a:spcBef>
              <a:spcPct val="0"/>
            </a:spcBef>
            <a:spcAft>
              <a:spcPct val="20000"/>
            </a:spcAft>
            <a:buChar char="•"/>
          </a:pPr>
          <a:r>
            <a:rPr lang="en-US" sz="1600" kern="1200">
              <a:latin typeface="+mn-lt"/>
            </a:rPr>
            <a:t>Visit Medicare.gov</a:t>
          </a:r>
        </a:p>
        <a:p>
          <a:pPr marL="171450" lvl="1" indent="-171450" algn="l" defTabSz="711200">
            <a:lnSpc>
              <a:spcPct val="90000"/>
            </a:lnSpc>
            <a:spcBef>
              <a:spcPct val="0"/>
            </a:spcBef>
            <a:spcAft>
              <a:spcPct val="20000"/>
            </a:spcAft>
            <a:buChar char="•"/>
          </a:pPr>
          <a:endParaRPr lang="en-US" sz="1600" kern="1200">
            <a:latin typeface="+mn-lt"/>
          </a:endParaRPr>
        </a:p>
      </dsp:txBody>
      <dsp:txXfrm>
        <a:off x="0" y="3398657"/>
        <a:ext cx="10268478" cy="13910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F87D4C-362C-48FF-A3FE-F3F76D3569E4}">
      <dsp:nvSpPr>
        <dsp:cNvPr id="0" name=""/>
        <dsp:cNvSpPr/>
      </dsp:nvSpPr>
      <dsp:spPr>
        <a:xfrm>
          <a:off x="930572" y="3032"/>
          <a:ext cx="2833338" cy="1700003"/>
        </a:xfrm>
        <a:prstGeom prst="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Health plans approved by Medicare </a:t>
          </a:r>
          <a:r>
            <a:rPr lang="en-US" sz="2000" kern="1200" dirty="0">
              <a:latin typeface="Century Gothic" panose="020B0502020202020204"/>
            </a:rPr>
            <a:t>(PPOs and HMOs) run by private Insurance Companies</a:t>
          </a:r>
          <a:endParaRPr lang="en-US" sz="2000" kern="1200" dirty="0"/>
        </a:p>
      </dsp:txBody>
      <dsp:txXfrm>
        <a:off x="930572" y="3032"/>
        <a:ext cx="2833338" cy="1700003"/>
      </dsp:txXfrm>
    </dsp:sp>
    <dsp:sp modelId="{47B95DE5-2485-4350-A4E7-998157DD558C}">
      <dsp:nvSpPr>
        <dsp:cNvPr id="0" name=""/>
        <dsp:cNvSpPr/>
      </dsp:nvSpPr>
      <dsp:spPr>
        <a:xfrm>
          <a:off x="4047245" y="3032"/>
          <a:ext cx="2833338" cy="1700003"/>
        </a:xfrm>
        <a:prstGeom prst="rect">
          <a:avLst/>
        </a:prstGeom>
        <a:solidFill>
          <a:schemeClr val="accent1">
            <a:shade val="80000"/>
            <a:hueOff val="-8847"/>
            <a:satOff val="-12708"/>
            <a:lumOff val="89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Includes Parts A &amp; B and usually Part D</a:t>
          </a:r>
        </a:p>
      </dsp:txBody>
      <dsp:txXfrm>
        <a:off x="4047245" y="3032"/>
        <a:ext cx="2833338" cy="1700003"/>
      </dsp:txXfrm>
    </dsp:sp>
    <dsp:sp modelId="{186201ED-6BE3-4108-9D70-EB15A86AC7FA}">
      <dsp:nvSpPr>
        <dsp:cNvPr id="0" name=""/>
        <dsp:cNvSpPr/>
      </dsp:nvSpPr>
      <dsp:spPr>
        <a:xfrm>
          <a:off x="7163917" y="3032"/>
          <a:ext cx="2833338" cy="1700003"/>
        </a:xfrm>
        <a:prstGeom prst="rect">
          <a:avLst/>
        </a:prstGeom>
        <a:solidFill>
          <a:schemeClr val="accent1">
            <a:shade val="80000"/>
            <a:hueOff val="-17693"/>
            <a:satOff val="-25416"/>
            <a:lumOff val="179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Medicare pays amount for each member’s care</a:t>
          </a:r>
        </a:p>
      </dsp:txBody>
      <dsp:txXfrm>
        <a:off x="7163917" y="3032"/>
        <a:ext cx="2833338" cy="1700003"/>
      </dsp:txXfrm>
    </dsp:sp>
    <dsp:sp modelId="{16A12BDD-7E56-42DF-9118-B0D10A1CB2C9}">
      <dsp:nvSpPr>
        <dsp:cNvPr id="0" name=""/>
        <dsp:cNvSpPr/>
      </dsp:nvSpPr>
      <dsp:spPr>
        <a:xfrm>
          <a:off x="2488909" y="1986369"/>
          <a:ext cx="2833338" cy="1700003"/>
        </a:xfrm>
        <a:prstGeom prst="rect">
          <a:avLst/>
        </a:prstGeom>
        <a:solidFill>
          <a:schemeClr val="accent1">
            <a:shade val="80000"/>
            <a:hueOff val="-26540"/>
            <a:satOff val="-38124"/>
            <a:lumOff val="269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a:t>Most plans include some dental, vision and hearing coverage</a:t>
          </a:r>
        </a:p>
      </dsp:txBody>
      <dsp:txXfrm>
        <a:off x="2488909" y="1986369"/>
        <a:ext cx="2833338" cy="1700003"/>
      </dsp:txXfrm>
    </dsp:sp>
    <dsp:sp modelId="{BDD65AF5-18EF-4A57-BA34-5EA08CB7E23A}">
      <dsp:nvSpPr>
        <dsp:cNvPr id="0" name=""/>
        <dsp:cNvSpPr/>
      </dsp:nvSpPr>
      <dsp:spPr>
        <a:xfrm>
          <a:off x="5605581" y="1986369"/>
          <a:ext cx="2833338" cy="1700003"/>
        </a:xfrm>
        <a:prstGeom prst="rect">
          <a:avLst/>
        </a:prstGeom>
        <a:solidFill>
          <a:schemeClr val="accent1">
            <a:shade val="80000"/>
            <a:hueOff val="-35386"/>
            <a:satOff val="-50832"/>
            <a:lumOff val="359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May have to use network doctors or hospitals</a:t>
          </a:r>
        </a:p>
      </dsp:txBody>
      <dsp:txXfrm>
        <a:off x="5605581" y="1986369"/>
        <a:ext cx="2833338" cy="17000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6D1043-413B-4098-A708-05CEFEA5BC38}">
      <dsp:nvSpPr>
        <dsp:cNvPr id="0" name=""/>
        <dsp:cNvSpPr/>
      </dsp:nvSpPr>
      <dsp:spPr>
        <a:xfrm>
          <a:off x="0" y="454"/>
          <a:ext cx="10058399" cy="1064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A3327F-BD12-41D1-96C6-DA63AE411AF1}">
      <dsp:nvSpPr>
        <dsp:cNvPr id="0" name=""/>
        <dsp:cNvSpPr/>
      </dsp:nvSpPr>
      <dsp:spPr>
        <a:xfrm>
          <a:off x="321920" y="239899"/>
          <a:ext cx="585310" cy="5853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BA5792-60E3-4C59-83D7-502AC948027C}">
      <dsp:nvSpPr>
        <dsp:cNvPr id="0" name=""/>
        <dsp:cNvSpPr/>
      </dsp:nvSpPr>
      <dsp:spPr>
        <a:xfrm>
          <a:off x="1229151" y="454"/>
          <a:ext cx="8829248" cy="1064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628" tIns="112628" rIns="112628" bIns="112628" numCol="1" spcCol="1270" anchor="ctr" anchorCtr="0">
          <a:noAutofit/>
        </a:bodyPr>
        <a:lstStyle/>
        <a:p>
          <a:pPr marL="0" lvl="0" indent="0" algn="l" defTabSz="800100">
            <a:lnSpc>
              <a:spcPct val="100000"/>
            </a:lnSpc>
            <a:spcBef>
              <a:spcPct val="0"/>
            </a:spcBef>
            <a:spcAft>
              <a:spcPct val="35000"/>
            </a:spcAft>
            <a:buNone/>
          </a:pPr>
          <a:r>
            <a:rPr lang="en-US" sz="1800" kern="1200"/>
            <a:t>Be sure you are aware of all relevant dates and deadlines. There are life-long penalties for enrolling late in both Part B and Part D</a:t>
          </a:r>
        </a:p>
      </dsp:txBody>
      <dsp:txXfrm>
        <a:off x="1229151" y="454"/>
        <a:ext cx="8829248" cy="1064200"/>
      </dsp:txXfrm>
    </dsp:sp>
    <dsp:sp modelId="{A4B89B07-23C4-4A33-ACEA-607D760139AF}">
      <dsp:nvSpPr>
        <dsp:cNvPr id="0" name=""/>
        <dsp:cNvSpPr/>
      </dsp:nvSpPr>
      <dsp:spPr>
        <a:xfrm>
          <a:off x="0" y="1330705"/>
          <a:ext cx="10058399" cy="1064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EA63F7-992E-4057-9E54-E82721B5B382}">
      <dsp:nvSpPr>
        <dsp:cNvPr id="0" name=""/>
        <dsp:cNvSpPr/>
      </dsp:nvSpPr>
      <dsp:spPr>
        <a:xfrm>
          <a:off x="321920" y="1570150"/>
          <a:ext cx="585310" cy="5853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7BA7A9-6817-43F9-934F-37E0B7A14ACC}">
      <dsp:nvSpPr>
        <dsp:cNvPr id="0" name=""/>
        <dsp:cNvSpPr/>
      </dsp:nvSpPr>
      <dsp:spPr>
        <a:xfrm>
          <a:off x="1229151" y="1330705"/>
          <a:ext cx="8829248" cy="1064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628" tIns="112628" rIns="112628" bIns="112628" numCol="1" spcCol="1270" anchor="ctr" anchorCtr="0">
          <a:noAutofit/>
        </a:bodyPr>
        <a:lstStyle/>
        <a:p>
          <a:pPr marL="0" lvl="0" indent="0" algn="l" defTabSz="800100">
            <a:lnSpc>
              <a:spcPct val="100000"/>
            </a:lnSpc>
            <a:spcBef>
              <a:spcPct val="0"/>
            </a:spcBef>
            <a:spcAft>
              <a:spcPct val="35000"/>
            </a:spcAft>
            <a:buNone/>
          </a:pPr>
          <a:r>
            <a:rPr lang="en-US" sz="1800" kern="1200" dirty="0"/>
            <a:t>If you delay enrollment in Part B, you must get proof of creditable coverage from your employer in order to avoid a penalty </a:t>
          </a:r>
        </a:p>
      </dsp:txBody>
      <dsp:txXfrm>
        <a:off x="1229151" y="1330705"/>
        <a:ext cx="8829248" cy="1064200"/>
      </dsp:txXfrm>
    </dsp:sp>
    <dsp:sp modelId="{7647A408-DE8F-411F-9D9B-9B0F2CA39A33}">
      <dsp:nvSpPr>
        <dsp:cNvPr id="0" name=""/>
        <dsp:cNvSpPr/>
      </dsp:nvSpPr>
      <dsp:spPr>
        <a:xfrm>
          <a:off x="0" y="2660956"/>
          <a:ext cx="10058399" cy="1064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4FC65A-3421-488E-8962-99C8EB8BA212}">
      <dsp:nvSpPr>
        <dsp:cNvPr id="0" name=""/>
        <dsp:cNvSpPr/>
      </dsp:nvSpPr>
      <dsp:spPr>
        <a:xfrm>
          <a:off x="321920" y="2900401"/>
          <a:ext cx="585310" cy="5853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EA4966-71FC-49C3-8834-7662D9000E94}">
      <dsp:nvSpPr>
        <dsp:cNvPr id="0" name=""/>
        <dsp:cNvSpPr/>
      </dsp:nvSpPr>
      <dsp:spPr>
        <a:xfrm>
          <a:off x="1229151" y="2660956"/>
          <a:ext cx="8829248" cy="1064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628" tIns="112628" rIns="112628" bIns="112628" numCol="1" spcCol="1270" anchor="ctr" anchorCtr="0">
          <a:noAutofit/>
        </a:bodyPr>
        <a:lstStyle/>
        <a:p>
          <a:pPr marL="0" lvl="0" indent="0" algn="l" defTabSz="800100">
            <a:lnSpc>
              <a:spcPct val="100000"/>
            </a:lnSpc>
            <a:spcBef>
              <a:spcPct val="0"/>
            </a:spcBef>
            <a:spcAft>
              <a:spcPct val="35000"/>
            </a:spcAft>
            <a:buNone/>
          </a:pPr>
          <a:r>
            <a:rPr lang="en-US" sz="1800" kern="1200"/>
            <a:t>If you get your health insurance through your spouse, you will need to check with their benefits coordinator for health insurance to make sure you have creditable coverage</a:t>
          </a:r>
        </a:p>
      </dsp:txBody>
      <dsp:txXfrm>
        <a:off x="1229151" y="2660956"/>
        <a:ext cx="8829248" cy="10642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C20BF2-E0CB-4BE6-8B5F-8233AA366C42}">
      <dsp:nvSpPr>
        <dsp:cNvPr id="0" name=""/>
        <dsp:cNvSpPr/>
      </dsp:nvSpPr>
      <dsp:spPr>
        <a:xfrm>
          <a:off x="0" y="0"/>
          <a:ext cx="4397239" cy="426158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Enrolling in Medicare Parts A and/or Part B</a:t>
          </a:r>
        </a:p>
      </dsp:txBody>
      <dsp:txXfrm>
        <a:off x="0" y="0"/>
        <a:ext cx="4397239" cy="1278475"/>
      </dsp:txXfrm>
    </dsp:sp>
    <dsp:sp modelId="{9E9A7E2C-8D93-4AD6-8C71-DEFCA71B702C}">
      <dsp:nvSpPr>
        <dsp:cNvPr id="0" name=""/>
        <dsp:cNvSpPr/>
      </dsp:nvSpPr>
      <dsp:spPr>
        <a:xfrm>
          <a:off x="422168" y="1315392"/>
          <a:ext cx="3517791" cy="620822"/>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t>You can not contribute pre-taxed dollars to HSA</a:t>
          </a:r>
        </a:p>
      </dsp:txBody>
      <dsp:txXfrm>
        <a:off x="440351" y="1333575"/>
        <a:ext cx="3481425" cy="584456"/>
      </dsp:txXfrm>
    </dsp:sp>
    <dsp:sp modelId="{8416EB74-8957-4E7C-910B-6C142345FCE9}">
      <dsp:nvSpPr>
        <dsp:cNvPr id="0" name=""/>
        <dsp:cNvSpPr/>
      </dsp:nvSpPr>
      <dsp:spPr>
        <a:xfrm>
          <a:off x="451647" y="2043527"/>
          <a:ext cx="3517791" cy="620822"/>
        </a:xfrm>
        <a:prstGeom prst="roundRect">
          <a:avLst>
            <a:gd name="adj" fmla="val 10000"/>
          </a:avLst>
        </a:prstGeom>
        <a:solidFill>
          <a:schemeClr val="accent1">
            <a:shade val="80000"/>
            <a:hueOff val="-5055"/>
            <a:satOff val="-7262"/>
            <a:lumOff val="51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t>Stop contributing the month your Medicare coverage begins</a:t>
          </a:r>
        </a:p>
      </dsp:txBody>
      <dsp:txXfrm>
        <a:off x="469830" y="2061710"/>
        <a:ext cx="3481425" cy="584456"/>
      </dsp:txXfrm>
    </dsp:sp>
    <dsp:sp modelId="{E47F50E7-1916-4CAC-82AC-624E2C74B6D3}">
      <dsp:nvSpPr>
        <dsp:cNvPr id="0" name=""/>
        <dsp:cNvSpPr/>
      </dsp:nvSpPr>
      <dsp:spPr>
        <a:xfrm>
          <a:off x="459069" y="2763535"/>
          <a:ext cx="3517791" cy="620822"/>
        </a:xfrm>
        <a:prstGeom prst="roundRect">
          <a:avLst>
            <a:gd name="adj" fmla="val 10000"/>
          </a:avLst>
        </a:prstGeom>
        <a:solidFill>
          <a:schemeClr val="accent1">
            <a:shade val="80000"/>
            <a:hueOff val="-10110"/>
            <a:satOff val="-14523"/>
            <a:lumOff val="102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t>Can withdraw tax-free to pay qualified medical expenses</a:t>
          </a:r>
        </a:p>
      </dsp:txBody>
      <dsp:txXfrm>
        <a:off x="477252" y="2781718"/>
        <a:ext cx="3481425" cy="584456"/>
      </dsp:txXfrm>
    </dsp:sp>
    <dsp:sp modelId="{82EB1C9E-8E30-4258-9E75-2A67C6FA223E}">
      <dsp:nvSpPr>
        <dsp:cNvPr id="0" name=""/>
        <dsp:cNvSpPr/>
      </dsp:nvSpPr>
      <dsp:spPr>
        <a:xfrm>
          <a:off x="451682" y="3481845"/>
          <a:ext cx="3517791" cy="620822"/>
        </a:xfrm>
        <a:prstGeom prst="roundRect">
          <a:avLst>
            <a:gd name="adj" fmla="val 10000"/>
          </a:avLst>
        </a:prstGeom>
        <a:solidFill>
          <a:schemeClr val="accent1">
            <a:shade val="80000"/>
            <a:hueOff val="-15165"/>
            <a:satOff val="-21785"/>
            <a:lumOff val="154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t>Medicare pays primary to the job-based coverage</a:t>
          </a:r>
        </a:p>
      </dsp:txBody>
      <dsp:txXfrm>
        <a:off x="469865" y="3500028"/>
        <a:ext cx="3481425" cy="584456"/>
      </dsp:txXfrm>
    </dsp:sp>
    <dsp:sp modelId="{60B64D39-4557-4D46-AE32-BA42CFA73AA2}">
      <dsp:nvSpPr>
        <dsp:cNvPr id="0" name=""/>
        <dsp:cNvSpPr/>
      </dsp:nvSpPr>
      <dsp:spPr>
        <a:xfrm>
          <a:off x="4736175" y="0"/>
          <a:ext cx="4397239" cy="426158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Delaying enrollment into Parts A and Part B</a:t>
          </a:r>
        </a:p>
      </dsp:txBody>
      <dsp:txXfrm>
        <a:off x="4736175" y="0"/>
        <a:ext cx="4397239" cy="1278475"/>
      </dsp:txXfrm>
    </dsp:sp>
    <dsp:sp modelId="{F6990536-2BB6-4DB8-BBF8-898840FCA47C}">
      <dsp:nvSpPr>
        <dsp:cNvPr id="0" name=""/>
        <dsp:cNvSpPr/>
      </dsp:nvSpPr>
      <dsp:spPr>
        <a:xfrm>
          <a:off x="5090207" y="1258356"/>
          <a:ext cx="3517791" cy="620822"/>
        </a:xfrm>
        <a:prstGeom prst="roundRect">
          <a:avLst>
            <a:gd name="adj" fmla="val 10000"/>
          </a:avLst>
        </a:prstGeom>
        <a:solidFill>
          <a:schemeClr val="accent1">
            <a:shade val="80000"/>
            <a:hueOff val="-20221"/>
            <a:satOff val="-29047"/>
            <a:lumOff val="205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t>Receiving health coverage from an employer with 20+ employees and</a:t>
          </a:r>
        </a:p>
      </dsp:txBody>
      <dsp:txXfrm>
        <a:off x="5108390" y="1276539"/>
        <a:ext cx="3481425" cy="584456"/>
      </dsp:txXfrm>
    </dsp:sp>
    <dsp:sp modelId="{60A8AAB5-991B-4D13-8453-EA922F17EB67}">
      <dsp:nvSpPr>
        <dsp:cNvPr id="0" name=""/>
        <dsp:cNvSpPr/>
      </dsp:nvSpPr>
      <dsp:spPr>
        <a:xfrm>
          <a:off x="5104947" y="1969965"/>
          <a:ext cx="3517791" cy="620822"/>
        </a:xfrm>
        <a:prstGeom prst="roundRect">
          <a:avLst>
            <a:gd name="adj" fmla="val 10000"/>
          </a:avLst>
        </a:prstGeom>
        <a:solidFill>
          <a:schemeClr val="accent1">
            <a:shade val="80000"/>
            <a:hueOff val="-25276"/>
            <a:satOff val="-36309"/>
            <a:lumOff val="256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t>Want to continue putting funds into HSA tax-free</a:t>
          </a:r>
        </a:p>
      </dsp:txBody>
      <dsp:txXfrm>
        <a:off x="5123130" y="1988148"/>
        <a:ext cx="3481425" cy="584456"/>
      </dsp:txXfrm>
    </dsp:sp>
    <dsp:sp modelId="{E5573BBC-A783-4F47-84DD-171C2872EAEE}">
      <dsp:nvSpPr>
        <dsp:cNvPr id="0" name=""/>
        <dsp:cNvSpPr/>
      </dsp:nvSpPr>
      <dsp:spPr>
        <a:xfrm>
          <a:off x="5119686" y="2751020"/>
          <a:ext cx="3517791" cy="620822"/>
        </a:xfrm>
        <a:prstGeom prst="roundRect">
          <a:avLst>
            <a:gd name="adj" fmla="val 10000"/>
          </a:avLst>
        </a:prstGeom>
        <a:solidFill>
          <a:schemeClr val="accent1">
            <a:shade val="80000"/>
            <a:hueOff val="-30331"/>
            <a:satOff val="-43570"/>
            <a:lumOff val="308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t>Can use a special enrollment period to enroll in Medicare</a:t>
          </a:r>
        </a:p>
      </dsp:txBody>
      <dsp:txXfrm>
        <a:off x="5137869" y="2769203"/>
        <a:ext cx="3481425" cy="584456"/>
      </dsp:txXfrm>
    </dsp:sp>
    <dsp:sp modelId="{8785F261-CBDF-446E-89BC-0AE4A747984F}">
      <dsp:nvSpPr>
        <dsp:cNvPr id="0" name=""/>
        <dsp:cNvSpPr/>
      </dsp:nvSpPr>
      <dsp:spPr>
        <a:xfrm>
          <a:off x="5097559" y="3434930"/>
          <a:ext cx="3517791" cy="620822"/>
        </a:xfrm>
        <a:prstGeom prst="roundRect">
          <a:avLst>
            <a:gd name="adj" fmla="val 10000"/>
          </a:avLst>
        </a:prstGeom>
        <a:solidFill>
          <a:schemeClr val="accent1">
            <a:shade val="80000"/>
            <a:hueOff val="-35386"/>
            <a:satOff val="-50832"/>
            <a:lumOff val="359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t>Stop contributing to HSA at least 6 months before you enroll in Medicare </a:t>
          </a:r>
        </a:p>
      </dsp:txBody>
      <dsp:txXfrm>
        <a:off x="5115742" y="3453113"/>
        <a:ext cx="3481425" cy="58445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AA6140-8166-431C-A8A0-536E4E860E06}">
      <dsp:nvSpPr>
        <dsp:cNvPr id="0" name=""/>
        <dsp:cNvSpPr/>
      </dsp:nvSpPr>
      <dsp:spPr>
        <a:xfrm>
          <a:off x="104516" y="669526"/>
          <a:ext cx="899817" cy="89981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62F645-A2FF-4DFD-A955-A986AE7BB181}">
      <dsp:nvSpPr>
        <dsp:cNvPr id="0" name=""/>
        <dsp:cNvSpPr/>
      </dsp:nvSpPr>
      <dsp:spPr>
        <a:xfrm>
          <a:off x="293478" y="858488"/>
          <a:ext cx="521894" cy="5218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234FDE-8608-4EF2-B8BE-BEEE83EF262D}">
      <dsp:nvSpPr>
        <dsp:cNvPr id="0" name=""/>
        <dsp:cNvSpPr/>
      </dsp:nvSpPr>
      <dsp:spPr>
        <a:xfrm>
          <a:off x="1197152" y="669526"/>
          <a:ext cx="2120998" cy="899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a:t>Extra Help (with prescription drugs)</a:t>
          </a:r>
        </a:p>
      </dsp:txBody>
      <dsp:txXfrm>
        <a:off x="1197152" y="669526"/>
        <a:ext cx="2120998" cy="899817"/>
      </dsp:txXfrm>
    </dsp:sp>
    <dsp:sp modelId="{87025912-11B2-40F5-BB14-8A8390DFD8ED}">
      <dsp:nvSpPr>
        <dsp:cNvPr id="0" name=""/>
        <dsp:cNvSpPr/>
      </dsp:nvSpPr>
      <dsp:spPr>
        <a:xfrm>
          <a:off x="3687718" y="669526"/>
          <a:ext cx="899817" cy="89981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7C68DC-F9B6-4564-8992-F9A51D8F2BC4}">
      <dsp:nvSpPr>
        <dsp:cNvPr id="0" name=""/>
        <dsp:cNvSpPr/>
      </dsp:nvSpPr>
      <dsp:spPr>
        <a:xfrm>
          <a:off x="3876680" y="858488"/>
          <a:ext cx="521894" cy="5218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E02A3E-9150-4BA1-B609-A0D39100CAB5}">
      <dsp:nvSpPr>
        <dsp:cNvPr id="0" name=""/>
        <dsp:cNvSpPr/>
      </dsp:nvSpPr>
      <dsp:spPr>
        <a:xfrm>
          <a:off x="4780354" y="669526"/>
          <a:ext cx="2120998" cy="899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a:t>Medicaid</a:t>
          </a:r>
        </a:p>
      </dsp:txBody>
      <dsp:txXfrm>
        <a:off x="4780354" y="669526"/>
        <a:ext cx="2120998" cy="899817"/>
      </dsp:txXfrm>
    </dsp:sp>
    <dsp:sp modelId="{3F38E2D0-AC8B-4014-883A-FE9A5FA4828E}">
      <dsp:nvSpPr>
        <dsp:cNvPr id="0" name=""/>
        <dsp:cNvSpPr/>
      </dsp:nvSpPr>
      <dsp:spPr>
        <a:xfrm>
          <a:off x="7270920" y="669526"/>
          <a:ext cx="899817" cy="89981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59DD00-B011-4323-8D68-AE257E8F813A}">
      <dsp:nvSpPr>
        <dsp:cNvPr id="0" name=""/>
        <dsp:cNvSpPr/>
      </dsp:nvSpPr>
      <dsp:spPr>
        <a:xfrm>
          <a:off x="7459882" y="858488"/>
          <a:ext cx="521894" cy="52189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173495-782B-450A-97D1-F1016EEE9BF3}">
      <dsp:nvSpPr>
        <dsp:cNvPr id="0" name=""/>
        <dsp:cNvSpPr/>
      </dsp:nvSpPr>
      <dsp:spPr>
        <a:xfrm>
          <a:off x="8363555" y="669526"/>
          <a:ext cx="2120998" cy="899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a:t>Medicare Savings Programs</a:t>
          </a:r>
        </a:p>
      </dsp:txBody>
      <dsp:txXfrm>
        <a:off x="8363555" y="669526"/>
        <a:ext cx="2120998" cy="899817"/>
      </dsp:txXfrm>
    </dsp:sp>
    <dsp:sp modelId="{E106B2CE-6FDA-49C7-84EB-9914E827D209}">
      <dsp:nvSpPr>
        <dsp:cNvPr id="0" name=""/>
        <dsp:cNvSpPr/>
      </dsp:nvSpPr>
      <dsp:spPr>
        <a:xfrm>
          <a:off x="104516" y="2212207"/>
          <a:ext cx="899817" cy="89981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5878F4-0DC0-4057-8BEB-81FF957ACEF5}">
      <dsp:nvSpPr>
        <dsp:cNvPr id="0" name=""/>
        <dsp:cNvSpPr/>
      </dsp:nvSpPr>
      <dsp:spPr>
        <a:xfrm>
          <a:off x="293478" y="2401169"/>
          <a:ext cx="521894" cy="52189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7E2F3D-60B1-4339-8A4A-46ED2C110502}">
      <dsp:nvSpPr>
        <dsp:cNvPr id="0" name=""/>
        <dsp:cNvSpPr/>
      </dsp:nvSpPr>
      <dsp:spPr>
        <a:xfrm>
          <a:off x="1197152" y="2212207"/>
          <a:ext cx="2120998" cy="899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a:t>Pharmaceutical Assistance Programs</a:t>
          </a:r>
        </a:p>
      </dsp:txBody>
      <dsp:txXfrm>
        <a:off x="1197152" y="2212207"/>
        <a:ext cx="2120998" cy="899817"/>
      </dsp:txXfrm>
    </dsp:sp>
    <dsp:sp modelId="{C0378A4B-595D-49DD-AE98-A5C7B0B9FDDD}">
      <dsp:nvSpPr>
        <dsp:cNvPr id="0" name=""/>
        <dsp:cNvSpPr/>
      </dsp:nvSpPr>
      <dsp:spPr>
        <a:xfrm>
          <a:off x="3687718" y="2212207"/>
          <a:ext cx="899817" cy="89981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B69246-8A4F-4943-A54F-7D9DB4FB5AEC}">
      <dsp:nvSpPr>
        <dsp:cNvPr id="0" name=""/>
        <dsp:cNvSpPr/>
      </dsp:nvSpPr>
      <dsp:spPr>
        <a:xfrm>
          <a:off x="3876680" y="2401169"/>
          <a:ext cx="521894" cy="52189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DBE37-E4AB-40D8-B01E-8813FBC8AAD7}">
      <dsp:nvSpPr>
        <dsp:cNvPr id="0" name=""/>
        <dsp:cNvSpPr/>
      </dsp:nvSpPr>
      <dsp:spPr>
        <a:xfrm>
          <a:off x="4780354" y="2212207"/>
          <a:ext cx="2120998" cy="899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a:t>Prescription Savings Cards</a:t>
          </a:r>
        </a:p>
      </dsp:txBody>
      <dsp:txXfrm>
        <a:off x="4780354" y="2212207"/>
        <a:ext cx="2120998" cy="89981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65B924-C933-418C-A5DE-FC08A08CB07B}">
      <dsp:nvSpPr>
        <dsp:cNvPr id="0" name=""/>
        <dsp:cNvSpPr/>
      </dsp:nvSpPr>
      <dsp:spPr>
        <a:xfrm>
          <a:off x="462802" y="27"/>
          <a:ext cx="2745519" cy="1647311"/>
        </a:xfrm>
        <a:prstGeom prst="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sz="1800" kern="1200"/>
            <a:t>  Solicit door-to-door</a:t>
          </a:r>
        </a:p>
      </dsp:txBody>
      <dsp:txXfrm>
        <a:off x="462802" y="27"/>
        <a:ext cx="2745519" cy="1647311"/>
      </dsp:txXfrm>
    </dsp:sp>
    <dsp:sp modelId="{EC8B9E13-1B01-45DF-8619-F522DAE8CED8}">
      <dsp:nvSpPr>
        <dsp:cNvPr id="0" name=""/>
        <dsp:cNvSpPr/>
      </dsp:nvSpPr>
      <dsp:spPr>
        <a:xfrm>
          <a:off x="3491330" y="0"/>
          <a:ext cx="2745519" cy="1647311"/>
        </a:xfrm>
        <a:prstGeom prst="rect">
          <a:avLst/>
        </a:prstGeom>
        <a:solidFill>
          <a:schemeClr val="accent1">
            <a:shade val="80000"/>
            <a:hueOff val="-7077"/>
            <a:satOff val="-10166"/>
            <a:lumOff val="71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sz="1800" kern="1200"/>
            <a:t>  Call people on national and state “do not call” lists*</a:t>
          </a:r>
        </a:p>
      </dsp:txBody>
      <dsp:txXfrm>
        <a:off x="3491330" y="0"/>
        <a:ext cx="2745519" cy="1647311"/>
      </dsp:txXfrm>
    </dsp:sp>
    <dsp:sp modelId="{638A7C5D-14ED-4654-A2AB-31CB896FEB15}">
      <dsp:nvSpPr>
        <dsp:cNvPr id="0" name=""/>
        <dsp:cNvSpPr/>
      </dsp:nvSpPr>
      <dsp:spPr>
        <a:xfrm>
          <a:off x="6502945" y="27"/>
          <a:ext cx="2745519" cy="1647311"/>
        </a:xfrm>
        <a:prstGeom prst="rect">
          <a:avLst/>
        </a:prstGeom>
        <a:solidFill>
          <a:schemeClr val="accent1">
            <a:shade val="80000"/>
            <a:hueOff val="-14154"/>
            <a:satOff val="-20333"/>
            <a:lumOff val="143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sz="1800" kern="1200"/>
            <a:t>  Enroll people over the phone during a solicitation call</a:t>
          </a:r>
        </a:p>
      </dsp:txBody>
      <dsp:txXfrm>
        <a:off x="6502945" y="27"/>
        <a:ext cx="2745519" cy="1647311"/>
      </dsp:txXfrm>
    </dsp:sp>
    <dsp:sp modelId="{759C5899-AACF-45C0-B3D8-76ADCACF2F1F}">
      <dsp:nvSpPr>
        <dsp:cNvPr id="0" name=""/>
        <dsp:cNvSpPr/>
      </dsp:nvSpPr>
      <dsp:spPr>
        <a:xfrm>
          <a:off x="462802" y="1921890"/>
          <a:ext cx="2745519" cy="1647311"/>
        </a:xfrm>
        <a:prstGeom prst="rect">
          <a:avLst/>
        </a:prstGeom>
        <a:solidFill>
          <a:schemeClr val="accent1">
            <a:shade val="80000"/>
            <a:hueOff val="-21232"/>
            <a:satOff val="-30499"/>
            <a:lumOff val="215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sz="1800" kern="1200"/>
            <a:t>  Offer incentives or gifts exceeding $15, or offer a meal </a:t>
          </a:r>
        </a:p>
      </dsp:txBody>
      <dsp:txXfrm>
        <a:off x="462802" y="1921890"/>
        <a:ext cx="2745519" cy="1647311"/>
      </dsp:txXfrm>
    </dsp:sp>
    <dsp:sp modelId="{15D2F5CE-1FC9-4687-91DE-E39221320923}">
      <dsp:nvSpPr>
        <dsp:cNvPr id="0" name=""/>
        <dsp:cNvSpPr/>
      </dsp:nvSpPr>
      <dsp:spPr>
        <a:xfrm>
          <a:off x="3482873" y="1921890"/>
          <a:ext cx="2745519" cy="1647311"/>
        </a:xfrm>
        <a:prstGeom prst="rect">
          <a:avLst/>
        </a:prstGeom>
        <a:solidFill>
          <a:schemeClr val="accent1">
            <a:shade val="80000"/>
            <a:hueOff val="-28309"/>
            <a:satOff val="-40666"/>
            <a:lumOff val="287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sz="1800" kern="1200"/>
            <a:t>  Engage in activities to mislead or confuse</a:t>
          </a:r>
        </a:p>
      </dsp:txBody>
      <dsp:txXfrm>
        <a:off x="3482873" y="1921890"/>
        <a:ext cx="2745519" cy="1647311"/>
      </dsp:txXfrm>
    </dsp:sp>
    <dsp:sp modelId="{88CE865D-5139-4930-B4FB-9DD5FF268F9C}">
      <dsp:nvSpPr>
        <dsp:cNvPr id="0" name=""/>
        <dsp:cNvSpPr/>
      </dsp:nvSpPr>
      <dsp:spPr>
        <a:xfrm>
          <a:off x="6502945" y="1921890"/>
          <a:ext cx="2745519" cy="1647311"/>
        </a:xfrm>
        <a:prstGeom prst="rect">
          <a:avLst/>
        </a:prstGeom>
        <a:solidFill>
          <a:schemeClr val="accent1">
            <a:shade val="80000"/>
            <a:hueOff val="-35386"/>
            <a:satOff val="-50832"/>
            <a:lumOff val="359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sz="1800" kern="1200" dirty="0"/>
            <a:t>  Conduct sales presentations or collect enrollment information at health fairs or educational events</a:t>
          </a:r>
        </a:p>
      </dsp:txBody>
      <dsp:txXfrm>
        <a:off x="6502945" y="1921890"/>
        <a:ext cx="2745519" cy="164731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9A5AAC-A1CC-4EF6-BEB5-CE54AAAE5EB1}">
      <dsp:nvSpPr>
        <dsp:cNvPr id="0" name=""/>
        <dsp:cNvSpPr/>
      </dsp:nvSpPr>
      <dsp:spPr>
        <a:xfrm>
          <a:off x="6040" y="833075"/>
          <a:ext cx="1888405" cy="2266086"/>
        </a:xfrm>
        <a:prstGeom prst="rect">
          <a:avLst/>
        </a:prstGeom>
        <a:solidFill>
          <a:schemeClr val="accent1">
            <a:shade val="8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533" tIns="0" rIns="186533" bIns="330200" numCol="1" spcCol="1270" anchor="t" anchorCtr="0">
          <a:noAutofit/>
        </a:bodyPr>
        <a:lstStyle/>
        <a:p>
          <a:pPr marL="0" lvl="0" indent="0" algn="l" defTabSz="622300">
            <a:lnSpc>
              <a:spcPct val="90000"/>
            </a:lnSpc>
            <a:spcBef>
              <a:spcPct val="0"/>
            </a:spcBef>
            <a:spcAft>
              <a:spcPct val="35000"/>
            </a:spcAft>
            <a:buNone/>
          </a:pPr>
          <a:r>
            <a:rPr lang="en-US" sz="1400" kern="1200"/>
            <a:t>Understand Medicare health plans</a:t>
          </a:r>
        </a:p>
      </dsp:txBody>
      <dsp:txXfrm>
        <a:off x="6040" y="1739509"/>
        <a:ext cx="1888405" cy="1359652"/>
      </dsp:txXfrm>
    </dsp:sp>
    <dsp:sp modelId="{F27122C0-4ABD-401A-8E9A-C0F64203B75A}">
      <dsp:nvSpPr>
        <dsp:cNvPr id="0" name=""/>
        <dsp:cNvSpPr/>
      </dsp:nvSpPr>
      <dsp:spPr>
        <a:xfrm>
          <a:off x="6040" y="833075"/>
          <a:ext cx="1888405" cy="90643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6533" tIns="165100" rIns="186533" bIns="165100" numCol="1" spcCol="1270" anchor="ctr" anchorCtr="0">
          <a:noAutofit/>
        </a:bodyPr>
        <a:lstStyle/>
        <a:p>
          <a:pPr marL="0" lvl="0" indent="0" algn="l" defTabSz="1822450">
            <a:lnSpc>
              <a:spcPct val="90000"/>
            </a:lnSpc>
            <a:spcBef>
              <a:spcPct val="0"/>
            </a:spcBef>
            <a:spcAft>
              <a:spcPct val="35000"/>
            </a:spcAft>
            <a:buNone/>
          </a:pPr>
          <a:r>
            <a:rPr lang="en-US" sz="4100" kern="1200"/>
            <a:t>01</a:t>
          </a:r>
        </a:p>
      </dsp:txBody>
      <dsp:txXfrm>
        <a:off x="6040" y="833075"/>
        <a:ext cx="1888405" cy="906434"/>
      </dsp:txXfrm>
    </dsp:sp>
    <dsp:sp modelId="{C2216369-4C1C-484C-AE85-B0E1940D9727}">
      <dsp:nvSpPr>
        <dsp:cNvPr id="0" name=""/>
        <dsp:cNvSpPr/>
      </dsp:nvSpPr>
      <dsp:spPr>
        <a:xfrm>
          <a:off x="2045519" y="833075"/>
          <a:ext cx="1888405" cy="2266086"/>
        </a:xfrm>
        <a:prstGeom prst="rect">
          <a:avLst/>
        </a:prstGeom>
        <a:solidFill>
          <a:schemeClr val="accent1">
            <a:shade val="80000"/>
            <a:hueOff val="-8847"/>
            <a:satOff val="-12708"/>
            <a:lumOff val="8987"/>
            <a:alphaOff val="0"/>
          </a:schemeClr>
        </a:solidFill>
        <a:ln w="12700" cap="flat" cmpd="sng" algn="ctr">
          <a:solidFill>
            <a:schemeClr val="accent1">
              <a:shade val="80000"/>
              <a:hueOff val="-8847"/>
              <a:satOff val="-12708"/>
              <a:lumOff val="898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533" tIns="0" rIns="186533" bIns="330200" numCol="1" spcCol="1270" anchor="t" anchorCtr="0">
          <a:noAutofit/>
        </a:bodyPr>
        <a:lstStyle/>
        <a:p>
          <a:pPr marL="0" lvl="0" indent="0" algn="l" defTabSz="622300">
            <a:lnSpc>
              <a:spcPct val="90000"/>
            </a:lnSpc>
            <a:spcBef>
              <a:spcPct val="0"/>
            </a:spcBef>
            <a:spcAft>
              <a:spcPct val="35000"/>
            </a:spcAft>
            <a:buNone/>
          </a:pPr>
          <a:r>
            <a:rPr lang="en-US" sz="1400" kern="1200"/>
            <a:t>Compare and enroll in Medicare Advantage Coverage</a:t>
          </a:r>
        </a:p>
      </dsp:txBody>
      <dsp:txXfrm>
        <a:off x="2045519" y="1739509"/>
        <a:ext cx="1888405" cy="1359652"/>
      </dsp:txXfrm>
    </dsp:sp>
    <dsp:sp modelId="{6F3D7E2D-3E88-48CD-BBFD-790C12454E1E}">
      <dsp:nvSpPr>
        <dsp:cNvPr id="0" name=""/>
        <dsp:cNvSpPr/>
      </dsp:nvSpPr>
      <dsp:spPr>
        <a:xfrm>
          <a:off x="2045519" y="833075"/>
          <a:ext cx="1888405" cy="90643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6533" tIns="165100" rIns="186533" bIns="165100" numCol="1" spcCol="1270" anchor="ctr" anchorCtr="0">
          <a:noAutofit/>
        </a:bodyPr>
        <a:lstStyle/>
        <a:p>
          <a:pPr marL="0" lvl="0" indent="0" algn="l" defTabSz="1822450">
            <a:lnSpc>
              <a:spcPct val="90000"/>
            </a:lnSpc>
            <a:spcBef>
              <a:spcPct val="0"/>
            </a:spcBef>
            <a:spcAft>
              <a:spcPct val="35000"/>
            </a:spcAft>
            <a:buNone/>
          </a:pPr>
          <a:r>
            <a:rPr lang="en-US" sz="4100" kern="1200"/>
            <a:t>02</a:t>
          </a:r>
        </a:p>
      </dsp:txBody>
      <dsp:txXfrm>
        <a:off x="2045519" y="833075"/>
        <a:ext cx="1888405" cy="906434"/>
      </dsp:txXfrm>
    </dsp:sp>
    <dsp:sp modelId="{DAFCD7A5-D17F-4C63-B65D-808C4E6B9E24}">
      <dsp:nvSpPr>
        <dsp:cNvPr id="0" name=""/>
        <dsp:cNvSpPr/>
      </dsp:nvSpPr>
      <dsp:spPr>
        <a:xfrm>
          <a:off x="4084997" y="833075"/>
          <a:ext cx="1888405" cy="2266086"/>
        </a:xfrm>
        <a:prstGeom prst="rect">
          <a:avLst/>
        </a:prstGeom>
        <a:solidFill>
          <a:schemeClr val="accent1">
            <a:shade val="80000"/>
            <a:hueOff val="-17693"/>
            <a:satOff val="-25416"/>
            <a:lumOff val="17975"/>
            <a:alphaOff val="0"/>
          </a:schemeClr>
        </a:solidFill>
        <a:ln w="12700" cap="flat" cmpd="sng" algn="ctr">
          <a:solidFill>
            <a:schemeClr val="accent1">
              <a:shade val="80000"/>
              <a:hueOff val="-17693"/>
              <a:satOff val="-25416"/>
              <a:lumOff val="1797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533" tIns="0" rIns="186533" bIns="330200" numCol="1" spcCol="1270" anchor="t" anchorCtr="0">
          <a:noAutofit/>
        </a:bodyPr>
        <a:lstStyle/>
        <a:p>
          <a:pPr marL="0" lvl="0" indent="0" algn="l" defTabSz="622300">
            <a:lnSpc>
              <a:spcPct val="90000"/>
            </a:lnSpc>
            <a:spcBef>
              <a:spcPct val="0"/>
            </a:spcBef>
            <a:spcAft>
              <a:spcPct val="35000"/>
            </a:spcAft>
            <a:buNone/>
          </a:pPr>
          <a:r>
            <a:rPr lang="en-US" sz="1400" kern="1200"/>
            <a:t>Compare or enroll in Medicare Prescription Drug Coverage</a:t>
          </a:r>
        </a:p>
      </dsp:txBody>
      <dsp:txXfrm>
        <a:off x="4084997" y="1739509"/>
        <a:ext cx="1888405" cy="1359652"/>
      </dsp:txXfrm>
    </dsp:sp>
    <dsp:sp modelId="{9EB44CE8-3D73-4FDA-9625-D112AFB52CD2}">
      <dsp:nvSpPr>
        <dsp:cNvPr id="0" name=""/>
        <dsp:cNvSpPr/>
      </dsp:nvSpPr>
      <dsp:spPr>
        <a:xfrm>
          <a:off x="4084997" y="833075"/>
          <a:ext cx="1888405" cy="90643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6533" tIns="165100" rIns="186533" bIns="165100" numCol="1" spcCol="1270" anchor="ctr" anchorCtr="0">
          <a:noAutofit/>
        </a:bodyPr>
        <a:lstStyle/>
        <a:p>
          <a:pPr marL="0" lvl="0" indent="0" algn="l" defTabSz="1822450">
            <a:lnSpc>
              <a:spcPct val="90000"/>
            </a:lnSpc>
            <a:spcBef>
              <a:spcPct val="0"/>
            </a:spcBef>
            <a:spcAft>
              <a:spcPct val="35000"/>
            </a:spcAft>
            <a:buNone/>
          </a:pPr>
          <a:r>
            <a:rPr lang="en-US" sz="4100" kern="1200"/>
            <a:t>03</a:t>
          </a:r>
        </a:p>
      </dsp:txBody>
      <dsp:txXfrm>
        <a:off x="4084997" y="833075"/>
        <a:ext cx="1888405" cy="906434"/>
      </dsp:txXfrm>
    </dsp:sp>
    <dsp:sp modelId="{FCD8E2B4-4CC9-4028-AE88-5DFEFC8E3CC1}">
      <dsp:nvSpPr>
        <dsp:cNvPr id="0" name=""/>
        <dsp:cNvSpPr/>
      </dsp:nvSpPr>
      <dsp:spPr>
        <a:xfrm>
          <a:off x="6124475" y="833075"/>
          <a:ext cx="1888405" cy="2266086"/>
        </a:xfrm>
        <a:prstGeom prst="rect">
          <a:avLst/>
        </a:prstGeom>
        <a:solidFill>
          <a:schemeClr val="accent1">
            <a:shade val="80000"/>
            <a:hueOff val="-26540"/>
            <a:satOff val="-38124"/>
            <a:lumOff val="26963"/>
            <a:alphaOff val="0"/>
          </a:schemeClr>
        </a:solidFill>
        <a:ln w="12700" cap="flat" cmpd="sng" algn="ctr">
          <a:solidFill>
            <a:schemeClr val="accent1">
              <a:shade val="80000"/>
              <a:hueOff val="-26540"/>
              <a:satOff val="-38124"/>
              <a:lumOff val="2696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533" tIns="0" rIns="186533" bIns="330200" numCol="1" spcCol="1270" anchor="t" anchorCtr="0">
          <a:noAutofit/>
        </a:bodyPr>
        <a:lstStyle/>
        <a:p>
          <a:pPr marL="0" lvl="0" indent="0" algn="l" defTabSz="622300">
            <a:lnSpc>
              <a:spcPct val="90000"/>
            </a:lnSpc>
            <a:spcBef>
              <a:spcPct val="0"/>
            </a:spcBef>
            <a:spcAft>
              <a:spcPct val="35000"/>
            </a:spcAft>
            <a:buNone/>
          </a:pPr>
          <a:r>
            <a:rPr lang="en-US" sz="1400" kern="1200"/>
            <a:t>Identify and report Medicare and Medicaid fraud and scams</a:t>
          </a:r>
        </a:p>
      </dsp:txBody>
      <dsp:txXfrm>
        <a:off x="6124475" y="1739509"/>
        <a:ext cx="1888405" cy="1359652"/>
      </dsp:txXfrm>
    </dsp:sp>
    <dsp:sp modelId="{1CCFDC9B-E590-4518-89CC-72ED3AB93223}">
      <dsp:nvSpPr>
        <dsp:cNvPr id="0" name=""/>
        <dsp:cNvSpPr/>
      </dsp:nvSpPr>
      <dsp:spPr>
        <a:xfrm>
          <a:off x="6124475" y="833075"/>
          <a:ext cx="1888405" cy="90643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6533" tIns="165100" rIns="186533" bIns="165100" numCol="1" spcCol="1270" anchor="ctr" anchorCtr="0">
          <a:noAutofit/>
        </a:bodyPr>
        <a:lstStyle/>
        <a:p>
          <a:pPr marL="0" lvl="0" indent="0" algn="l" defTabSz="1822450">
            <a:lnSpc>
              <a:spcPct val="90000"/>
            </a:lnSpc>
            <a:spcBef>
              <a:spcPct val="0"/>
            </a:spcBef>
            <a:spcAft>
              <a:spcPct val="35000"/>
            </a:spcAft>
            <a:buNone/>
          </a:pPr>
          <a:r>
            <a:rPr lang="en-US" sz="4100" kern="1200"/>
            <a:t>04</a:t>
          </a:r>
        </a:p>
      </dsp:txBody>
      <dsp:txXfrm>
        <a:off x="6124475" y="833075"/>
        <a:ext cx="1888405" cy="906434"/>
      </dsp:txXfrm>
    </dsp:sp>
    <dsp:sp modelId="{AB89EA79-0A44-47B5-8172-F8C44EDF0A9A}">
      <dsp:nvSpPr>
        <dsp:cNvPr id="0" name=""/>
        <dsp:cNvSpPr/>
      </dsp:nvSpPr>
      <dsp:spPr>
        <a:xfrm>
          <a:off x="8163953" y="833075"/>
          <a:ext cx="1888405" cy="2266086"/>
        </a:xfrm>
        <a:prstGeom prst="rect">
          <a:avLst/>
        </a:prstGeom>
        <a:solidFill>
          <a:schemeClr val="accent1">
            <a:shade val="80000"/>
            <a:hueOff val="-35386"/>
            <a:satOff val="-50832"/>
            <a:lumOff val="35950"/>
            <a:alphaOff val="0"/>
          </a:schemeClr>
        </a:solidFill>
        <a:ln w="12700" cap="flat" cmpd="sng" algn="ctr">
          <a:solidFill>
            <a:schemeClr val="accent1">
              <a:shade val="80000"/>
              <a:hueOff val="-35386"/>
              <a:satOff val="-50832"/>
              <a:lumOff val="359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533" tIns="0" rIns="186533" bIns="330200" numCol="1" spcCol="1270" anchor="t" anchorCtr="0">
          <a:noAutofit/>
        </a:bodyPr>
        <a:lstStyle/>
        <a:p>
          <a:pPr marL="0" lvl="0" indent="0" algn="l" defTabSz="622300">
            <a:lnSpc>
              <a:spcPct val="90000"/>
            </a:lnSpc>
            <a:spcBef>
              <a:spcPct val="0"/>
            </a:spcBef>
            <a:spcAft>
              <a:spcPct val="35000"/>
            </a:spcAft>
            <a:buNone/>
          </a:pPr>
          <a:r>
            <a:rPr lang="en-US" sz="1400" kern="1200"/>
            <a:t>Assist with enrollment into low-income programs</a:t>
          </a:r>
        </a:p>
      </dsp:txBody>
      <dsp:txXfrm>
        <a:off x="8163953" y="1739509"/>
        <a:ext cx="1888405" cy="1359652"/>
      </dsp:txXfrm>
    </dsp:sp>
    <dsp:sp modelId="{8FB8C315-8EA6-4CAB-AFF2-EA9128A729E1}">
      <dsp:nvSpPr>
        <dsp:cNvPr id="0" name=""/>
        <dsp:cNvSpPr/>
      </dsp:nvSpPr>
      <dsp:spPr>
        <a:xfrm>
          <a:off x="8163953" y="833075"/>
          <a:ext cx="1888405" cy="90643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6533" tIns="165100" rIns="186533" bIns="165100" numCol="1" spcCol="1270" anchor="ctr" anchorCtr="0">
          <a:noAutofit/>
        </a:bodyPr>
        <a:lstStyle/>
        <a:p>
          <a:pPr marL="0" lvl="0" indent="0" algn="l" defTabSz="1822450">
            <a:lnSpc>
              <a:spcPct val="90000"/>
            </a:lnSpc>
            <a:spcBef>
              <a:spcPct val="0"/>
            </a:spcBef>
            <a:spcAft>
              <a:spcPct val="35000"/>
            </a:spcAft>
            <a:buNone/>
          </a:pPr>
          <a:r>
            <a:rPr lang="en-US" sz="4100" kern="1200"/>
            <a:t>05</a:t>
          </a:r>
        </a:p>
      </dsp:txBody>
      <dsp:txXfrm>
        <a:off x="8163953" y="833075"/>
        <a:ext cx="1888405" cy="90643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80628E-6DF5-490C-A4AE-079C72AC0829}">
      <dsp:nvSpPr>
        <dsp:cNvPr id="0" name=""/>
        <dsp:cNvSpPr/>
      </dsp:nvSpPr>
      <dsp:spPr>
        <a:xfrm>
          <a:off x="656860" y="45977"/>
          <a:ext cx="1157688" cy="115768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CE53F4-8AB6-405F-8F48-C16699C04DDE}">
      <dsp:nvSpPr>
        <dsp:cNvPr id="0" name=""/>
        <dsp:cNvSpPr/>
      </dsp:nvSpPr>
      <dsp:spPr>
        <a:xfrm>
          <a:off x="899974" y="289092"/>
          <a:ext cx="671459" cy="67145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3ED8D3-89FD-4FA3-A5F4-C6DF01B47595}">
      <dsp:nvSpPr>
        <dsp:cNvPr id="0" name=""/>
        <dsp:cNvSpPr/>
      </dsp:nvSpPr>
      <dsp:spPr>
        <a:xfrm>
          <a:off x="2062624" y="45977"/>
          <a:ext cx="2728835" cy="1157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If you want to speak with a </a:t>
          </a:r>
          <a:r>
            <a:rPr lang="en-US" sz="1800" kern="1200" dirty="0">
              <a:latin typeface="Century Gothic" panose="020B0502020202020204"/>
            </a:rPr>
            <a:t>counselor</a:t>
          </a:r>
          <a:r>
            <a:rPr lang="en-US" sz="1800" kern="1200" dirty="0"/>
            <a:t> about your specific situation, give us a call</a:t>
          </a:r>
        </a:p>
      </dsp:txBody>
      <dsp:txXfrm>
        <a:off x="2062624" y="45977"/>
        <a:ext cx="2728835" cy="1157688"/>
      </dsp:txXfrm>
    </dsp:sp>
    <dsp:sp modelId="{CBE406E6-6D94-4F16-B92E-F9C51990C631}">
      <dsp:nvSpPr>
        <dsp:cNvPr id="0" name=""/>
        <dsp:cNvSpPr/>
      </dsp:nvSpPr>
      <dsp:spPr>
        <a:xfrm>
          <a:off x="5266939" y="45977"/>
          <a:ext cx="1157688" cy="115768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DB10BB-042F-4CA8-973E-7AA1D5685398}">
      <dsp:nvSpPr>
        <dsp:cNvPr id="0" name=""/>
        <dsp:cNvSpPr/>
      </dsp:nvSpPr>
      <dsp:spPr>
        <a:xfrm>
          <a:off x="5510053" y="289092"/>
          <a:ext cx="671459" cy="67145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14D5DA-1D14-4D67-8FEC-5F8E9A3D49D0}">
      <dsp:nvSpPr>
        <dsp:cNvPr id="0" name=""/>
        <dsp:cNvSpPr/>
      </dsp:nvSpPr>
      <dsp:spPr>
        <a:xfrm>
          <a:off x="6672703" y="45977"/>
          <a:ext cx="2728835" cy="1157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Our service is confidential and unbiased</a:t>
          </a:r>
        </a:p>
      </dsp:txBody>
      <dsp:txXfrm>
        <a:off x="6672703" y="45977"/>
        <a:ext cx="2728835" cy="1157688"/>
      </dsp:txXfrm>
    </dsp:sp>
    <dsp:sp modelId="{D0F9811F-1791-4CDD-B684-51644D40B1E3}">
      <dsp:nvSpPr>
        <dsp:cNvPr id="0" name=""/>
        <dsp:cNvSpPr/>
      </dsp:nvSpPr>
      <dsp:spPr>
        <a:xfrm>
          <a:off x="656860" y="1696734"/>
          <a:ext cx="1157688" cy="115768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904E67-DA22-4827-BBDD-B248F970E5E2}">
      <dsp:nvSpPr>
        <dsp:cNvPr id="0" name=""/>
        <dsp:cNvSpPr/>
      </dsp:nvSpPr>
      <dsp:spPr>
        <a:xfrm>
          <a:off x="899974" y="1939848"/>
          <a:ext cx="671459" cy="671459"/>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FAED96-FB94-4BE0-A6EE-521F87F5123B}">
      <dsp:nvSpPr>
        <dsp:cNvPr id="0" name=""/>
        <dsp:cNvSpPr/>
      </dsp:nvSpPr>
      <dsp:spPr>
        <a:xfrm>
          <a:off x="2062624" y="1696734"/>
          <a:ext cx="2728835" cy="1157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We counsel currently over the phone</a:t>
          </a:r>
          <a:r>
            <a:rPr lang="en-US" sz="1800" kern="1200" dirty="0">
              <a:latin typeface="Century Gothic" panose="020B0502020202020204"/>
            </a:rPr>
            <a:t>, Teams and in-person where available</a:t>
          </a:r>
          <a:endParaRPr lang="en-US" sz="1800" kern="1200" dirty="0"/>
        </a:p>
      </dsp:txBody>
      <dsp:txXfrm>
        <a:off x="2062624" y="1696734"/>
        <a:ext cx="2728835" cy="1157688"/>
      </dsp:txXfrm>
    </dsp:sp>
    <dsp:sp modelId="{68557F8F-456F-40FC-A3CD-EE39C250E003}">
      <dsp:nvSpPr>
        <dsp:cNvPr id="0" name=""/>
        <dsp:cNvSpPr/>
      </dsp:nvSpPr>
      <dsp:spPr>
        <a:xfrm>
          <a:off x="5266939" y="1696734"/>
          <a:ext cx="1157688" cy="115768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E22D3E-EBFD-4067-BA33-72D951AB550B}">
      <dsp:nvSpPr>
        <dsp:cNvPr id="0" name=""/>
        <dsp:cNvSpPr/>
      </dsp:nvSpPr>
      <dsp:spPr>
        <a:xfrm>
          <a:off x="5510053" y="1939848"/>
          <a:ext cx="671459" cy="67145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0F9FAD-A0D6-4F1D-ADAB-E22FFEB5873A}">
      <dsp:nvSpPr>
        <dsp:cNvPr id="0" name=""/>
        <dsp:cNvSpPr/>
      </dsp:nvSpPr>
      <dsp:spPr>
        <a:xfrm>
          <a:off x="6672703" y="1696734"/>
          <a:ext cx="2728835" cy="1157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No question is too trivial, and we often deal with very complicated questions as well</a:t>
          </a:r>
        </a:p>
      </dsp:txBody>
      <dsp:txXfrm>
        <a:off x="6672703" y="1696734"/>
        <a:ext cx="2728835" cy="115768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4.xml><?xml version="1.0" encoding="utf-8"?>
<dgm:layoutDef xmlns:dgm="http://schemas.openxmlformats.org/drawingml/2006/diagram" xmlns:a="http://schemas.openxmlformats.org/drawingml/2006/main" uniqueId="urn:microsoft.com/office/officeart/2005/8/layout/pList2#1">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FCA0D5-A0B2-96A6-D146-B3837095D26B}"/>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202806A-1CDB-7791-D705-77AD8C909829}"/>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1922AC5E-BB6C-44DC-AB23-0F27DD5536FF}" type="datetimeFigureOut">
              <a:rPr lang="en-US" smtClean="0"/>
              <a:t>10/22/2025</a:t>
            </a:fld>
            <a:endParaRPr lang="en-US"/>
          </a:p>
        </p:txBody>
      </p:sp>
      <p:sp>
        <p:nvSpPr>
          <p:cNvPr id="4" name="Footer Placeholder 3">
            <a:extLst>
              <a:ext uri="{FF2B5EF4-FFF2-40B4-BE49-F238E27FC236}">
                <a16:creationId xmlns:a16="http://schemas.microsoft.com/office/drawing/2014/main" id="{7B367658-0CC0-8AC6-CC6D-CA794E5A26CD}"/>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4EFA729-9793-96A3-75AE-AF8AF076E940}"/>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FEF6669E-9E92-477D-B876-B6DB3584B95B}" type="slidenum">
              <a:rPr lang="en-US" smtClean="0"/>
              <a:t>‹#›</a:t>
            </a:fld>
            <a:endParaRPr lang="en-US"/>
          </a:p>
        </p:txBody>
      </p:sp>
    </p:spTree>
    <p:extLst>
      <p:ext uri="{BB962C8B-B14F-4D97-AF65-F5344CB8AC3E}">
        <p14:creationId xmlns:p14="http://schemas.microsoft.com/office/powerpoint/2010/main" val="82801077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16T19:10:01.911"/>
    </inkml:context>
    <inkml:brush xml:id="br0">
      <inkml:brushProperty name="width" value="0.05" units="cm"/>
      <inkml:brushProperty name="height" value="0.05" units="cm"/>
      <inkml:brushProperty name="color" value="#E71224"/>
    </inkml:brush>
  </inkml:definitions>
  <inkml:trace contextRef="#ctx0" brushRef="#br0">1 1 24575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E4978D3-40E6-4592-A440-87D38932BF2D}" type="datetimeFigureOut">
              <a:rPr lang="en-US" smtClean="0"/>
              <a:t>10/22/2025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2C7A22B-3575-437B-9B49-494846B0365C}" type="slidenum">
              <a:rPr lang="en-US" smtClean="0"/>
              <a:t>‹#›</a:t>
            </a:fld>
            <a:endParaRPr lang="en-US"/>
          </a:p>
        </p:txBody>
      </p:sp>
    </p:spTree>
    <p:extLst>
      <p:ext uri="{BB962C8B-B14F-4D97-AF65-F5344CB8AC3E}">
        <p14:creationId xmlns:p14="http://schemas.microsoft.com/office/powerpoint/2010/main" val="3810811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medicare.gov/sign-up-change-plans/when-can-i-join-a-health-or-drug-plan/special-circumstances-special-enrollment-periods"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www.medicare.gov/drug-coverage-part-d/costs-for-medicare-drug-coverage/part-d-late-enrollment-penalty"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5EC68E-3E5D-4BEC-89C8-3EB13FD307C8}" type="slidenum">
              <a:rPr lang="en-US" smtClean="0"/>
              <a:t>3</a:t>
            </a:fld>
            <a:endParaRPr lang="en-US"/>
          </a:p>
        </p:txBody>
      </p:sp>
    </p:spTree>
    <p:extLst>
      <p:ext uri="{BB962C8B-B14F-4D97-AF65-F5344CB8AC3E}">
        <p14:creationId xmlns:p14="http://schemas.microsoft.com/office/powerpoint/2010/main" val="3628633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xfrm>
            <a:off x="484188" y="731838"/>
            <a:ext cx="6508750" cy="3660775"/>
          </a:xfrm>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marL="239200" indent="-239200">
              <a:defRPr/>
            </a:pPr>
            <a:endParaRPr lang="en-US" sz="1500" i="1"/>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349544-ABCA-4099-8ACF-2BC6156012FD}" type="slidenum">
              <a:rPr lang="en-US"/>
              <a:pPr fontAlgn="base">
                <a:spcBef>
                  <a:spcPct val="0"/>
                </a:spcBef>
                <a:spcAft>
                  <a:spcPct val="0"/>
                </a:spcAft>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xfrm>
            <a:off x="468313" y="763588"/>
            <a:ext cx="6507162" cy="3660775"/>
          </a:xfrm>
          <a:noFill/>
          <a:ln>
            <a:solidFill>
              <a:srgbClr val="000000"/>
            </a:solidFill>
            <a:miter lim="800000"/>
            <a:headEnd/>
            <a:tailEnd/>
          </a:ln>
        </p:spPr>
      </p:sp>
      <p:sp>
        <p:nvSpPr>
          <p:cNvPr id="3" name="Notes Placeholder 2"/>
          <p:cNvSpPr>
            <a:spLocks noGrp="1"/>
          </p:cNvSpPr>
          <p:nvPr>
            <p:ph type="body" idx="1"/>
          </p:nvPr>
        </p:nvSpPr>
        <p:spPr/>
        <p:txBody>
          <a:bodyPr/>
          <a:lstStyle/>
          <a:p>
            <a:pPr marL="238760" indent="-238760">
              <a:buFont typeface="Wingdings" pitchFamily="2" charset="2"/>
              <a:buChar char="§"/>
              <a:defRPr/>
            </a:pPr>
            <a:r>
              <a:rPr lang="en-US" sz="1600"/>
              <a:t>If someone is not  getting Social Security or Railroad Retirement Board benefits (for instance, because you are still working), they will need to sign up for Part A. They should contact Social Security 3 months before turning age 65. If they worked for a railroad, contact the RRB to sign up. </a:t>
            </a:r>
          </a:p>
          <a:p>
            <a:pPr marL="238760" indent="-238760">
              <a:buFont typeface="Wingdings" pitchFamily="2" charset="2"/>
              <a:buChar char="§"/>
              <a:defRPr/>
            </a:pPr>
            <a:r>
              <a:rPr lang="en-US" sz="1600"/>
              <a:t>While Medicare is administered by the Centers for Medicare &amp; Medicaid Services (CMS), the Social Security Administration (SSA) is responsible for enrolling most people in Medicare. The Railroad Retirement Board (RRB) is responsible for enrolling railroad retirees in Medicare.</a:t>
            </a:r>
            <a:endParaRPr lang="en-US" sz="1600">
              <a:cs typeface="Calibri"/>
            </a:endParaRPr>
          </a:p>
          <a:p>
            <a:pPr marL="239200" indent="-239200">
              <a:buFont typeface="Wingdings" pitchFamily="2" charset="2"/>
              <a:buChar char="§"/>
              <a:defRPr/>
            </a:pPr>
            <a:endParaRPr lang="en-US" sz="1600"/>
          </a:p>
          <a:p>
            <a:pPr>
              <a:defRPr/>
            </a:pPr>
            <a:endParaRPr lang="en-US"/>
          </a:p>
          <a:p>
            <a:pPr>
              <a:defRPr/>
            </a:pPr>
            <a:endParaRPr lang="en-US"/>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EC62C6B-A5FC-46DD-AE88-C06F86CD67EA}" type="slidenum">
              <a:rPr lang="en-US"/>
              <a:pPr fontAlgn="base">
                <a:spcBef>
                  <a:spcPct val="0"/>
                </a:spcBef>
                <a:spcAft>
                  <a:spcPct val="0"/>
                </a:spcAft>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bwMode="auto">
          <a:xfrm>
            <a:off x="468313" y="684213"/>
            <a:ext cx="6507162" cy="36607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Rectangle 3"/>
          <p:cNvSpPr>
            <a:spLocks noGrp="1" noChangeArrowheads="1"/>
          </p:cNvSpPr>
          <p:nvPr>
            <p:ph type="body" idx="1"/>
          </p:nvPr>
        </p:nvSpPr>
        <p:spPr bwMode="auto">
          <a:xfrm>
            <a:off x="1080236" y="4718119"/>
            <a:ext cx="5649415" cy="4473961"/>
          </a:xfrm>
        </p:spPr>
        <p:txBody>
          <a:bodyPr wrap="square" numCol="1" anchor="t" anchorCtr="0" compatLnSpc="1">
            <a:prstTxWarp prst="textNoShape">
              <a:avLst/>
            </a:prstTxWarp>
            <a:normAutofit/>
          </a:bodyPr>
          <a:lstStyle/>
          <a:p>
            <a:pPr marL="302260" indent="-302260">
              <a:spcAft>
                <a:spcPts val="314"/>
              </a:spcAft>
              <a:buFont typeface="Wingdings" pitchFamily="2" charset="2"/>
              <a:buChar char="§"/>
              <a:defRPr/>
            </a:pPr>
            <a:r>
              <a:rPr lang="en-US"/>
              <a:t>The Original Medicare Card is red, white, and blue and it is used when a beneficiary gets health care. The Medicare card shows the Medicare coverage Part A and Part B date the coverage starts. </a:t>
            </a:r>
            <a:r>
              <a:rPr lang="en-US">
                <a:solidFill>
                  <a:srgbClr val="000000"/>
                </a:solidFill>
              </a:rPr>
              <a:t>Note</a:t>
            </a:r>
            <a:r>
              <a:rPr lang="en-US" b="1">
                <a:solidFill>
                  <a:srgbClr val="000000"/>
                </a:solidFill>
              </a:rPr>
              <a:t>: </a:t>
            </a:r>
            <a:r>
              <a:rPr lang="en-US">
                <a:solidFill>
                  <a:srgbClr val="000000"/>
                </a:solidFill>
              </a:rPr>
              <a:t>The card may look slightly different from this one; it’s still valid.</a:t>
            </a:r>
            <a:endParaRPr lang="en-US">
              <a:cs typeface="Calibri" panose="020F0502020204030204"/>
            </a:endParaRPr>
          </a:p>
          <a:p>
            <a:pPr marL="302260" indent="-302260">
              <a:spcAft>
                <a:spcPts val="314"/>
              </a:spcAft>
              <a:buFont typeface="Wingdings" pitchFamily="2" charset="2"/>
              <a:buChar char="§"/>
              <a:defRPr/>
            </a:pPr>
            <a:r>
              <a:rPr lang="en-US"/>
              <a:t>The Medicare card also shows your Medicare claim number. </a:t>
            </a:r>
            <a:endParaRPr lang="en-US">
              <a:cs typeface="Calibri"/>
            </a:endParaRPr>
          </a:p>
          <a:p>
            <a:pPr marL="302260" indent="-302260">
              <a:spcAft>
                <a:spcPts val="314"/>
              </a:spcAft>
              <a:buFont typeface="Wingdings" pitchFamily="2" charset="2"/>
              <a:buChar char="§"/>
              <a:defRPr/>
            </a:pPr>
            <a:r>
              <a:rPr lang="en-US"/>
              <a:t>If you choose another Medicare health plan, your plan may give you a card to use when you get health care services and supplies. </a:t>
            </a:r>
            <a:endParaRPr lang="en-US">
              <a:cs typeface="Calibri"/>
            </a:endParaRPr>
          </a:p>
          <a:p>
            <a:pPr marL="302260" indent="-302260">
              <a:spcAft>
                <a:spcPts val="314"/>
              </a:spcAft>
              <a:buFont typeface="Wingdings" pitchFamily="2" charset="2"/>
              <a:buChar char="§"/>
              <a:defRPr/>
            </a:pPr>
            <a:r>
              <a:rPr lang="en-US"/>
              <a:t>You should contact Social Security, if any information on the card is incorrect. </a:t>
            </a:r>
            <a:endParaRPr lang="en-US">
              <a:cs typeface="Calibri" panose="020F0502020204030204"/>
            </a:endParaRPr>
          </a:p>
          <a:p>
            <a:pPr marL="302260" indent="-302260">
              <a:spcAft>
                <a:spcPts val="314"/>
              </a:spcAft>
              <a:buFont typeface="Wingdings" pitchFamily="2" charset="2"/>
              <a:buChar char="§"/>
              <a:defRPr/>
            </a:pPr>
            <a:r>
              <a:rPr lang="en-US"/>
              <a:t>If you don’t want Part B, follow the directions and return the card.  </a:t>
            </a:r>
            <a:endParaRPr lang="en-US">
              <a:cs typeface="Calibri"/>
            </a:endParaRP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77399" indent="-299000" eaLnBrk="0" hangingPunct="0">
              <a:defRPr>
                <a:solidFill>
                  <a:schemeClr val="tx1"/>
                </a:solidFill>
                <a:latin typeface="Arial" charset="0"/>
              </a:defRPr>
            </a:lvl2pPr>
            <a:lvl3pPr marL="1195999" indent="-239200" eaLnBrk="0" hangingPunct="0">
              <a:defRPr>
                <a:solidFill>
                  <a:schemeClr val="tx1"/>
                </a:solidFill>
                <a:latin typeface="Arial" charset="0"/>
              </a:defRPr>
            </a:lvl3pPr>
            <a:lvl4pPr marL="1674398" indent="-239200" eaLnBrk="0" hangingPunct="0">
              <a:defRPr>
                <a:solidFill>
                  <a:schemeClr val="tx1"/>
                </a:solidFill>
                <a:latin typeface="Arial" charset="0"/>
              </a:defRPr>
            </a:lvl4pPr>
            <a:lvl5pPr marL="2152796" indent="-239200" eaLnBrk="0" hangingPunct="0">
              <a:defRPr>
                <a:solidFill>
                  <a:schemeClr val="tx1"/>
                </a:solidFill>
                <a:latin typeface="Arial" charset="0"/>
              </a:defRPr>
            </a:lvl5pPr>
            <a:lvl6pPr marL="2631196" indent="-239200" eaLnBrk="0" fontAlgn="base" hangingPunct="0">
              <a:spcBef>
                <a:spcPct val="0"/>
              </a:spcBef>
              <a:spcAft>
                <a:spcPct val="0"/>
              </a:spcAft>
              <a:defRPr>
                <a:solidFill>
                  <a:schemeClr val="tx1"/>
                </a:solidFill>
                <a:latin typeface="Arial" charset="0"/>
              </a:defRPr>
            </a:lvl6pPr>
            <a:lvl7pPr marL="3109596" indent="-239200" eaLnBrk="0" fontAlgn="base" hangingPunct="0">
              <a:spcBef>
                <a:spcPct val="0"/>
              </a:spcBef>
              <a:spcAft>
                <a:spcPct val="0"/>
              </a:spcAft>
              <a:defRPr>
                <a:solidFill>
                  <a:schemeClr val="tx1"/>
                </a:solidFill>
                <a:latin typeface="Arial" charset="0"/>
              </a:defRPr>
            </a:lvl7pPr>
            <a:lvl8pPr marL="3587995" indent="-239200" eaLnBrk="0" fontAlgn="base" hangingPunct="0">
              <a:spcBef>
                <a:spcPct val="0"/>
              </a:spcBef>
              <a:spcAft>
                <a:spcPct val="0"/>
              </a:spcAft>
              <a:defRPr>
                <a:solidFill>
                  <a:schemeClr val="tx1"/>
                </a:solidFill>
                <a:latin typeface="Arial" charset="0"/>
              </a:defRPr>
            </a:lvl8pPr>
            <a:lvl9pPr marL="4066394" indent="-2392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837C1168-59FE-4238-AADA-A7CBC55B24F0}" type="slidenum">
              <a:rPr lang="en-US" smtClean="0">
                <a:latin typeface="Calibri" pitchFamily="34" charset="0"/>
              </a:rPr>
              <a:pPr eaLnBrk="1" fontAlgn="base" hangingPunct="1">
                <a:spcBef>
                  <a:spcPct val="0"/>
                </a:spcBef>
                <a:spcAft>
                  <a:spcPct val="0"/>
                </a:spcAft>
              </a:pPr>
              <a:t>7</a:t>
            </a:fld>
            <a:endParaRPr lang="en-US">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Before we move forward, I want to go through a few definitions.  You have all probably heard these terms before, and you will hear them in the rest of the presentation, so I want to be sure everyone has a good working definition to help in their understanding.</a:t>
            </a:r>
          </a:p>
          <a:p>
            <a:endParaRPr lang="en-US"/>
          </a:p>
          <a:p>
            <a:r>
              <a:rPr lang="en-US"/>
              <a:t>Starting on pay 117 in the Medicare &amp; You booklet, there are definitions of many of the terms you may come across.  These are just some of the most important for the purposes of this presentation. </a:t>
            </a:r>
          </a:p>
          <a:p>
            <a:endParaRPr lang="en-US"/>
          </a:p>
          <a:p>
            <a:endParaRPr lang="en-US"/>
          </a:p>
        </p:txBody>
      </p:sp>
      <p:sp>
        <p:nvSpPr>
          <p:cNvPr id="4" name="Slide Number Placeholder 3"/>
          <p:cNvSpPr>
            <a:spLocks noGrp="1"/>
          </p:cNvSpPr>
          <p:nvPr>
            <p:ph type="sldNum" sz="quarter" idx="5"/>
          </p:nvPr>
        </p:nvSpPr>
        <p:spPr/>
        <p:txBody>
          <a:bodyPr/>
          <a:lstStyle/>
          <a:p>
            <a:fld id="{E2C7A22B-3575-437B-9B49-494846B0365C}" type="slidenum">
              <a:rPr lang="en-US" smtClean="0"/>
              <a:t>8</a:t>
            </a:fld>
            <a:endParaRPr lang="en-US"/>
          </a:p>
        </p:txBody>
      </p:sp>
    </p:spTree>
    <p:extLst>
      <p:ext uri="{BB962C8B-B14F-4D97-AF65-F5344CB8AC3E}">
        <p14:creationId xmlns:p14="http://schemas.microsoft.com/office/powerpoint/2010/main" val="3461803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484188" y="731838"/>
            <a:ext cx="6508750" cy="3660775"/>
          </a:xfrm>
          <a:noFill/>
          <a:ln>
            <a:solidFill>
              <a:srgbClr val="000000"/>
            </a:solidFill>
            <a:miter lim="800000"/>
            <a:headEnd/>
            <a:tailEnd/>
          </a:ln>
        </p:spPr>
      </p:sp>
      <p:sp>
        <p:nvSpPr>
          <p:cNvPr id="3" name="Notes Placeholder 2"/>
          <p:cNvSpPr>
            <a:spLocks noGrp="1"/>
          </p:cNvSpPr>
          <p:nvPr>
            <p:ph type="body" idx="1"/>
          </p:nvPr>
        </p:nvSpPr>
        <p:spPr/>
        <p:txBody>
          <a:bodyPr/>
          <a:lstStyle/>
          <a:p>
            <a:pPr marL="119599" indent="-119599">
              <a:buFont typeface="Wingdings" pitchFamily="2" charset="2"/>
              <a:buChar char="§"/>
              <a:defRPr/>
            </a:pPr>
            <a:r>
              <a:rPr lang="en-US" sz="1600"/>
              <a:t>Medicare has four parts: </a:t>
            </a:r>
          </a:p>
          <a:p>
            <a:pPr marL="478399" indent="-239200">
              <a:buFont typeface="+mj-lt"/>
              <a:buAutoNum type="arabicPeriod"/>
              <a:defRPr/>
            </a:pPr>
            <a:r>
              <a:rPr lang="en-US" sz="1600"/>
              <a:t>Part A is Hospital Insurance</a:t>
            </a:r>
          </a:p>
          <a:p>
            <a:pPr marL="478399" indent="-239200">
              <a:buFont typeface="+mj-lt"/>
              <a:buAutoNum type="arabicPeriod"/>
              <a:defRPr/>
            </a:pPr>
            <a:r>
              <a:rPr lang="en-US" sz="1600"/>
              <a:t>Part B is Medical Insurance</a:t>
            </a:r>
          </a:p>
          <a:p>
            <a:pPr marL="478399" indent="-239200">
              <a:buFont typeface="+mj-lt"/>
              <a:buAutoNum type="arabicPeriod"/>
              <a:defRPr/>
            </a:pPr>
            <a:r>
              <a:rPr lang="en-US" sz="1600"/>
              <a:t>Part C is Medicare Advantage which are plans like HMOs and PPOs</a:t>
            </a:r>
          </a:p>
          <a:p>
            <a:pPr marL="478399" indent="-239200">
              <a:buFont typeface="+mj-lt"/>
              <a:buAutoNum type="arabicPeriod"/>
              <a:defRPr/>
            </a:pPr>
            <a:r>
              <a:rPr lang="en-US" sz="1600"/>
              <a:t>Part D is Medicare Prescription Drug Coverage </a:t>
            </a:r>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08DA7B6-ED03-439F-96F8-5F44DBA5F0D2}" type="slidenum">
              <a:rPr lang="en-US"/>
              <a:pPr fontAlgn="base">
                <a:spcBef>
                  <a:spcPct val="0"/>
                </a:spcBef>
                <a:spcAft>
                  <a:spcPct val="0"/>
                </a:spcAft>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xfrm>
            <a:off x="484188" y="731838"/>
            <a:ext cx="6508750" cy="3660775"/>
          </a:xfrm>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noAutofit/>
          </a:bodyPr>
          <a:lstStyle/>
          <a:p>
            <a:r>
              <a:rPr lang="en-US" sz="1350" dirty="0"/>
              <a:t>When you first enroll in Medicare and during certain times of the year, you can choose how you get your Medicare coverage. </a:t>
            </a:r>
          </a:p>
          <a:p>
            <a:endParaRPr lang="en-US" sz="1350" dirty="0"/>
          </a:p>
          <a:p>
            <a:r>
              <a:rPr lang="en-US" sz="1350" dirty="0"/>
              <a:t>There are 2 main ways to get Medicare:</a:t>
            </a:r>
            <a:endParaRPr lang="en-US" sz="1350" dirty="0">
              <a:cs typeface="Calibri"/>
            </a:endParaRPr>
          </a:p>
          <a:p>
            <a:endParaRPr lang="en-US" sz="1350" dirty="0"/>
          </a:p>
          <a:p>
            <a:r>
              <a:rPr lang="en-US" sz="1350" dirty="0"/>
              <a:t>Original Medicare:</a:t>
            </a:r>
            <a:endParaRPr lang="en-US" sz="1350" dirty="0">
              <a:cs typeface="Calibri"/>
            </a:endParaRPr>
          </a:p>
          <a:p>
            <a:pPr marL="180975" indent="-180975">
              <a:buFont typeface="Arial"/>
              <a:buChar char="•"/>
            </a:pPr>
            <a:r>
              <a:rPr lang="en-US" sz="1350" dirty="0"/>
              <a:t>Original Medicare includes Medicare Part A and Part B.</a:t>
            </a:r>
            <a:endParaRPr lang="en-US" sz="1350" dirty="0">
              <a:cs typeface="Calibri"/>
            </a:endParaRPr>
          </a:p>
          <a:p>
            <a:pPr marL="180975" indent="-180975">
              <a:buFont typeface="Arial"/>
              <a:buChar char="•"/>
            </a:pPr>
            <a:r>
              <a:rPr lang="en-US" sz="1350" dirty="0"/>
              <a:t>If you want drug coverage, you can join a separate Medicare drug plan (Part D).</a:t>
            </a:r>
            <a:endParaRPr lang="en-US" sz="1350" dirty="0">
              <a:cs typeface="Calibri"/>
            </a:endParaRPr>
          </a:p>
          <a:p>
            <a:pPr marL="180975" indent="-180975">
              <a:buFont typeface="Arial"/>
              <a:buChar char="•"/>
            </a:pPr>
            <a:r>
              <a:rPr lang="en-US" sz="1350" dirty="0"/>
              <a:t>To help pay your out-of-pocket costs in Original Medicare (like your 20% coinsurance), you can also shop for and buy supplemental coverage. Medigap plan</a:t>
            </a:r>
            <a:endParaRPr lang="en-US" sz="1350" dirty="0">
              <a:cs typeface="Calibri"/>
            </a:endParaRPr>
          </a:p>
          <a:p>
            <a:pPr marL="180975" indent="-180975">
              <a:buFont typeface="Arial"/>
              <a:buChar char="•"/>
            </a:pPr>
            <a:r>
              <a:rPr lang="en-US" sz="1350" dirty="0"/>
              <a:t>Can use any doctor or hospital that takes Medicare, anywhere in the U.S.</a:t>
            </a:r>
            <a:endParaRPr lang="en-US" sz="1350" dirty="0">
              <a:cs typeface="Calibri"/>
            </a:endParaRPr>
          </a:p>
          <a:p>
            <a:pPr marL="181224" indent="-181224">
              <a:buFont typeface="Arial"/>
              <a:buChar char="•"/>
            </a:pPr>
            <a:endParaRPr lang="en-US" sz="1350" dirty="0">
              <a:cs typeface="Calibri"/>
            </a:endParaRPr>
          </a:p>
          <a:p>
            <a:r>
              <a:rPr lang="en-US" sz="1350" dirty="0"/>
              <a:t>Medicare Advantage (also known as Part C):</a:t>
            </a:r>
            <a:endParaRPr lang="en-US" sz="1350" dirty="0">
              <a:cs typeface="Calibri"/>
            </a:endParaRPr>
          </a:p>
          <a:p>
            <a:pPr marL="180975" indent="-180975">
              <a:buFont typeface="Arial"/>
              <a:buChar char="•"/>
            </a:pPr>
            <a:r>
              <a:rPr lang="en-US" sz="1350" dirty="0"/>
              <a:t>Medicare Advantage is an “all in one” alternative to Original Medicare. These “bundled” plans include Part A, Part B, and usually Part D.</a:t>
            </a:r>
            <a:endParaRPr lang="en-US" sz="1350" dirty="0">
              <a:cs typeface="Calibri"/>
            </a:endParaRPr>
          </a:p>
          <a:p>
            <a:pPr marL="180975" indent="-180975">
              <a:buFont typeface="Arial"/>
              <a:buChar char="•"/>
            </a:pPr>
            <a:r>
              <a:rPr lang="en-US" sz="1350" dirty="0"/>
              <a:t>Plans may have lower out-of-pocket costs than Original Medicare.</a:t>
            </a:r>
            <a:endParaRPr lang="en-US" sz="1350" dirty="0">
              <a:cs typeface="Calibri"/>
            </a:endParaRPr>
          </a:p>
          <a:p>
            <a:pPr marL="180975" indent="-180975">
              <a:buFont typeface="Arial"/>
              <a:buChar char="•"/>
            </a:pPr>
            <a:r>
              <a:rPr lang="en-US" sz="1350" dirty="0"/>
              <a:t>In many cases, you’ll need to use doctors who are in the plan’s network.</a:t>
            </a:r>
            <a:endParaRPr lang="en-US" sz="1350" dirty="0">
              <a:cs typeface="Calibri"/>
            </a:endParaRPr>
          </a:p>
          <a:p>
            <a:pPr marL="180975" indent="-180975">
              <a:buFont typeface="Arial"/>
              <a:buChar char="•"/>
            </a:pPr>
            <a:r>
              <a:rPr lang="en-US" sz="1350" dirty="0"/>
              <a:t>Most plans offer extra benefits that Original Medicare doesn’t cover—like vision, hearing, dental, and more.</a:t>
            </a:r>
            <a:endParaRPr lang="en-US" sz="1350" dirty="0">
              <a:cs typeface="Calibri"/>
            </a:endParaRPr>
          </a:p>
        </p:txBody>
      </p:sp>
      <p:sp>
        <p:nvSpPr>
          <p:cNvPr id="655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6CD5DA-8797-49F0-A460-49DE28D137C3}" type="slidenum">
              <a:rPr lang="en-US"/>
              <a:pPr fontAlgn="base">
                <a:spcBef>
                  <a:spcPct val="0"/>
                </a:spcBef>
                <a:spcAft>
                  <a:spcPct val="0"/>
                </a:spcAft>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xfrm>
            <a:off x="484188" y="731838"/>
            <a:ext cx="6508750" cy="3660775"/>
          </a:xfrm>
          <a:noFill/>
          <a:ln>
            <a:solidFill>
              <a:srgbClr val="000000"/>
            </a:solidFill>
            <a:miter lim="800000"/>
            <a:headEnd/>
            <a:tailEnd/>
          </a:ln>
        </p:spPr>
      </p:sp>
      <p:sp>
        <p:nvSpPr>
          <p:cNvPr id="3" name="Notes Placeholder 2"/>
          <p:cNvSpPr>
            <a:spLocks noGrp="1"/>
          </p:cNvSpPr>
          <p:nvPr>
            <p:ph type="body" idx="1"/>
          </p:nvPr>
        </p:nvSpPr>
        <p:spPr>
          <a:xfrm>
            <a:off x="748115" y="4637282"/>
            <a:ext cx="5981537" cy="4520152"/>
          </a:xfrm>
        </p:spPr>
        <p:txBody>
          <a:bodyPr>
            <a:noAutofit/>
          </a:bodyPr>
          <a:lstStyle/>
          <a:p>
            <a:pPr>
              <a:spcAft>
                <a:spcPts val="105"/>
              </a:spcAft>
              <a:defRPr/>
            </a:pPr>
            <a:r>
              <a:rPr lang="en-US" sz="1400"/>
              <a:t>Medicare Part A, hospital insurance helps pay for medically necessary services.</a:t>
            </a:r>
          </a:p>
          <a:p>
            <a:pPr>
              <a:spcAft>
                <a:spcPts val="105"/>
              </a:spcAft>
              <a:defRPr/>
            </a:pPr>
            <a:r>
              <a:rPr lang="en-US" sz="1400" b="1"/>
              <a:t>Hospital inpatient care </a:t>
            </a:r>
            <a:r>
              <a:rPr lang="en-US" sz="1400"/>
              <a:t>- </a:t>
            </a:r>
            <a:r>
              <a:rPr lang="en-US" sz="1400">
                <a:ea typeface="Calibri"/>
                <a:cs typeface="Times New Roman"/>
              </a:rPr>
              <a:t>Semi-private room, meals, general nursing, and other hospital services and supplies, including in-patient psychiatric care.  </a:t>
            </a:r>
          </a:p>
          <a:p>
            <a:pPr>
              <a:spcAft>
                <a:spcPts val="105"/>
              </a:spcAft>
              <a:defRPr/>
            </a:pPr>
            <a:r>
              <a:rPr lang="en-US" sz="1400" b="1"/>
              <a:t>Skilled nursing facility (SNF) </a:t>
            </a:r>
            <a:r>
              <a:rPr lang="en-US" sz="1400"/>
              <a:t>care (not custodial or long-term care) when certain conditions are met.</a:t>
            </a:r>
            <a:endParaRPr lang="en-US" sz="1400">
              <a:ea typeface="Calibri"/>
              <a:cs typeface="Times New Roman"/>
            </a:endParaRPr>
          </a:p>
          <a:p>
            <a:pPr>
              <a:spcAft>
                <a:spcPts val="105"/>
              </a:spcAft>
              <a:defRPr/>
            </a:pPr>
            <a:r>
              <a:rPr lang="en-US" sz="1400" b="1"/>
              <a:t>Home health </a:t>
            </a:r>
          </a:p>
          <a:p>
            <a:pPr>
              <a:spcAft>
                <a:spcPts val="105"/>
              </a:spcAft>
              <a:defRPr/>
            </a:pPr>
            <a:r>
              <a:rPr lang="en-US" sz="1400" b="1"/>
              <a:t>Hospice Care </a:t>
            </a:r>
          </a:p>
          <a:p>
            <a:pPr>
              <a:spcAft>
                <a:spcPts val="105"/>
              </a:spcAft>
              <a:defRPr/>
            </a:pPr>
            <a:r>
              <a:rPr lang="en-US" sz="1400" b="1"/>
              <a:t>Blood</a:t>
            </a:r>
            <a:r>
              <a:rPr lang="en-US" sz="1400"/>
              <a:t> as an inpatient</a:t>
            </a:r>
          </a:p>
          <a:p>
            <a:pPr>
              <a:spcAft>
                <a:spcPts val="105"/>
              </a:spcAft>
              <a:defRPr/>
            </a:pPr>
            <a:endParaRPr lang="en-US" sz="1400"/>
          </a:p>
          <a:p>
            <a:pPr indent="4984">
              <a:spcAft>
                <a:spcPts val="105"/>
              </a:spcAft>
              <a:defRPr/>
            </a:pPr>
            <a:r>
              <a:rPr lang="en-US" sz="1400"/>
              <a:t>Medicare Part B covers a number of medically-necessary services and supplies. Certain requirements must be met. </a:t>
            </a:r>
          </a:p>
          <a:p>
            <a:pPr indent="4984">
              <a:spcAft>
                <a:spcPts val="105"/>
              </a:spcAft>
              <a:defRPr/>
            </a:pPr>
            <a:r>
              <a:rPr lang="en-US" sz="1400" b="1"/>
              <a:t>Doctors’ Services</a:t>
            </a:r>
            <a:endParaRPr lang="en-US" sz="1400"/>
          </a:p>
          <a:p>
            <a:pPr indent="4445">
              <a:spcAft>
                <a:spcPts val="105"/>
              </a:spcAft>
              <a:defRPr/>
            </a:pPr>
            <a:r>
              <a:rPr lang="en-US" sz="1400" b="1"/>
              <a:t>Outpatient Medical and Surgical Services</a:t>
            </a:r>
            <a:r>
              <a:rPr lang="en-US" sz="1400"/>
              <a:t>. </a:t>
            </a:r>
            <a:endParaRPr lang="en-US" sz="1400">
              <a:cs typeface="Calibri"/>
            </a:endParaRPr>
          </a:p>
          <a:p>
            <a:pPr indent="4984">
              <a:spcAft>
                <a:spcPts val="105"/>
              </a:spcAft>
              <a:defRPr/>
            </a:pPr>
            <a:r>
              <a:rPr lang="en-US" sz="1400" b="1">
                <a:cs typeface="Arial" charset="0"/>
              </a:rPr>
              <a:t>Home Health Care Services </a:t>
            </a:r>
          </a:p>
          <a:p>
            <a:pPr indent="4984">
              <a:spcAft>
                <a:spcPts val="105"/>
              </a:spcAft>
              <a:defRPr/>
            </a:pPr>
            <a:r>
              <a:rPr lang="en-US" sz="1400" b="1">
                <a:ea typeface="Calibri"/>
                <a:cs typeface="Times New Roman"/>
              </a:rPr>
              <a:t>Durable Medical Equipment</a:t>
            </a:r>
            <a:endParaRPr lang="en-US" sz="1400" b="1"/>
          </a:p>
          <a:p>
            <a:pPr>
              <a:spcAft>
                <a:spcPts val="105"/>
              </a:spcAft>
              <a:defRPr/>
            </a:pPr>
            <a:r>
              <a:rPr lang="en-US" sz="1400" b="1"/>
              <a:t>Preventive Services </a:t>
            </a:r>
            <a:r>
              <a:rPr lang="en-US" sz="1400">
                <a:solidFill>
                  <a:srgbClr val="231F20"/>
                </a:solidFill>
              </a:rPr>
              <a:t>like exams, lab tests, screening and shots to help prevent, find, or manage a medical problem. Preventive services may find health problems early when treatment works best. </a:t>
            </a:r>
            <a:endParaRPr lang="en-US" sz="1400"/>
          </a:p>
          <a:p>
            <a:pPr>
              <a:spcAft>
                <a:spcPts val="105"/>
              </a:spcAft>
              <a:defRPr/>
            </a:pPr>
            <a:endParaRPr lang="en-US" sz="1000"/>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0E39529-81AD-4184-BA58-BB6643C4464A}" type="slidenum">
              <a:rPr lang="en-US"/>
              <a:pPr fontAlgn="base">
                <a:spcBef>
                  <a:spcPct val="0"/>
                </a:spcBef>
                <a:spcAft>
                  <a:spcPct val="0"/>
                </a:spcAft>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xfrm>
            <a:off x="484188" y="731838"/>
            <a:ext cx="6508750" cy="3660775"/>
          </a:xfrm>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marL="182722" indent="-182722">
              <a:buFont typeface="Wingdings" pitchFamily="2" charset="2"/>
              <a:buChar char="§"/>
              <a:defRPr/>
            </a:pPr>
            <a:endParaRPr lang="en-US"/>
          </a:p>
          <a:p>
            <a:pPr marL="182245" indent="-182245">
              <a:buFont typeface="Wingdings" pitchFamily="2" charset="2"/>
              <a:buChar char="§"/>
              <a:defRPr/>
            </a:pPr>
            <a:r>
              <a:rPr lang="en-US" sz="1600"/>
              <a:t>While technically, Part D is optional, in</a:t>
            </a:r>
            <a:r>
              <a:rPr lang="en-US" sz="1600" baseline="0"/>
              <a:t> most cases, </a:t>
            </a:r>
            <a:r>
              <a:rPr lang="en-US" sz="1600"/>
              <a:t>there are penalties to not getting it.  </a:t>
            </a:r>
            <a:endParaRPr lang="en-US" sz="1600">
              <a:cs typeface="Calibri"/>
            </a:endParaRPr>
          </a:p>
          <a:p>
            <a:pPr marL="182245" indent="-182245">
              <a:buFont typeface="Wingdings" pitchFamily="2" charset="2"/>
              <a:buChar char="§"/>
              <a:defRPr/>
            </a:pPr>
            <a:r>
              <a:rPr lang="en-US" sz="1600"/>
              <a:t>Part</a:t>
            </a:r>
            <a:r>
              <a:rPr lang="en-US" sz="1600" baseline="0"/>
              <a:t> D</a:t>
            </a:r>
            <a:r>
              <a:rPr lang="en-US" sz="1600"/>
              <a:t> is the most complicated Part of enrolling in Medicare.   It involves researching plans, comparing prices and more.  MMAP counselors are trained to assist beneficiaries and take the stress out of enrolling.</a:t>
            </a:r>
            <a:endParaRPr lang="en-US" sz="1600">
              <a:cs typeface="Calibri"/>
            </a:endParaRPr>
          </a:p>
          <a:p>
            <a:pPr marL="182245" indent="-182245">
              <a:buFont typeface="Wingdings" pitchFamily="2" charset="2"/>
              <a:buChar char="§"/>
              <a:defRPr/>
            </a:pPr>
            <a:r>
              <a:rPr lang="en-US" sz="1600"/>
              <a:t>People with limited income and resources may be able to get Extra Help to help pay for their Medicare drug plan. </a:t>
            </a:r>
            <a:endParaRPr lang="en-US" sz="1600">
              <a:cs typeface="Calibri" panose="020F0502020204030204"/>
            </a:endParaRPr>
          </a:p>
        </p:txBody>
      </p:sp>
      <p:sp>
        <p:nvSpPr>
          <p:cNvPr id="768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B339875-32AA-4E46-AF06-9A765F42BE79}" type="slidenum">
              <a:rPr lang="en-US"/>
              <a:pPr fontAlgn="base">
                <a:spcBef>
                  <a:spcPct val="0"/>
                </a:spcBef>
                <a:spcAft>
                  <a:spcPct val="0"/>
                </a:spcAft>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xfrm>
            <a:off x="484188" y="731838"/>
            <a:ext cx="6508750" cy="3660775"/>
          </a:xfrm>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marL="119380" indent="-119380">
              <a:buFont typeface="Wingdings" pitchFamily="2" charset="2"/>
              <a:buChar char="§"/>
              <a:defRPr/>
            </a:pPr>
            <a:r>
              <a:rPr lang="en-US" sz="1600"/>
              <a:t>You can join a Medicare Prescription Drug Plan when you first become eligible for Medicare, which begins 3 months before your first entitlement to both Medicare Part A and Part B. After you enroll in a Medicare Prescription Drug Plan you must remain with that plan for the rest of the calendar year.  </a:t>
            </a:r>
          </a:p>
          <a:p>
            <a:pPr marL="119380" indent="-119380">
              <a:buFont typeface="Wingdings" pitchFamily="2" charset="2"/>
              <a:buChar char="§"/>
              <a:defRPr/>
            </a:pPr>
            <a:r>
              <a:rPr lang="en-US" sz="1600"/>
              <a:t>You can also enroll in a Medicare Part D plan annually during  opened enrollment from October 15 – December 7.  </a:t>
            </a:r>
            <a:endParaRPr lang="en-US" sz="1600" b="1"/>
          </a:p>
          <a:p>
            <a:pPr marL="119380" indent="-119380">
              <a:buFont typeface="Wingdings" pitchFamily="2" charset="2"/>
              <a:buChar char="§"/>
              <a:defRPr/>
            </a:pPr>
            <a:endParaRPr lang="en-US" sz="1600">
              <a:cs typeface="Calibri"/>
            </a:endParaRPr>
          </a:p>
          <a:p>
            <a:pPr marL="119380" indent="-119380">
              <a:buFont typeface="Wingdings" pitchFamily="2" charset="2"/>
              <a:buChar char="§"/>
              <a:defRPr/>
            </a:pPr>
            <a:endParaRPr lang="en-US" sz="1600">
              <a:cs typeface="Calibri"/>
            </a:endParaRPr>
          </a:p>
          <a:p>
            <a:pPr marL="119599" indent="-119599">
              <a:lnSpc>
                <a:spcPct val="90000"/>
              </a:lnSpc>
              <a:buFont typeface="Wingdings" pitchFamily="2" charset="2"/>
              <a:buChar char="§"/>
              <a:defRPr/>
            </a:pPr>
            <a:endParaRPr lang="en-US" sz="1600"/>
          </a:p>
          <a:p>
            <a:pPr marL="119380" indent="-119380">
              <a:lnSpc>
                <a:spcPct val="90000"/>
              </a:lnSpc>
              <a:buFont typeface="Wingdings" pitchFamily="2" charset="2"/>
              <a:buChar char="§"/>
              <a:defRPr/>
            </a:pPr>
            <a:r>
              <a:rPr lang="en-US" sz="1600"/>
              <a:t>There are also times when one can disenroll or get a special enrollment period, too lengthy to address in this presentation.   All of this is covered in “Medicare and You,” which is provided to all Medicare beneficiaries every year.  We can also make copies available to you.</a:t>
            </a:r>
            <a:endParaRPr lang="en-US" sz="1600">
              <a:cs typeface="Calibri"/>
            </a:endParaRPr>
          </a:p>
          <a:p>
            <a:pPr>
              <a:defRPr/>
            </a:pPr>
            <a:endParaRPr lang="en-US"/>
          </a:p>
        </p:txBody>
      </p:sp>
      <p:sp>
        <p:nvSpPr>
          <p:cNvPr id="778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5777C8B-CD1E-414F-86E4-9B197FEAED6F}" type="slidenum">
              <a:rPr lang="en-US"/>
              <a:pPr fontAlgn="base">
                <a:spcBef>
                  <a:spcPct val="0"/>
                </a:spcBef>
                <a:spcAft>
                  <a:spcPct val="0"/>
                </a:spcAft>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illustrates how much you will pay for your medications at various points in time.  So once you pay $590, you will pay 25% of the cost of medications.  Once you hit $2,000, you will not pay anything.  </a:t>
            </a:r>
          </a:p>
          <a:p>
            <a:endParaRPr lang="en-US"/>
          </a:p>
          <a:p>
            <a:r>
              <a:rPr lang="en-US"/>
              <a:t>So… if you are paying a maximum of $2,000 out of pocket for your medications, who is picking up the rest of the price?  The next slide will provide some detail on this. </a:t>
            </a:r>
          </a:p>
        </p:txBody>
      </p:sp>
      <p:sp>
        <p:nvSpPr>
          <p:cNvPr id="4" name="Slide Number Placeholder 3"/>
          <p:cNvSpPr>
            <a:spLocks noGrp="1"/>
          </p:cNvSpPr>
          <p:nvPr>
            <p:ph type="sldNum" sz="quarter" idx="5"/>
          </p:nvPr>
        </p:nvSpPr>
        <p:spPr/>
        <p:txBody>
          <a:bodyPr/>
          <a:lstStyle/>
          <a:p>
            <a:fld id="{87C3D43A-5F1E-4153-93C8-F25D110F33C4}" type="slidenum">
              <a:rPr lang="en-US" smtClean="0"/>
              <a:pPr/>
              <a:t>14</a:t>
            </a:fld>
            <a:endParaRPr lang="en-US"/>
          </a:p>
        </p:txBody>
      </p:sp>
    </p:spTree>
    <p:extLst>
      <p:ext uri="{BB962C8B-B14F-4D97-AF65-F5344CB8AC3E}">
        <p14:creationId xmlns:p14="http://schemas.microsoft.com/office/powerpoint/2010/main" val="3466473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r>
              <a:rPr lang="en-US"/>
              <a:t>For example, Gabapentin may be on your plan for </a:t>
            </a:r>
            <a:r>
              <a:rPr lang="en-US" b="0" i="0">
                <a:solidFill>
                  <a:srgbClr val="4D5156"/>
                </a:solidFill>
                <a:effectLst/>
                <a:latin typeface="Roboto" panose="02000000000000000000" pitchFamily="2" charset="0"/>
              </a:rPr>
              <a:t>postherpetic neuralgia, but your doctor may prescribe it for sleep disorders.  As this drug is not FDA approved for sleep disorders, your plan may choose  to not cover it or may require prior authorization.   If the plan does not approve the off-label use of the medication, you will be stuck with the entire cost, and it will not cost towards your $2,000 deductible, or as part of coverage after you meet your deductible.  This is just an example.  </a:t>
            </a:r>
            <a:endParaRPr lang="en-US"/>
          </a:p>
          <a:p>
            <a:pPr defTabSz="942170">
              <a:defRPr/>
            </a:pPr>
            <a:endParaRPr lang="en-US"/>
          </a:p>
          <a:p>
            <a:pPr defTabSz="942170">
              <a:defRPr/>
            </a:pPr>
            <a:r>
              <a:rPr lang="en-US"/>
              <a:t>I will speak more about this a little later when we discuss weight loss drugs.</a:t>
            </a:r>
          </a:p>
          <a:p>
            <a:pPr defTabSz="942170">
              <a:defRPr/>
            </a:pPr>
            <a:endParaRPr lang="en-US"/>
          </a:p>
          <a:p>
            <a:endParaRPr lang="en-US"/>
          </a:p>
        </p:txBody>
      </p:sp>
      <p:sp>
        <p:nvSpPr>
          <p:cNvPr id="4" name="Slide Number Placeholder 3"/>
          <p:cNvSpPr>
            <a:spLocks noGrp="1"/>
          </p:cNvSpPr>
          <p:nvPr>
            <p:ph type="sldNum" sz="quarter" idx="5"/>
          </p:nvPr>
        </p:nvSpPr>
        <p:spPr/>
        <p:txBody>
          <a:bodyPr/>
          <a:lstStyle/>
          <a:p>
            <a:fld id="{86456DE3-4E01-4AFD-AD42-42312842ED89}" type="slidenum">
              <a:rPr lang="en-US" smtClean="0"/>
              <a:t>15</a:t>
            </a:fld>
            <a:endParaRPr lang="en-US"/>
          </a:p>
        </p:txBody>
      </p:sp>
    </p:spTree>
    <p:extLst>
      <p:ext uri="{BB962C8B-B14F-4D97-AF65-F5344CB8AC3E}">
        <p14:creationId xmlns:p14="http://schemas.microsoft.com/office/powerpoint/2010/main" val="1344226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shows the change over the last 3 years as to who is providing what coverage for prescription medications.  </a:t>
            </a:r>
          </a:p>
          <a:p>
            <a:endParaRPr lang="en-US"/>
          </a:p>
          <a:p>
            <a:r>
              <a:rPr lang="en-US"/>
              <a:t>Like in 2023 and  2024, you will pay 100% of the cost of medications until you reach the deductible of $590.  In 2025, when you enter the initial coverage phase drug manufacturers are now having to pay 10%, reducing the cost to the plans by the same amount.</a:t>
            </a:r>
          </a:p>
          <a:p>
            <a:r>
              <a:rPr lang="en-US"/>
              <a:t>And, once you reach catastrophic coverage with $2,000 in out-of-pocket expenses, where you would previously pay 20% and Medicare would pay 80%, you will now not pay anything, the plans will pay 60%, the drug manufacturers will pay 20% and Medicare will pay 20%.  </a:t>
            </a:r>
          </a:p>
          <a:p>
            <a:r>
              <a:rPr lang="en-US"/>
              <a:t>Many people will not feel the effects of these changes, but for people who take expensive medications, this can truly be life changing</a:t>
            </a:r>
          </a:p>
          <a:p>
            <a:endParaRPr lang="en-US"/>
          </a:p>
          <a:p>
            <a:endParaRPr lang="en-US"/>
          </a:p>
        </p:txBody>
      </p:sp>
      <p:sp>
        <p:nvSpPr>
          <p:cNvPr id="4" name="Slide Number Placeholder 3"/>
          <p:cNvSpPr>
            <a:spLocks noGrp="1"/>
          </p:cNvSpPr>
          <p:nvPr>
            <p:ph type="sldNum" sz="quarter" idx="5"/>
          </p:nvPr>
        </p:nvSpPr>
        <p:spPr/>
        <p:txBody>
          <a:bodyPr/>
          <a:lstStyle/>
          <a:p>
            <a:fld id="{87C3D43A-5F1E-4153-93C8-F25D110F33C4}" type="slidenum">
              <a:rPr lang="en-US" smtClean="0"/>
              <a:pPr/>
              <a:t>16</a:t>
            </a:fld>
            <a:endParaRPr lang="en-US"/>
          </a:p>
        </p:txBody>
      </p:sp>
    </p:spTree>
    <p:extLst>
      <p:ext uri="{BB962C8B-B14F-4D97-AF65-F5344CB8AC3E}">
        <p14:creationId xmlns:p14="http://schemas.microsoft.com/office/powerpoint/2010/main" val="4060577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xfrm>
            <a:off x="530225" y="750888"/>
            <a:ext cx="6683375" cy="3759200"/>
          </a:xfrm>
          <a:noFill/>
          <a:ln>
            <a:solidFill>
              <a:srgbClr val="000000"/>
            </a:solidFill>
            <a:miter lim="800000"/>
            <a:headEnd/>
            <a:tailEnd/>
          </a:ln>
        </p:spPr>
      </p:sp>
      <p:sp>
        <p:nvSpPr>
          <p:cNvPr id="3" name="Notes Placeholder 2"/>
          <p:cNvSpPr>
            <a:spLocks noGrp="1"/>
          </p:cNvSpPr>
          <p:nvPr>
            <p:ph type="body" idx="1"/>
          </p:nvPr>
        </p:nvSpPr>
        <p:spPr>
          <a:xfrm>
            <a:off x="774784" y="4761269"/>
            <a:ext cx="6194768" cy="4722305"/>
          </a:xfrm>
        </p:spPr>
        <p:txBody>
          <a:bodyPr>
            <a:normAutofit/>
          </a:bodyPr>
          <a:lstStyle/>
          <a:p>
            <a:pPr marL="246011" indent="-246011">
              <a:buFont typeface="Wingdings" pitchFamily="2" charset="2"/>
              <a:buChar char="§"/>
              <a:defRPr/>
            </a:pPr>
            <a:r>
              <a:rPr lang="en-US" sz="1600"/>
              <a:t>Medigap (Medicare Supplement Insurance) policies are private health insurance that cover the policyholder.  They are sold by private insurance companies to supplement Original Medicare (help pay for “gaps” in Original Medicare coverage - like deductibles, coinsurance and copayments)</a:t>
            </a:r>
          </a:p>
          <a:p>
            <a:pPr marL="246011" lvl="2" indent="-246011">
              <a:buFont typeface="Wingdings" pitchFamily="2" charset="2"/>
              <a:buChar char="§"/>
              <a:defRPr/>
            </a:pPr>
            <a:r>
              <a:rPr lang="en-US" sz="1600"/>
              <a:t>They pay for Medicare-covered services provided by any doctor, hospital, or provider that accepts Medicare </a:t>
            </a:r>
            <a:endParaRPr lang="en-US" sz="1600">
              <a:cs typeface="Calibri"/>
            </a:endParaRPr>
          </a:p>
          <a:p>
            <a:pPr marL="246011" lvl="1" indent="-246011">
              <a:buFont typeface="Wingdings" pitchFamily="2" charset="2"/>
              <a:buChar char="§"/>
              <a:defRPr/>
            </a:pPr>
            <a:r>
              <a:rPr lang="en-US" sz="1600"/>
              <a:t>They must follow Federal and state laws that protect people with Medicare.</a:t>
            </a:r>
          </a:p>
          <a:p>
            <a:pPr marL="246011" lvl="1" indent="-246011">
              <a:buFont typeface="Wingdings" pitchFamily="2" charset="2"/>
              <a:buChar char="§"/>
              <a:defRPr/>
            </a:pPr>
            <a:r>
              <a:rPr lang="en-US" sz="1600">
                <a:cs typeface="Calibri"/>
              </a:rPr>
              <a:t>Some Medigap plans are now offering various riders for services such as vision, dental and hearing.  These riders come at a cost to the beneficiary and also come with various restrictions. </a:t>
            </a:r>
          </a:p>
          <a:p>
            <a:pPr marL="246011" lvl="1" indent="-246011">
              <a:buFont typeface="Wingdings" pitchFamily="2" charset="2"/>
              <a:buChar char="§"/>
              <a:defRPr/>
            </a:pPr>
            <a:endParaRPr lang="en-US" sz="1600">
              <a:cs typeface="Calibri"/>
            </a:endParaRPr>
          </a:p>
          <a:p>
            <a:pPr marL="246011" lvl="1" indent="-246011">
              <a:buFont typeface="Wingdings" pitchFamily="2" charset="2"/>
              <a:buChar char="§"/>
              <a:defRPr/>
            </a:pPr>
            <a:r>
              <a:rPr lang="en-US" sz="1600">
                <a:cs typeface="Calibri"/>
              </a:rPr>
              <a:t>The next slide details what different Medigap plans cover.  It is important to note that all plans with the same letter must offer the same services at the same percentages.  This is aside from any riders they may choose to offer.  </a:t>
            </a:r>
          </a:p>
        </p:txBody>
      </p:sp>
      <p:sp>
        <p:nvSpPr>
          <p:cNvPr id="706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73F4E9C-120F-429E-9FD7-72261511903E}" type="slidenum">
              <a:rPr lang="en-US"/>
              <a:pPr fontAlgn="base">
                <a:spcBef>
                  <a:spcPct val="0"/>
                </a:spcBef>
                <a:spcAft>
                  <a:spcPct val="0"/>
                </a:spcAft>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xfrm>
            <a:off x="530225" y="750888"/>
            <a:ext cx="6683375" cy="3759200"/>
          </a:xfrm>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marL="123005" indent="-123005">
              <a:spcBef>
                <a:spcPct val="0"/>
              </a:spcBef>
              <a:buFont typeface="Wingdings" pitchFamily="2" charset="2"/>
              <a:buChar char="§"/>
            </a:pPr>
            <a:r>
              <a:rPr lang="en-US" sz="1600"/>
              <a:t>Medicare Advantage is also called Part C. They are</a:t>
            </a:r>
          </a:p>
          <a:p>
            <a:pPr lvl="1">
              <a:spcBef>
                <a:spcPct val="0"/>
              </a:spcBef>
              <a:buFont typeface="Arial" charset="0"/>
              <a:buChar char="–"/>
            </a:pPr>
            <a:r>
              <a:rPr lang="en-US" sz="1600">
                <a:cs typeface="Calibri"/>
              </a:rPr>
              <a:t>Health plan options approved by Medicare </a:t>
            </a:r>
          </a:p>
          <a:p>
            <a:pPr lvl="1">
              <a:spcBef>
                <a:spcPct val="0"/>
              </a:spcBef>
              <a:buFont typeface="Arial" charset="0"/>
              <a:buChar char="–"/>
            </a:pPr>
            <a:r>
              <a:rPr lang="en-US" sz="1600">
                <a:cs typeface="Calibri"/>
              </a:rPr>
              <a:t>Run by private companies</a:t>
            </a:r>
          </a:p>
          <a:p>
            <a:pPr lvl="1">
              <a:spcBef>
                <a:spcPct val="0"/>
              </a:spcBef>
              <a:buFont typeface="Arial" charset="0"/>
              <a:buChar char="–"/>
            </a:pPr>
            <a:r>
              <a:rPr lang="en-US" sz="1600">
                <a:cs typeface="Calibri"/>
              </a:rPr>
              <a:t>Either an HMO or a PPO</a:t>
            </a:r>
          </a:p>
          <a:p>
            <a:pPr marL="123005" indent="-123005">
              <a:spcBef>
                <a:spcPct val="0"/>
              </a:spcBef>
              <a:buFont typeface="Wingdings" pitchFamily="2" charset="2"/>
              <a:buChar char="§"/>
            </a:pPr>
            <a:r>
              <a:rPr lang="en-US" sz="1600">
                <a:cs typeface="Calibri"/>
              </a:rPr>
              <a:t>Medicare pays amount for each member’s care</a:t>
            </a:r>
          </a:p>
          <a:p>
            <a:pPr marL="123005" indent="-123005">
              <a:spcBef>
                <a:spcPct val="0"/>
              </a:spcBef>
              <a:buFont typeface="Wingdings" pitchFamily="2" charset="2"/>
              <a:buChar char="§"/>
            </a:pPr>
            <a:r>
              <a:rPr lang="en-US" sz="1600">
                <a:cs typeface="Calibri"/>
              </a:rPr>
              <a:t>Advantage plans are another way to get Medicare coverage </a:t>
            </a:r>
          </a:p>
          <a:p>
            <a:pPr marL="123005" indent="-123005">
              <a:spcBef>
                <a:spcPct val="0"/>
              </a:spcBef>
              <a:buFont typeface="Wingdings" pitchFamily="2" charset="2"/>
              <a:buChar char="§"/>
            </a:pPr>
            <a:r>
              <a:rPr lang="en-US" sz="1600">
                <a:cs typeface="Calibri"/>
              </a:rPr>
              <a:t> You may have to use network doctors or hospitals although most PPOs have an out-of-network option.  Costs may be slightly higher than the in-network option</a:t>
            </a:r>
          </a:p>
          <a:p>
            <a:pPr marL="123005" indent="-123005">
              <a:spcBef>
                <a:spcPct val="0"/>
              </a:spcBef>
              <a:buFont typeface="Wingdings" pitchFamily="2" charset="2"/>
              <a:buChar char="§"/>
            </a:pPr>
            <a:r>
              <a:rPr lang="en-US" sz="1600">
                <a:cs typeface="Calibri"/>
              </a:rPr>
              <a:t>It is important to make sure the doctors you choose are in-network, or that your plan has an out-of-network option that you are ok with.  And just like choosing a Part D plan, it is essential that check if your medications are all on the plan formularies. </a:t>
            </a:r>
          </a:p>
          <a:p>
            <a:pPr marL="123232" indent="-123232">
              <a:spcBef>
                <a:spcPct val="0"/>
              </a:spcBef>
              <a:buFont typeface="Wingdings" pitchFamily="2" charset="2"/>
              <a:buChar char="§"/>
            </a:pPr>
            <a:endParaRPr lang="en-US"/>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FA826ED-4ADC-40E1-B16F-17F9BB2AF8B8}" type="slidenum">
              <a:rPr lang="en-US"/>
              <a:pPr fontAlgn="base">
                <a:spcBef>
                  <a:spcPct val="0"/>
                </a:spcBef>
                <a:spcAft>
                  <a:spcPct val="0"/>
                </a:spcAft>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C3D43A-5F1E-4153-93C8-F25D110F33C4}" type="slidenum">
              <a:rPr lang="en-US" smtClean="0"/>
              <a:pPr/>
              <a:t>19</a:t>
            </a:fld>
            <a:endParaRPr lang="en-US"/>
          </a:p>
        </p:txBody>
      </p:sp>
    </p:spTree>
    <p:extLst>
      <p:ext uri="{BB962C8B-B14F-4D97-AF65-F5344CB8AC3E}">
        <p14:creationId xmlns:p14="http://schemas.microsoft.com/office/powerpoint/2010/main" val="522736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xfrm>
            <a:off x="484188" y="731838"/>
            <a:ext cx="6508750" cy="3660775"/>
          </a:xfrm>
          <a:noFill/>
          <a:ln>
            <a:solidFill>
              <a:srgbClr val="000000"/>
            </a:solidFill>
            <a:miter lim="800000"/>
            <a:headEnd/>
            <a:tailEnd/>
          </a:ln>
        </p:spPr>
      </p:sp>
      <p:sp>
        <p:nvSpPr>
          <p:cNvPr id="3" name="Notes Placeholder 2"/>
          <p:cNvSpPr>
            <a:spLocks noGrp="1"/>
          </p:cNvSpPr>
          <p:nvPr>
            <p:ph type="body" idx="1"/>
          </p:nvPr>
        </p:nvSpPr>
        <p:spPr>
          <a:xfrm>
            <a:off x="748115" y="4637283"/>
            <a:ext cx="5981537" cy="4316188"/>
          </a:xfrm>
        </p:spPr>
        <p:txBody>
          <a:bodyPr>
            <a:normAutofit/>
          </a:bodyPr>
          <a:lstStyle/>
          <a:p>
            <a:pPr marL="119380" indent="-119380">
              <a:buFont typeface="Wingdings" pitchFamily="2" charset="2"/>
              <a:buChar char="§"/>
              <a:defRPr/>
            </a:pPr>
            <a:r>
              <a:rPr lang="en-US" sz="1800"/>
              <a:t>You can join a Medicare Advantage Plan when you first become eligible for Medicare. during OEP – October 15- December 7. </a:t>
            </a:r>
          </a:p>
          <a:p>
            <a:pPr marL="119380" indent="-119380">
              <a:buFont typeface="Wingdings" pitchFamily="2" charset="2"/>
              <a:buChar char="§"/>
              <a:defRPr/>
            </a:pPr>
            <a:r>
              <a:rPr lang="en-US" sz="1800"/>
              <a:t>Also from January 1 – March 31. You can switch to a different Medicare Advantage Plan. The coverage will become active the following month after enrollment. </a:t>
            </a:r>
            <a:endParaRPr lang="en-US" sz="1800">
              <a:cs typeface="Calibri"/>
            </a:endParaRPr>
          </a:p>
        </p:txBody>
      </p:sp>
      <p:sp>
        <p:nvSpPr>
          <p:cNvPr id="819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3B2C05-BC9E-4EAF-88FD-1647909D0C64}" type="slidenum">
              <a:rPr lang="en-US"/>
              <a:pPr fontAlgn="base">
                <a:spcBef>
                  <a:spcPct val="0"/>
                </a:spcBef>
                <a:spcAft>
                  <a:spcPct val="0"/>
                </a:spcAft>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C7A22B-3575-437B-9B49-494846B0365C}" type="slidenum">
              <a:rPr lang="en-US" smtClean="0"/>
              <a:t>22</a:t>
            </a:fld>
            <a:endParaRPr lang="en-US"/>
          </a:p>
        </p:txBody>
      </p:sp>
    </p:spTree>
    <p:extLst>
      <p:ext uri="{BB962C8B-B14F-4D97-AF65-F5344CB8AC3E}">
        <p14:creationId xmlns:p14="http://schemas.microsoft.com/office/powerpoint/2010/main" val="1112550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86566-4569-D923-3C5F-1F9A768B6E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0DE36F-53FA-E382-5737-3BC07110E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1EF698-AD3B-B0AD-C571-BB2E5D65E92A}"/>
              </a:ext>
            </a:extLst>
          </p:cNvPr>
          <p:cNvSpPr>
            <a:spLocks noGrp="1"/>
          </p:cNvSpPr>
          <p:nvPr>
            <p:ph type="body" idx="1"/>
          </p:nvPr>
        </p:nvSpPr>
        <p:spPr/>
        <p:txBody>
          <a:bodyPr/>
          <a:lstStyle/>
          <a:p>
            <a:r>
              <a:rPr lang="en-US" sz="1800" b="0" i="0" u="none" strike="noStrike" baseline="0" dirty="0">
                <a:solidFill>
                  <a:srgbClr val="000000"/>
                </a:solidFill>
                <a:latin typeface="Times New Roman" panose="02020603050405020304" pitchFamily="18" charset="0"/>
              </a:rPr>
              <a:t>Health Savings Accounts (HSAs) are accounts for individuals with high-deductible health plans (HDHPs). Funds contributed to an HSA are not taxed when put into the HSA or when taken out as long as they are used to pay for qualified medical expenses. Your employer may oversee your HSA, or you may have an individual HSA that is administered by a bank, credit union, or insurance company. </a:t>
            </a:r>
          </a:p>
          <a:p>
            <a:endParaRPr lang="en-US" sz="1800" b="0" i="0" u="none" strike="noStrike" baseline="0" dirty="0">
              <a:solidFill>
                <a:srgbClr val="000000"/>
              </a:solidFill>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CCBF2BF4-EDA1-DEFC-5406-868EF5BDACCD}"/>
              </a:ext>
            </a:extLst>
          </p:cNvPr>
          <p:cNvSpPr>
            <a:spLocks noGrp="1"/>
          </p:cNvSpPr>
          <p:nvPr>
            <p:ph type="sldNum" sz="quarter" idx="5"/>
          </p:nvPr>
        </p:nvSpPr>
        <p:spPr/>
        <p:txBody>
          <a:bodyPr/>
          <a:lstStyle/>
          <a:p>
            <a:fld id="{4E47EFB3-C936-4C53-9B8E-2CA9B0F99FDD}" type="slidenum">
              <a:rPr lang="en-US" smtClean="0"/>
              <a:t>23</a:t>
            </a:fld>
            <a:endParaRPr lang="en-US"/>
          </a:p>
        </p:txBody>
      </p:sp>
    </p:spTree>
    <p:extLst>
      <p:ext uri="{BB962C8B-B14F-4D97-AF65-F5344CB8AC3E}">
        <p14:creationId xmlns:p14="http://schemas.microsoft.com/office/powerpoint/2010/main" val="16046439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Times New Roman" panose="02020603050405020304" pitchFamily="18" charset="0"/>
              </a:rPr>
              <a:t>If you have an HSA and will soon be eligible for Medicare, it is important to understand how enrolling in Medicare will affect your HSA. </a:t>
            </a:r>
          </a:p>
          <a:p>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High-deductible health plans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In order to qualify to put money into an HSA, you must:</a:t>
            </a:r>
          </a:p>
          <a:p>
            <a:pPr marL="285750" indent="-285750">
              <a:buFont typeface="Arial" panose="020B0604020202020204" pitchFamily="34" charset="0"/>
              <a:buChar char="•"/>
            </a:pPr>
            <a:r>
              <a:rPr lang="en-US" sz="1200" b="0" i="0" u="none" strike="noStrike" baseline="0" dirty="0">
                <a:solidFill>
                  <a:srgbClr val="000000"/>
                </a:solidFill>
                <a:latin typeface="Times New Roman" panose="02020603050405020304" pitchFamily="18" charset="0"/>
              </a:rPr>
              <a:t>be enrolled in a high-deductible health plan and </a:t>
            </a:r>
          </a:p>
          <a:p>
            <a:pPr marL="285750" indent="-285750">
              <a:buFont typeface="Arial" panose="020B0604020202020204" pitchFamily="34" charset="0"/>
              <a:buChar char="•"/>
            </a:pPr>
            <a:r>
              <a:rPr lang="en-US" sz="1200" b="0" i="0" u="none" strike="noStrike" baseline="0" dirty="0">
                <a:solidFill>
                  <a:srgbClr val="000000"/>
                </a:solidFill>
                <a:latin typeface="Times New Roman" panose="02020603050405020304" pitchFamily="18" charset="0"/>
              </a:rPr>
              <a:t>may not have any other health insurance (including Medicare or coverage from a spouse or family member). </a:t>
            </a:r>
          </a:p>
          <a:p>
            <a:pPr marL="0" indent="0">
              <a:buFont typeface="Arial" panose="020B0604020202020204" pitchFamily="34" charset="0"/>
              <a:buNone/>
            </a:pPr>
            <a:endParaRPr lang="en-US" sz="1200" b="0" i="0" u="none" strike="noStrike" baseline="0" dirty="0">
              <a:solidFill>
                <a:srgbClr val="000000"/>
              </a:solidFill>
              <a:latin typeface="Times New Roman" panose="02020603050405020304" pitchFamily="18" charset="0"/>
            </a:endParaRPr>
          </a:p>
          <a:p>
            <a:pPr marL="0" indent="0">
              <a:buFont typeface="Arial" panose="020B0604020202020204" pitchFamily="34" charset="0"/>
              <a:buNone/>
            </a:pPr>
            <a:r>
              <a:rPr lang="en-US" sz="1200" b="0" i="0" u="none" strike="noStrike" baseline="0" dirty="0">
                <a:solidFill>
                  <a:srgbClr val="000000"/>
                </a:solidFill>
                <a:latin typeface="Times New Roman" panose="02020603050405020304" pitchFamily="18" charset="0"/>
              </a:rPr>
              <a:t>HDHPs have large deductibles that members must meet before receiving coverage. This means HDHP members pay in full for most health care services until they reach their deductible for the year. Afterwards, the HDHP covers all the member’s costs for the remainder of the year.</a:t>
            </a:r>
          </a:p>
          <a:p>
            <a:pPr marL="0" indent="0">
              <a:buFont typeface="Arial" panose="020B0604020202020204" pitchFamily="34" charset="0"/>
              <a:buNone/>
            </a:pPr>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Enrolling in Medicare when you have an HSA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If you enroll in Medicare Part A and/or B:</a:t>
            </a:r>
          </a:p>
          <a:p>
            <a:pPr marL="285750" indent="-285750">
              <a:buFont typeface="Arial" panose="020B0604020202020204" pitchFamily="34" charset="0"/>
              <a:buChar char="•"/>
            </a:pPr>
            <a:r>
              <a:rPr lang="en-US" sz="1200" b="0" i="0" u="none" strike="noStrike" baseline="0" dirty="0">
                <a:solidFill>
                  <a:srgbClr val="000000"/>
                </a:solidFill>
                <a:latin typeface="Times New Roman" panose="02020603050405020304" pitchFamily="18" charset="0"/>
              </a:rPr>
              <a:t>you can no longer contribute pre-tax dollars to your HSA because, with an HSA, you cannot have any health insurance other than an HDHP. </a:t>
            </a:r>
          </a:p>
          <a:p>
            <a:pPr marL="285750" indent="-285750">
              <a:buFont typeface="Arial" panose="020B0604020202020204" pitchFamily="34" charset="0"/>
              <a:buChar char="•"/>
            </a:pPr>
            <a:r>
              <a:rPr lang="en-US" sz="1200" b="0" i="0" u="none" strike="noStrike" baseline="0" dirty="0">
                <a:solidFill>
                  <a:srgbClr val="000000"/>
                </a:solidFill>
                <a:latin typeface="Times New Roman" panose="02020603050405020304" pitchFamily="18" charset="0"/>
              </a:rPr>
              <a:t>The month your Medicare begins, you should stop contributing to your HSA. </a:t>
            </a:r>
          </a:p>
          <a:p>
            <a:pPr marL="285750" indent="-285750">
              <a:buFont typeface="Arial" panose="020B0604020202020204" pitchFamily="34" charset="0"/>
              <a:buChar char="•"/>
            </a:pPr>
            <a:r>
              <a:rPr lang="en-US" sz="1200" b="0" i="0" u="none" strike="noStrike" baseline="0" dirty="0">
                <a:solidFill>
                  <a:srgbClr val="000000"/>
                </a:solidFill>
                <a:latin typeface="Times New Roman" panose="02020603050405020304" pitchFamily="18" charset="0"/>
              </a:rPr>
              <a:t>However, you may continue to withdraw money from your HSA after you enroll in Medicare to help pay for medical expenses, such as deductibles, premiums, copayments, and coinsurances.</a:t>
            </a:r>
          </a:p>
          <a:p>
            <a:pPr marL="285750" indent="-285750">
              <a:buFont typeface="Arial" panose="020B0604020202020204" pitchFamily="34" charset="0"/>
              <a:buChar char="•"/>
            </a:pPr>
            <a:r>
              <a:rPr lang="en-US" sz="1200" b="0" i="0" u="none" strike="noStrike" baseline="0" dirty="0">
                <a:solidFill>
                  <a:srgbClr val="000000"/>
                </a:solidFill>
                <a:latin typeface="Times New Roman" panose="02020603050405020304" pitchFamily="18" charset="0"/>
              </a:rPr>
              <a:t>If you use the account for qualified medical expenses, its funds will continue to be tax-free. </a:t>
            </a:r>
          </a:p>
          <a:p>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Whether you should delay enrollment in Medicare so you can continue contributing to your HSA depends on your circumstances. </a:t>
            </a:r>
          </a:p>
          <a:p>
            <a:endParaRPr lang="en-US" sz="1200" b="0" i="0" u="none" strike="noStrike" baseline="0" dirty="0">
              <a:solidFill>
                <a:srgbClr val="000000"/>
              </a:solidFill>
              <a:latin typeface="Times New Roman" panose="02020603050405020304" pitchFamily="18" charset="0"/>
            </a:endParaRPr>
          </a:p>
          <a:p>
            <a:pPr marL="0" indent="0">
              <a:buFont typeface="Arial" panose="020B0604020202020204" pitchFamily="34" charset="0"/>
              <a:buNone/>
            </a:pPr>
            <a:r>
              <a:rPr lang="en-US" sz="1200" b="0" i="0" u="none" strike="noStrike" baseline="0" dirty="0">
                <a:solidFill>
                  <a:srgbClr val="000000"/>
                </a:solidFill>
                <a:latin typeface="Times New Roman" panose="02020603050405020304" pitchFamily="18" charset="0"/>
              </a:rPr>
              <a:t>Health coverage from an employer with 20 or more employees pays primary to Medicare, so you may choose to delay Medicare enrollment if you work at this kind of employer and continue putting funds into your HSA, but you must delay BOTH Medicare Part A and Part B to do so. </a:t>
            </a:r>
          </a:p>
          <a:p>
            <a:pPr marL="0" indent="0">
              <a:buFont typeface="Arial" panose="020B0604020202020204" pitchFamily="34" charset="0"/>
              <a:buNone/>
            </a:pP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Note: In either case, you will be able to enroll in Part A and will have access to the Part B Special Enrollment Period (SEP) when you lose coverage or retire. </a:t>
            </a:r>
          </a:p>
          <a:p>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If you choose to delay Medicare Part A and Part B enrollment because you are still working and want to continue contributing to your HSA, you must also wait to collect Social Security retirement benefits. This is because most individuals who are collecting Social Security benefits when they become eligible for Medicare are automatically enrolled into Medicare Part A. You cannot decline Part A while collecting Social Security benefits. </a:t>
            </a:r>
          </a:p>
          <a:p>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The takeaway here is that you should delay Social Security benefits and decline Part A if you wish to continue contributing funds to your HSA. </a:t>
            </a:r>
          </a:p>
          <a:p>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Finally, if you decide to delay enrolling in Medicare, make sure to stop contributing to your HSA at least six months before you do plan to enroll in Medicare. This is because when you enroll in Medicare Part A, you receive up to six months of retroactive coverage, not going back farther than your initial month of eligibility. If you do not stop HSA contributions at least six months before Medicare enrollment, you may incur a tax penalty. </a:t>
            </a:r>
          </a:p>
          <a:p>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If you require counseling around HSAs, consult a tax professional. </a:t>
            </a:r>
            <a:endParaRPr lang="en-US" dirty="0"/>
          </a:p>
          <a:p>
            <a:endParaRPr lang="en-US" dirty="0"/>
          </a:p>
        </p:txBody>
      </p:sp>
      <p:sp>
        <p:nvSpPr>
          <p:cNvPr id="4" name="Slide Number Placeholder 3"/>
          <p:cNvSpPr>
            <a:spLocks noGrp="1"/>
          </p:cNvSpPr>
          <p:nvPr>
            <p:ph type="sldNum" sz="quarter" idx="5"/>
          </p:nvPr>
        </p:nvSpPr>
        <p:spPr/>
        <p:txBody>
          <a:bodyPr/>
          <a:lstStyle/>
          <a:p>
            <a:fld id="{4E47EFB3-C936-4C53-9B8E-2CA9B0F99FDD}" type="slidenum">
              <a:rPr lang="en-US" smtClean="0"/>
              <a:t>24</a:t>
            </a:fld>
            <a:endParaRPr lang="en-US"/>
          </a:p>
        </p:txBody>
      </p:sp>
    </p:spTree>
    <p:extLst>
      <p:ext uri="{BB962C8B-B14F-4D97-AF65-F5344CB8AC3E}">
        <p14:creationId xmlns:p14="http://schemas.microsoft.com/office/powerpoint/2010/main" val="1528421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Times New Roman" panose="02020603050405020304" pitchFamily="18" charset="0"/>
              </a:rPr>
              <a:t>Health Savings Accounts (HSAs) are accounts for individuals with high-deductible health plans (HDHPs). Funds contributed to an HSA are not taxed when put into the HSA or when taken out as long as they are used to pay for qualified medical expenses. Your employer may oversee your HSA, or you may have an individual HSA that is administered by a bank, credit union, or insurance company. </a:t>
            </a:r>
          </a:p>
          <a:p>
            <a:endParaRPr lang="en-US" sz="1800" b="0" i="0" u="none" strike="noStrike" baseline="0" dirty="0">
              <a:solidFill>
                <a:srgbClr val="000000"/>
              </a:solidFill>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E47EFB3-C936-4C53-9B8E-2CA9B0F99FDD}" type="slidenum">
              <a:rPr lang="en-US" smtClean="0"/>
              <a:t>25</a:t>
            </a:fld>
            <a:endParaRPr lang="en-US"/>
          </a:p>
        </p:txBody>
      </p:sp>
    </p:spTree>
    <p:extLst>
      <p:ext uri="{BB962C8B-B14F-4D97-AF65-F5344CB8AC3E}">
        <p14:creationId xmlns:p14="http://schemas.microsoft.com/office/powerpoint/2010/main" val="29847804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8D9BF-7532-21DB-F7C3-9B9BEDFF1A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2A0AAD-DA8B-BBBC-7D7A-78FE8B0AE6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1558E0-18B5-0DF4-9DF6-7482F6575734}"/>
              </a:ext>
            </a:extLst>
          </p:cNvPr>
          <p:cNvSpPr>
            <a:spLocks noGrp="1"/>
          </p:cNvSpPr>
          <p:nvPr>
            <p:ph type="body" idx="1"/>
          </p:nvPr>
        </p:nvSpPr>
        <p:spPr/>
        <p:txBody>
          <a:bodyPr>
            <a:normAutofit/>
          </a:bodyPr>
          <a:lstStyle/>
          <a:p>
            <a:pPr defTabSz="966612">
              <a:spcBef>
                <a:spcPts val="637"/>
              </a:spcBef>
              <a:defRPr/>
            </a:pPr>
            <a:r>
              <a:rPr lang="en-US" sz="1300" dirty="0"/>
              <a:t>These are the 2025 IRMAA numbers; the income thresholds will be adjusted each year by increasing the previous year’s income threshold amounts by the consumer price index for urban consumers. </a:t>
            </a:r>
          </a:p>
          <a:p>
            <a:pPr defTabSz="966612">
              <a:spcBef>
                <a:spcPts val="637"/>
              </a:spcBef>
              <a:defRPr/>
            </a:pPr>
            <a:endParaRPr lang="en-US" sz="1300" b="1" dirty="0"/>
          </a:p>
          <a:p>
            <a:pPr defTabSz="966612">
              <a:spcBef>
                <a:spcPts val="637"/>
              </a:spcBef>
              <a:defRPr/>
            </a:pPr>
            <a:r>
              <a:rPr lang="en-US" b="1" dirty="0"/>
              <a:t>Sec. 402—Income-Related Premium Adjustment for Parts B and D</a:t>
            </a:r>
            <a:endParaRPr lang="en-US" dirty="0"/>
          </a:p>
          <a:p>
            <a:pPr>
              <a:spcBef>
                <a:spcPts val="637"/>
              </a:spcBef>
            </a:pPr>
            <a:r>
              <a:rPr lang="en-US" dirty="0"/>
              <a:t>Beginning in 2018, this provision would make adjustments to the current laws’ income-related premium policy. This provision adjusts the amounts of the income thresholds for applying the income-related premium as shown on the above table. </a:t>
            </a:r>
          </a:p>
          <a:p>
            <a:pPr>
              <a:spcBef>
                <a:spcPts val="637"/>
              </a:spcBef>
            </a:pPr>
            <a:r>
              <a:rPr lang="en-US" dirty="0"/>
              <a:t>Beginning in 2020, the income thresholds would be adjusted each year by increasing the previous year’s income threshold amounts by the consumer price index for urban consumers (CPI-U).</a:t>
            </a:r>
            <a:endParaRPr lang="en-US" dirty="0">
              <a:effectLst/>
            </a:endParaRPr>
          </a:p>
        </p:txBody>
      </p:sp>
      <p:sp>
        <p:nvSpPr>
          <p:cNvPr id="4" name="Slide Number Placeholder 3">
            <a:extLst>
              <a:ext uri="{FF2B5EF4-FFF2-40B4-BE49-F238E27FC236}">
                <a16:creationId xmlns:a16="http://schemas.microsoft.com/office/drawing/2014/main" id="{FA800B2B-6EF9-236B-A1FB-C23E8FB23E04}"/>
              </a:ext>
            </a:extLst>
          </p:cNvPr>
          <p:cNvSpPr>
            <a:spLocks noGrp="1"/>
          </p:cNvSpPr>
          <p:nvPr>
            <p:ph type="sldNum" sz="quarter" idx="10"/>
          </p:nvPr>
        </p:nvSpPr>
        <p:spPr/>
        <p:txBody>
          <a:bodyPr/>
          <a:lstStyle/>
          <a:p>
            <a:pPr>
              <a:defRPr/>
            </a:pPr>
            <a:fld id="{8E6AE375-E9B0-4C0D-A602-246DC792E022}" type="slidenum">
              <a:rPr lang="en-US" smtClean="0"/>
              <a:pPr>
                <a:defRPr/>
              </a:pPr>
              <a:t>26</a:t>
            </a:fld>
            <a:endParaRPr lang="en-US"/>
          </a:p>
        </p:txBody>
      </p:sp>
    </p:spTree>
    <p:extLst>
      <p:ext uri="{BB962C8B-B14F-4D97-AF65-F5344CB8AC3E}">
        <p14:creationId xmlns:p14="http://schemas.microsoft.com/office/powerpoint/2010/main" val="18470150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spcBef>
                <a:spcPts val="637"/>
              </a:spcBef>
              <a:defRPr/>
            </a:pPr>
            <a:r>
              <a:rPr lang="en-US" sz="1300" dirty="0"/>
              <a:t>These are the 2025 IRMAA numbers; the income thresholds will be adjusted each year by increasing the previous year’s income threshold amounts by the consumer price index for urban consumers. </a:t>
            </a:r>
          </a:p>
          <a:p>
            <a:pPr defTabSz="966612">
              <a:spcBef>
                <a:spcPts val="637"/>
              </a:spcBef>
              <a:defRPr/>
            </a:pPr>
            <a:endParaRPr lang="en-US" sz="1300" b="1" dirty="0"/>
          </a:p>
          <a:p>
            <a:pPr defTabSz="966612">
              <a:spcBef>
                <a:spcPts val="637"/>
              </a:spcBef>
              <a:defRPr/>
            </a:pPr>
            <a:r>
              <a:rPr lang="en-US" b="1" dirty="0"/>
              <a:t>Sec. 402—Income-Related Premium Adjustment for Parts B and D</a:t>
            </a:r>
            <a:endParaRPr lang="en-US" dirty="0"/>
          </a:p>
          <a:p>
            <a:pPr>
              <a:spcBef>
                <a:spcPts val="637"/>
              </a:spcBef>
            </a:pPr>
            <a:r>
              <a:rPr lang="en-US" dirty="0"/>
              <a:t>Beginning in 2018, this provision would make adjustments to the current laws’ income-related premium policy. This provision adjusts the amounts of the income thresholds for applying the income-related premium as shown on the above table. </a:t>
            </a:r>
          </a:p>
          <a:p>
            <a:pPr>
              <a:spcBef>
                <a:spcPts val="637"/>
              </a:spcBef>
            </a:pPr>
            <a:r>
              <a:rPr lang="en-US" dirty="0"/>
              <a:t>Beginning in 2020, the income thresholds would be adjusted each year by increasing the previous year’s income threshold amounts by the consumer price index for urban consumers (CPI-U).</a:t>
            </a:r>
            <a:endParaRPr lang="en-US" dirty="0">
              <a:effectLst/>
            </a:endParaRPr>
          </a:p>
        </p:txBody>
      </p:sp>
      <p:sp>
        <p:nvSpPr>
          <p:cNvPr id="4" name="Slide Number Placeholder 3"/>
          <p:cNvSpPr>
            <a:spLocks noGrp="1"/>
          </p:cNvSpPr>
          <p:nvPr>
            <p:ph type="sldNum" sz="quarter" idx="10"/>
          </p:nvPr>
        </p:nvSpPr>
        <p:spPr/>
        <p:txBody>
          <a:bodyPr/>
          <a:lstStyle/>
          <a:p>
            <a:pPr>
              <a:defRPr/>
            </a:pPr>
            <a:fld id="{8E6AE375-E9B0-4C0D-A602-246DC792E022}" type="slidenum">
              <a:rPr lang="en-US" smtClean="0"/>
              <a:pPr>
                <a:defRPr/>
              </a:pPr>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marL="119599" indent="-119599">
              <a:spcBef>
                <a:spcPct val="0"/>
              </a:spcBef>
              <a:buFont typeface="Wingdings" pitchFamily="2" charset="2"/>
              <a:buChar char="§"/>
            </a:pPr>
            <a:r>
              <a:rPr lang="en-US"/>
              <a:t>There are programs available to help people with limited income and resources pay their Medicare costs. These include Medicaid, Extra Help, and Medicare Savings Programs.  If you think you might qualify or need help, call MMAP and we will set up a private appointment with you.</a:t>
            </a:r>
          </a:p>
        </p:txBody>
      </p:sp>
      <p:sp>
        <p:nvSpPr>
          <p:cNvPr id="849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41C2218-9484-4F99-9541-696284486281}" type="slidenum">
              <a:rPr lang="en-US"/>
              <a:pPr fontAlgn="base">
                <a:spcBef>
                  <a:spcPct val="0"/>
                </a:spcBef>
                <a:spcAft>
                  <a:spcPct val="0"/>
                </a:spcAft>
              </a:pPr>
              <a:t>28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an example, if you don’t sign up for Part D for 5 years, you will now have an additional $4.32 a year added on to your Part D premium, x 5 years, which would be $21.60 a month additional added on to whatever premium your plan is charging.</a:t>
            </a:r>
          </a:p>
          <a:p>
            <a:endParaRPr lang="en-US"/>
          </a:p>
          <a:p>
            <a:r>
              <a:rPr lang="en-US"/>
              <a:t>Something we frequently hear is that “I must sign-up when I turn 65 or I will have penalties.”  This is basically true, but there are other times people can enroll, depending on their circumstances.  A quick conversation with a MMAP counselor can provide you with information on your specific situation.</a:t>
            </a:r>
          </a:p>
        </p:txBody>
      </p:sp>
      <p:sp>
        <p:nvSpPr>
          <p:cNvPr id="4" name="Slide Number Placeholder 3"/>
          <p:cNvSpPr>
            <a:spLocks noGrp="1"/>
          </p:cNvSpPr>
          <p:nvPr>
            <p:ph type="sldNum" sz="quarter" idx="5"/>
          </p:nvPr>
        </p:nvSpPr>
        <p:spPr/>
        <p:txBody>
          <a:bodyPr/>
          <a:lstStyle/>
          <a:p>
            <a:fld id="{86456DE3-4E01-4AFD-AD42-42312842ED89}" type="slidenum">
              <a:rPr lang="en-US" smtClean="0"/>
              <a:t>29</a:t>
            </a:fld>
            <a:endParaRPr lang="en-US"/>
          </a:p>
        </p:txBody>
      </p:sp>
    </p:spTree>
    <p:extLst>
      <p:ext uri="{BB962C8B-B14F-4D97-AF65-F5344CB8AC3E}">
        <p14:creationId xmlns:p14="http://schemas.microsoft.com/office/powerpoint/2010/main" val="1435254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t>There are some circumstances in which people with Medicare are given a Special Enrollment Period (SEP). </a:t>
            </a:r>
          </a:p>
          <a:p>
            <a:pPr eaLnBrk="1" hangingPunct="1"/>
            <a:endParaRPr lang="en-US"/>
          </a:p>
          <a:p>
            <a:pPr eaLnBrk="1" hangingPunct="1"/>
            <a:endParaRPr lang="en-US" sz="800"/>
          </a:p>
          <a:p>
            <a:pPr eaLnBrk="1" hangingPunct="1"/>
            <a:r>
              <a:rPr lang="en-US" b="1"/>
              <a:t>NOTE on loss of creditable coverage</a:t>
            </a:r>
            <a:r>
              <a:rPr lang="en-US"/>
              <a:t>: A beneficiary is not entitled to a SEP if he/she loses coverage due to non-payment of premiums.  If a beneficiary was not adequately informed that his/her coverage was not creditable, or that his/her current coverage was reduced so that it is no longer creditable, then the beneficiary will qualify for a SEP.</a:t>
            </a:r>
          </a:p>
          <a:p>
            <a:pPr eaLnBrk="1" hangingPunct="1"/>
            <a:endParaRPr lang="en-US"/>
          </a:p>
          <a:p>
            <a:pPr eaLnBrk="1" hangingPunct="1"/>
            <a:r>
              <a:rPr lang="en-US" b="1"/>
              <a:t>Other special enrollment circumstances:</a:t>
            </a:r>
          </a:p>
          <a:p>
            <a:pPr lvl="1" eaLnBrk="1" hangingPunct="1">
              <a:buFontTx/>
              <a:buNone/>
            </a:pPr>
            <a:endParaRPr lang="en-US"/>
          </a:p>
          <a:p>
            <a:pPr marL="471086" lvl="1" defTabSz="942170" fontAlgn="base">
              <a:spcBef>
                <a:spcPct val="30000"/>
              </a:spcBef>
              <a:spcAft>
                <a:spcPct val="0"/>
              </a:spcAft>
              <a:buFontTx/>
              <a:buChar char="•"/>
              <a:defRPr/>
            </a:pPr>
            <a:r>
              <a:rPr lang="en-US" b="0" i="0">
                <a:solidFill>
                  <a:srgbClr val="323A45"/>
                </a:solidFill>
                <a:effectLst/>
                <a:latin typeface="Rubik"/>
              </a:rPr>
              <a:t>There may be reasons why you should take Medicare drug coverage instead of, or in addition to, COBRA. If you take COBRA and it includes creditable prescription drug coverage, you'll have a </a:t>
            </a:r>
            <a:r>
              <a:rPr lang="en-US" b="0" i="0" u="sng">
                <a:solidFill>
                  <a:srgbClr val="1E3C70"/>
                </a:solidFill>
                <a:effectLst/>
                <a:latin typeface="Rubik"/>
                <a:hlinkClick r:id="rId3" tooltip="Special circumstances (Special Enrollment Periods)"/>
              </a:rPr>
              <a:t>special enrollment period </a:t>
            </a:r>
            <a:r>
              <a:rPr lang="en-US" b="0" i="0">
                <a:solidFill>
                  <a:srgbClr val="323A45"/>
                </a:solidFill>
                <a:effectLst/>
                <a:latin typeface="Rubik"/>
              </a:rPr>
              <a:t>to join a Medicare drug plan without a </a:t>
            </a:r>
            <a:r>
              <a:rPr lang="en-US" b="0" i="0" u="sng">
                <a:solidFill>
                  <a:srgbClr val="1E3C70"/>
                </a:solidFill>
                <a:effectLst/>
                <a:latin typeface="Rubik"/>
                <a:hlinkClick r:id="rId4" tooltip="Part D late enrollment penalty"/>
              </a:rPr>
              <a:t>penalty </a:t>
            </a:r>
            <a:r>
              <a:rPr lang="en-US" b="0" i="0">
                <a:solidFill>
                  <a:srgbClr val="323A45"/>
                </a:solidFill>
                <a:effectLst/>
                <a:latin typeface="Rubik"/>
              </a:rPr>
              <a:t>when COBRA ends.</a:t>
            </a:r>
          </a:p>
          <a:p>
            <a:pPr marL="471086" lvl="1" defTabSz="942170" fontAlgn="base">
              <a:spcBef>
                <a:spcPct val="30000"/>
              </a:spcBef>
              <a:spcAft>
                <a:spcPct val="0"/>
              </a:spcAft>
              <a:buFontTx/>
              <a:buChar char="•"/>
              <a:defRPr/>
            </a:pPr>
            <a:endParaRPr lang="en-US" b="0" i="0">
              <a:solidFill>
                <a:srgbClr val="323A45"/>
              </a:solidFill>
              <a:effectLst/>
              <a:latin typeface="Rubik"/>
            </a:endParaRPr>
          </a:p>
          <a:p>
            <a:pPr marL="471086" lvl="1" defTabSz="942170" fontAlgn="base">
              <a:spcBef>
                <a:spcPct val="30000"/>
              </a:spcBef>
              <a:spcAft>
                <a:spcPct val="0"/>
              </a:spcAft>
              <a:buFontTx/>
              <a:buNone/>
              <a:defRPr/>
            </a:pPr>
            <a:r>
              <a:rPr lang="en-US" b="0" i="0">
                <a:solidFill>
                  <a:srgbClr val="323A45"/>
                </a:solidFill>
                <a:effectLst/>
                <a:latin typeface="Rubik"/>
              </a:rPr>
              <a:t>Contact us if you thing you might qualify for an SEP.  We will help you figure it out.  </a:t>
            </a:r>
            <a:endParaRPr lang="en-US"/>
          </a:p>
          <a:p>
            <a:endParaRPr lang="en-US"/>
          </a:p>
        </p:txBody>
      </p:sp>
      <p:sp>
        <p:nvSpPr>
          <p:cNvPr id="4" name="Slide Number Placeholder 3"/>
          <p:cNvSpPr>
            <a:spLocks noGrp="1"/>
          </p:cNvSpPr>
          <p:nvPr>
            <p:ph type="sldNum" sz="quarter" idx="5"/>
          </p:nvPr>
        </p:nvSpPr>
        <p:spPr/>
        <p:txBody>
          <a:bodyPr/>
          <a:lstStyle/>
          <a:p>
            <a:fld id="{86456DE3-4E01-4AFD-AD42-42312842ED89}" type="slidenum">
              <a:rPr lang="en-US" smtClean="0"/>
              <a:t>30</a:t>
            </a:fld>
            <a:endParaRPr lang="en-US"/>
          </a:p>
        </p:txBody>
      </p:sp>
    </p:spTree>
    <p:extLst>
      <p:ext uri="{BB962C8B-B14F-4D97-AF65-F5344CB8AC3E}">
        <p14:creationId xmlns:p14="http://schemas.microsoft.com/office/powerpoint/2010/main" val="1654519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should receive a notice from your plan indicating if it is considered creditable. </a:t>
            </a:r>
          </a:p>
        </p:txBody>
      </p:sp>
      <p:sp>
        <p:nvSpPr>
          <p:cNvPr id="4" name="Slide Number Placeholder 3"/>
          <p:cNvSpPr>
            <a:spLocks noGrp="1"/>
          </p:cNvSpPr>
          <p:nvPr>
            <p:ph type="sldNum" sz="quarter" idx="5"/>
          </p:nvPr>
        </p:nvSpPr>
        <p:spPr/>
        <p:txBody>
          <a:bodyPr/>
          <a:lstStyle/>
          <a:p>
            <a:fld id="{86456DE3-4E01-4AFD-AD42-42312842ED89}" type="slidenum">
              <a:rPr lang="en-US" smtClean="0"/>
              <a:t>31</a:t>
            </a:fld>
            <a:endParaRPr lang="en-US"/>
          </a:p>
        </p:txBody>
      </p:sp>
    </p:spTree>
    <p:extLst>
      <p:ext uri="{BB962C8B-B14F-4D97-AF65-F5344CB8AC3E}">
        <p14:creationId xmlns:p14="http://schemas.microsoft.com/office/powerpoint/2010/main" val="42799701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 Medicare.gov plan finder, SNPs are also called Special Plans.  The reason is that Medicare wants to insure that people at all income levels know that they are eligible for the C-SNPs if they have a qualifying chronic condition.   </a:t>
            </a:r>
          </a:p>
        </p:txBody>
      </p:sp>
      <p:sp>
        <p:nvSpPr>
          <p:cNvPr id="4" name="Slide Number Placeholder 3"/>
          <p:cNvSpPr>
            <a:spLocks noGrp="1"/>
          </p:cNvSpPr>
          <p:nvPr>
            <p:ph type="sldNum" sz="quarter" idx="5"/>
          </p:nvPr>
        </p:nvSpPr>
        <p:spPr/>
        <p:txBody>
          <a:bodyPr/>
          <a:lstStyle/>
          <a:p>
            <a:fld id="{87C3D43A-5F1E-4153-93C8-F25D110F33C4}" type="slidenum">
              <a:rPr lang="en-US" smtClean="0"/>
              <a:pPr/>
              <a:t>32</a:t>
            </a:fld>
            <a:endParaRPr lang="en-US"/>
          </a:p>
        </p:txBody>
      </p:sp>
    </p:spTree>
    <p:extLst>
      <p:ext uri="{BB962C8B-B14F-4D97-AF65-F5344CB8AC3E}">
        <p14:creationId xmlns:p14="http://schemas.microsoft.com/office/powerpoint/2010/main" val="8798139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C3D43A-5F1E-4153-93C8-F25D110F33C4}" type="slidenum">
              <a:rPr lang="en-US" smtClean="0"/>
              <a:pPr/>
              <a:t>34</a:t>
            </a:fld>
            <a:endParaRPr lang="en-US"/>
          </a:p>
        </p:txBody>
      </p:sp>
    </p:spTree>
    <p:extLst>
      <p:ext uri="{BB962C8B-B14F-4D97-AF65-F5344CB8AC3E}">
        <p14:creationId xmlns:p14="http://schemas.microsoft.com/office/powerpoint/2010/main" val="42145080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1">
                <a:latin typeface="Calibri-Bold"/>
              </a:rPr>
              <a:t>Plans may not </a:t>
            </a:r>
            <a:r>
              <a:rPr lang="en-US" sz="1300">
                <a:latin typeface="Calibri-Bold"/>
              </a:rPr>
              <a:t>d</a:t>
            </a:r>
            <a:r>
              <a:rPr lang="en-US" sz="1300"/>
              <a:t>iscriminate based on race, ethnicity, national origin, religion, gender, sex, age, mental or physical disability, health status, receipt of health care, claims experience, medical history, genetic information, evidence or insurability, or geographic location.</a:t>
            </a:r>
            <a:r>
              <a:rPr lang="en-US" sz="1300">
                <a:cs typeface="Calibri"/>
              </a:rPr>
              <a:t>  They cannot t</a:t>
            </a:r>
            <a:r>
              <a:rPr lang="en-US" sz="1300"/>
              <a:t>arget Higher Income Areas</a:t>
            </a:r>
            <a:r>
              <a:rPr lang="en-US" sz="1300">
                <a:cs typeface="Calibri"/>
              </a:rPr>
              <a:t>.  They cannot s</a:t>
            </a:r>
            <a:r>
              <a:rPr lang="en-US" sz="1300"/>
              <a:t>tate or imply that plans are only available to Senior rather than all Medicare beneficiaries</a:t>
            </a:r>
            <a:r>
              <a:rPr lang="en-US" sz="1300">
                <a:cs typeface="Calibri"/>
              </a:rPr>
              <a:t>, or u</a:t>
            </a:r>
            <a:r>
              <a:rPr lang="en-US" sz="1300"/>
              <a:t>se the term “Free” to describe:</a:t>
            </a:r>
            <a:r>
              <a:rPr lang="en-US" sz="1300">
                <a:cs typeface="Calibri"/>
              </a:rPr>
              <a:t> </a:t>
            </a:r>
            <a:r>
              <a:rPr lang="en-US" sz="1300"/>
              <a:t>Zero dollar premium or</a:t>
            </a:r>
            <a:r>
              <a:rPr lang="en-US" sz="1300">
                <a:cs typeface="Calibri"/>
              </a:rPr>
              <a:t> </a:t>
            </a:r>
            <a:r>
              <a:rPr lang="en-US" sz="1300"/>
              <a:t>Reduction in premiums including the part b buy-down or give-back, reduction in deductibles for cost-sharing</a:t>
            </a:r>
          </a:p>
          <a:p>
            <a:endParaRPr lang="en-US" sz="2000" b="1">
              <a:latin typeface="Calibri-Bold"/>
            </a:endParaRPr>
          </a:p>
          <a:p>
            <a:r>
              <a:rPr lang="en-US" sz="2000" b="1">
                <a:latin typeface="Calibri-Bold"/>
              </a:rPr>
              <a:t>Marketers must clearly indicate what plans/companies they are representing. And, also </a:t>
            </a:r>
            <a:r>
              <a:rPr lang="en-US" sz="1400"/>
              <a:t> note that there is a 12 hour break between a marketing event and a sales event, meaning that if you attend a marketing/educational event and like what you see, the presenter cannot sell you a policy on the spot.  There must be a 12 hour break between sessions.  And what is going to be discussed must be filled out on a scope of appointment form </a:t>
            </a:r>
            <a:endParaRPr lang="en-US" sz="1300">
              <a:cs typeface="Calibri"/>
            </a:endParaRPr>
          </a:p>
          <a:p>
            <a:pPr marL="299662" indent="-299662">
              <a:buFont typeface="Arial" panose="020B0604020202020204" pitchFamily="34" charset="0"/>
              <a:buChar char="•"/>
            </a:pPr>
            <a:endParaRPr lang="en-US" sz="1300"/>
          </a:p>
          <a:p>
            <a:pPr marL="299662" indent="-299662">
              <a:buFont typeface="Arial" panose="020B0604020202020204" pitchFamily="34" charset="0"/>
              <a:buChar char="•"/>
            </a:pPr>
            <a:r>
              <a:rPr lang="en-US" sz="1300"/>
              <a:t>Plans must include the plan type at the end of each plan name on all communication materials, including marketing material, when the plan name is mentioned. </a:t>
            </a:r>
          </a:p>
          <a:p>
            <a:endParaRPr lang="en-US" sz="1300">
              <a:highlight>
                <a:srgbClr val="FFFF00"/>
              </a:highlight>
            </a:endParaRPr>
          </a:p>
          <a:p>
            <a:r>
              <a:rPr lang="en-US" sz="1300">
                <a:highlight>
                  <a:srgbClr val="FFFF00"/>
                </a:highlight>
              </a:rPr>
              <a:t>If you feel you have witnessed a marketing violation or have been misled by a marketer, call us with as much information as you have.  We can help.  </a:t>
            </a:r>
            <a:endParaRPr lang="en-US"/>
          </a:p>
        </p:txBody>
      </p:sp>
      <p:sp>
        <p:nvSpPr>
          <p:cNvPr id="4" name="Slide Number Placeholder 3"/>
          <p:cNvSpPr>
            <a:spLocks noGrp="1"/>
          </p:cNvSpPr>
          <p:nvPr>
            <p:ph type="sldNum" sz="quarter" idx="5"/>
          </p:nvPr>
        </p:nvSpPr>
        <p:spPr/>
        <p:txBody>
          <a:bodyPr/>
          <a:lstStyle/>
          <a:p>
            <a:fld id="{86456DE3-4E01-4AFD-AD42-42312842ED89}" type="slidenum">
              <a:rPr lang="en-US" smtClean="0"/>
              <a:t>35</a:t>
            </a:fld>
            <a:endParaRPr lang="en-US"/>
          </a:p>
        </p:txBody>
      </p:sp>
    </p:spTree>
    <p:extLst>
      <p:ext uri="{BB962C8B-B14F-4D97-AF65-F5344CB8AC3E}">
        <p14:creationId xmlns:p14="http://schemas.microsoft.com/office/powerpoint/2010/main" val="18968529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Medicare</a:t>
            </a:r>
            <a:r>
              <a:rPr lang="en-US" u="sng"/>
              <a:t> </a:t>
            </a:r>
            <a:r>
              <a:rPr lang="en-US"/>
              <a:t>Part B covers preventive services like screening exams, wellness visits, lab tests, and immunizations to help prevent, find, and manage medical problems.</a:t>
            </a:r>
            <a:r>
              <a:rPr lang="en-US" b="1" u="sng"/>
              <a:t> </a:t>
            </a:r>
          </a:p>
          <a:p>
            <a:pPr>
              <a:defRPr/>
            </a:pPr>
            <a:endParaRPr lang="en-US" b="1" u="sng"/>
          </a:p>
          <a:p>
            <a:pPr>
              <a:defRPr/>
            </a:pPr>
            <a:r>
              <a:rPr lang="en-US"/>
              <a:t>Preventive services may find health problems early, when treatment works best. </a:t>
            </a:r>
          </a:p>
          <a:p>
            <a:pPr>
              <a:defRPr/>
            </a:pPr>
            <a:endParaRPr lang="en-US"/>
          </a:p>
          <a:p>
            <a:pPr>
              <a:defRPr/>
            </a:pPr>
            <a:r>
              <a:rPr lang="en-US"/>
              <a:t>You must have Medicare Part B for Medicare to cover these services.  These services are covered no matter what kind of Medicare health plan you have. However, the rules for how much you pay for these services may vary.  Talk with your doctor about which preventive services you need, how often you need them to stay healthy, and if you meet the criteria for coverage based on your age, gender, and medical history. </a:t>
            </a:r>
          </a:p>
          <a:p>
            <a:pPr>
              <a:defRPr/>
            </a:pPr>
            <a:endParaRPr lang="en-US"/>
          </a:p>
          <a:p>
            <a:pPr>
              <a:defRPr/>
            </a:pPr>
            <a:r>
              <a:rPr lang="en-US"/>
              <a:t>The </a:t>
            </a:r>
            <a:r>
              <a:rPr lang="en-US" u="sng">
                <a:cs typeface="Arial"/>
              </a:rPr>
              <a:t>Medicare &amp; You Handbook</a:t>
            </a:r>
            <a:r>
              <a:rPr lang="en-US"/>
              <a:t>, Product Number 10050-50, (year 2023 pages 30- 54) for a list of common Part B-covered services and includes guidelines for who is covered and how often Medicare will pay for these services.</a:t>
            </a:r>
          </a:p>
          <a:p>
            <a:endParaRPr lang="en-US"/>
          </a:p>
        </p:txBody>
      </p:sp>
      <p:sp>
        <p:nvSpPr>
          <p:cNvPr id="4" name="Slide Number Placeholder 3"/>
          <p:cNvSpPr>
            <a:spLocks noGrp="1"/>
          </p:cNvSpPr>
          <p:nvPr>
            <p:ph type="sldNum" sz="quarter" idx="5"/>
          </p:nvPr>
        </p:nvSpPr>
        <p:spPr/>
        <p:txBody>
          <a:bodyPr/>
          <a:lstStyle/>
          <a:p>
            <a:fld id="{85D9033B-3C68-4962-9EE1-82399AD03BF6}" type="slidenum">
              <a:rPr lang="en-US" smtClean="0"/>
              <a:t>36</a:t>
            </a:fld>
            <a:endParaRPr lang="en-US"/>
          </a:p>
        </p:txBody>
      </p:sp>
    </p:spTree>
    <p:extLst>
      <p:ext uri="{BB962C8B-B14F-4D97-AF65-F5344CB8AC3E}">
        <p14:creationId xmlns:p14="http://schemas.microsoft.com/office/powerpoint/2010/main" val="26671945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The “Welcome to Medicare” visit is a great way to get up-to-date on important screenings and shots and to review your medical history.</a:t>
            </a:r>
          </a:p>
          <a:p>
            <a:pPr>
              <a:defRPr/>
            </a:pPr>
            <a:r>
              <a:rPr lang="en-US"/>
              <a:t>The “Welcome to Medicare” visit is only offered within the first 12 months of getting Medicare Part B.</a:t>
            </a:r>
          </a:p>
          <a:p>
            <a:pPr marL="110274" lvl="1" indent="-110274">
              <a:buFont typeface="Wingdings" pitchFamily="2" charset="2"/>
              <a:buChar char="§"/>
              <a:defRPr/>
            </a:pPr>
            <a:r>
              <a:rPr lang="en-US"/>
              <a:t>During the exam, your doctor will review the following.</a:t>
            </a:r>
          </a:p>
          <a:p>
            <a:pPr lvl="1">
              <a:defRPr/>
            </a:pPr>
            <a:r>
              <a:rPr lang="en-US"/>
              <a:t>Your medical and social history</a:t>
            </a:r>
          </a:p>
          <a:p>
            <a:pPr lvl="1">
              <a:defRPr/>
            </a:pPr>
            <a:r>
              <a:rPr lang="en-US"/>
              <a:t>Height, weight, body mass index, blood pressure, and give you a simple vision test</a:t>
            </a:r>
          </a:p>
          <a:p>
            <a:pPr lvl="1">
              <a:defRPr/>
            </a:pPr>
            <a:r>
              <a:rPr lang="en-US"/>
              <a:t>Potential (risk factors) for depression</a:t>
            </a:r>
          </a:p>
          <a:p>
            <a:pPr lvl="1">
              <a:defRPr/>
            </a:pPr>
            <a:r>
              <a:rPr lang="en-US"/>
              <a:t>Review of functional ability and level of safety, which means an assessment of: </a:t>
            </a:r>
          </a:p>
          <a:p>
            <a:pPr lvl="2">
              <a:buFont typeface="Arial" pitchFamily="34" charset="0"/>
              <a:buChar char="•"/>
              <a:defRPr/>
            </a:pPr>
            <a:r>
              <a:rPr lang="en-US"/>
              <a:t>Hearing impairment</a:t>
            </a:r>
          </a:p>
          <a:p>
            <a:pPr lvl="2">
              <a:buFont typeface="Arial" pitchFamily="34" charset="0"/>
              <a:buChar char="•"/>
              <a:defRPr/>
            </a:pPr>
            <a:r>
              <a:rPr lang="en-US"/>
              <a:t>Ability to successfully perform activities of daily living</a:t>
            </a:r>
          </a:p>
          <a:p>
            <a:pPr lvl="2">
              <a:buFont typeface="Arial" pitchFamily="34" charset="0"/>
              <a:buChar char="•"/>
              <a:defRPr/>
            </a:pPr>
            <a:r>
              <a:rPr lang="en-US"/>
              <a:t>Fall risk, and </a:t>
            </a:r>
          </a:p>
          <a:p>
            <a:pPr lvl="2">
              <a:buFont typeface="Arial" pitchFamily="34" charset="0"/>
              <a:buChar char="•"/>
              <a:defRPr/>
            </a:pPr>
            <a:r>
              <a:rPr lang="en-US"/>
              <a:t>Home safety</a:t>
            </a:r>
            <a:endParaRPr lang="en-US" b="1">
              <a:solidFill>
                <a:srgbClr val="C00000"/>
              </a:solidFill>
            </a:endParaRPr>
          </a:p>
          <a:p>
            <a:pPr marL="110274" lvl="1" indent="-110274">
              <a:buFont typeface="Wingdings" pitchFamily="2" charset="2"/>
              <a:buChar char="§"/>
              <a:defRPr/>
            </a:pPr>
            <a:r>
              <a:rPr lang="en-US"/>
              <a:t>You will get advice to help you prevent disease, improve your health, and stay well. You will also get a brief written plan (like a checklist), letting you know which screenings and other preventive services you need.</a:t>
            </a:r>
          </a:p>
          <a:p>
            <a:pPr marL="110274" lvl="1" indent="-110274">
              <a:buFont typeface="Wingdings" pitchFamily="2" charset="2"/>
              <a:buChar char="§"/>
              <a:defRPr/>
            </a:pPr>
            <a:r>
              <a:rPr lang="en-US"/>
              <a:t>Your doctor may also refer you for additional Medicare-covered screenings if you receive the referral as a result of your initial “Welcome to Medicare” visit. </a:t>
            </a:r>
          </a:p>
          <a:p>
            <a:pPr marL="110274" lvl="1" indent="-110274">
              <a:buFont typeface="Wingdings" pitchFamily="2" charset="2"/>
              <a:buChar char="§"/>
              <a:defRPr/>
            </a:pPr>
            <a:r>
              <a:rPr lang="en-US"/>
              <a:t>There is no cost if your doctor accepts Medicare assignment.</a:t>
            </a:r>
          </a:p>
          <a:p>
            <a:pPr lvl="1">
              <a:spcBef>
                <a:spcPts val="0"/>
              </a:spcBef>
              <a:defRPr/>
            </a:pPr>
            <a:endParaRPr lang="en-US"/>
          </a:p>
          <a:p>
            <a:endParaRPr lang="en-US"/>
          </a:p>
        </p:txBody>
      </p:sp>
      <p:sp>
        <p:nvSpPr>
          <p:cNvPr id="4" name="Slide Number Placeholder 3"/>
          <p:cNvSpPr>
            <a:spLocks noGrp="1"/>
          </p:cNvSpPr>
          <p:nvPr>
            <p:ph type="sldNum" sz="quarter" idx="5"/>
          </p:nvPr>
        </p:nvSpPr>
        <p:spPr/>
        <p:txBody>
          <a:bodyPr/>
          <a:lstStyle/>
          <a:p>
            <a:fld id="{85D9033B-3C68-4962-9EE1-82399AD03BF6}" type="slidenum">
              <a:rPr lang="en-US" smtClean="0"/>
              <a:t>37</a:t>
            </a:fld>
            <a:endParaRPr lang="en-US"/>
          </a:p>
        </p:txBody>
      </p:sp>
    </p:spTree>
    <p:extLst>
      <p:ext uri="{BB962C8B-B14F-4D97-AF65-F5344CB8AC3E}">
        <p14:creationId xmlns:p14="http://schemas.microsoft.com/office/powerpoint/2010/main" val="13816823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Medicare covers a yearly wellness visit. </a:t>
            </a:r>
          </a:p>
          <a:p>
            <a:pPr>
              <a:defRPr/>
            </a:pPr>
            <a:r>
              <a:rPr lang="en-US"/>
              <a:t>After you’ve had Part B for longer than 12 months, you can get an yearly wellness visit to develop or update a prevention plan just for you. Medicare covers this visit once every 12 months. </a:t>
            </a:r>
          </a:p>
          <a:p>
            <a:pPr>
              <a:defRPr/>
            </a:pPr>
            <a:r>
              <a:rPr lang="en-US"/>
              <a:t>During the visit, your doctor will: </a:t>
            </a:r>
          </a:p>
          <a:p>
            <a:pPr>
              <a:defRPr/>
            </a:pPr>
            <a:r>
              <a:rPr lang="en-US"/>
              <a:t>	Ask you to fill out a questionnaire, Called a “Health risk Assessment”</a:t>
            </a:r>
          </a:p>
          <a:p>
            <a:pPr>
              <a:defRPr/>
            </a:pPr>
            <a:r>
              <a:rPr lang="en-US"/>
              <a:t>	Routine measurements, </a:t>
            </a:r>
          </a:p>
          <a:p>
            <a:pPr>
              <a:defRPr/>
            </a:pPr>
            <a:r>
              <a:rPr lang="en-US"/>
              <a:t>	Routine health advice</a:t>
            </a:r>
          </a:p>
          <a:p>
            <a:pPr>
              <a:defRPr/>
            </a:pPr>
            <a:r>
              <a:rPr lang="en-US"/>
              <a:t>	Review of your medical and family history. </a:t>
            </a:r>
          </a:p>
          <a:p>
            <a:pPr>
              <a:defRPr/>
            </a:pPr>
            <a:r>
              <a:rPr lang="en-US"/>
              <a:t>	Review of your current prescriptions</a:t>
            </a:r>
          </a:p>
          <a:p>
            <a:pPr>
              <a:defRPr/>
            </a:pPr>
            <a:r>
              <a:rPr lang="en-US"/>
              <a:t>	Advance care planning</a:t>
            </a:r>
          </a:p>
          <a:p>
            <a:pPr>
              <a:defRPr/>
            </a:pPr>
            <a:r>
              <a:rPr lang="en-US"/>
              <a:t>	Perform a cognitive assessment looking for signs of dementia, Alzheimer’s disease, cognitive impairment.  </a:t>
            </a:r>
          </a:p>
          <a:p>
            <a:pPr>
              <a:defRPr/>
            </a:pPr>
            <a:r>
              <a:rPr lang="en-US"/>
              <a:t>	Evaluate your potential risk factors for substance use disorder if you use opioid medications.  </a:t>
            </a:r>
          </a:p>
          <a:p>
            <a:pPr>
              <a:defRPr/>
            </a:pPr>
            <a:r>
              <a:rPr lang="en-US"/>
              <a:t>	Give you advice to help you prevent disease, improve your health, and stay well. You will get a brief written plan, like a checklist, letting you know which screenings and other 	preventive services you need over the next 5 to 10 years.</a:t>
            </a:r>
          </a:p>
          <a:p>
            <a:pPr>
              <a:defRPr/>
            </a:pPr>
            <a:r>
              <a:rPr lang="en-US"/>
              <a:t>You don’t need to get the “Welcome to Medicare Visit” before getting an annual wellness visit. </a:t>
            </a:r>
          </a:p>
          <a:p>
            <a:pPr>
              <a:defRPr/>
            </a:pPr>
            <a:r>
              <a:rPr lang="en-US"/>
              <a:t>If you choose to get the “Welcome to Medicare Visit,” you’ll have to wait 12 months before you can get your first annual wellness visit. </a:t>
            </a:r>
          </a:p>
          <a:p>
            <a:pPr>
              <a:defRPr/>
            </a:pPr>
            <a:r>
              <a:rPr lang="en-US"/>
              <a:t>You’ll pay nothing for this exam if the doctor accepts assignment.</a:t>
            </a:r>
          </a:p>
          <a:p>
            <a:endParaRPr lang="en-US"/>
          </a:p>
        </p:txBody>
      </p:sp>
      <p:sp>
        <p:nvSpPr>
          <p:cNvPr id="4" name="Slide Number Placeholder 3"/>
          <p:cNvSpPr>
            <a:spLocks noGrp="1"/>
          </p:cNvSpPr>
          <p:nvPr>
            <p:ph type="sldNum" sz="quarter" idx="5"/>
          </p:nvPr>
        </p:nvSpPr>
        <p:spPr/>
        <p:txBody>
          <a:bodyPr/>
          <a:lstStyle/>
          <a:p>
            <a:fld id="{85D9033B-3C68-4962-9EE1-82399AD03BF6}" type="slidenum">
              <a:rPr lang="en-US" smtClean="0"/>
              <a:t>38</a:t>
            </a:fld>
            <a:endParaRPr lang="en-US"/>
          </a:p>
        </p:txBody>
      </p:sp>
    </p:spTree>
    <p:extLst>
      <p:ext uri="{BB962C8B-B14F-4D97-AF65-F5344CB8AC3E}">
        <p14:creationId xmlns:p14="http://schemas.microsoft.com/office/powerpoint/2010/main" val="35697988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a:t>In addition to the “Welcome</a:t>
            </a:r>
            <a:r>
              <a:rPr lang="en-US" baseline="0"/>
              <a:t> to Medicare” Visit and Yearly Medicare visit, Medicare covers </a:t>
            </a:r>
            <a:r>
              <a:rPr lang="en-US"/>
              <a:t>several </a:t>
            </a:r>
            <a:r>
              <a:rPr lang="en-US" baseline="0"/>
              <a:t>other preventive and wellness services. This slide details </a:t>
            </a:r>
            <a:r>
              <a:rPr lang="en-US"/>
              <a:t>some </a:t>
            </a:r>
            <a:r>
              <a:rPr lang="en-US" baseline="0"/>
              <a:t>of the Wellness and Preventive Services covered by Medicare. </a:t>
            </a:r>
            <a:r>
              <a:rPr lang="en-US"/>
              <a:t>The 20% coinsurance would apply after the annual Part B deductible is met (2023 Part B annual deductible is $226) </a:t>
            </a:r>
          </a:p>
          <a:p>
            <a:endParaRPr lang="en-US"/>
          </a:p>
          <a:p>
            <a:r>
              <a:rPr lang="en-US"/>
              <a:t>Cardiovascular disease screenings – these screenings include blood test for cholesterol</a:t>
            </a:r>
            <a:r>
              <a:rPr lang="en-US" baseline="0"/>
              <a:t>, </a:t>
            </a:r>
            <a:r>
              <a:rPr lang="en-US"/>
              <a:t>lipid</a:t>
            </a:r>
            <a:r>
              <a:rPr lang="en-US" baseline="0"/>
              <a:t>, and </a:t>
            </a:r>
            <a:r>
              <a:rPr lang="en-US"/>
              <a:t>triglyceride levels to help detect conditions that may lead to a heart attack or stroke. </a:t>
            </a:r>
            <a:endParaRPr lang="en-US">
              <a:cs typeface="Calibri"/>
            </a:endParaRPr>
          </a:p>
          <a:p>
            <a:r>
              <a:rPr lang="en-US"/>
              <a:t>Mammograms – screening to check for breast cancer. </a:t>
            </a:r>
            <a:endParaRPr lang="en-US">
              <a:cs typeface="Calibri"/>
            </a:endParaRPr>
          </a:p>
          <a:p>
            <a:r>
              <a:rPr lang="en-US"/>
              <a:t>Colonoscopy – screening to help find precancerous growths.</a:t>
            </a:r>
            <a:endParaRPr lang="en-US">
              <a:cs typeface="Calibri"/>
            </a:endParaRPr>
          </a:p>
          <a:p>
            <a:r>
              <a:rPr lang="en-US"/>
              <a:t>Prostate cancer </a:t>
            </a:r>
            <a:r>
              <a:rPr lang="en-US" baseline="0"/>
              <a:t>screening </a:t>
            </a:r>
            <a:r>
              <a:rPr lang="en-US"/>
              <a:t>– covers both digital rectal exams </a:t>
            </a:r>
            <a:r>
              <a:rPr lang="en-US" baseline="0"/>
              <a:t>and </a:t>
            </a:r>
            <a:r>
              <a:rPr lang="en-US"/>
              <a:t>prostate specific antigen (PSA) tests</a:t>
            </a:r>
            <a:endParaRPr lang="en-US">
              <a:cs typeface="Calibri"/>
            </a:endParaRPr>
          </a:p>
          <a:p>
            <a:r>
              <a:rPr lang="en-US"/>
              <a:t>Flu shot – Medicare covers one flu shot (or vaccine) per flu season. Helps prevent the flu</a:t>
            </a:r>
            <a:endParaRPr lang="en-US">
              <a:cs typeface="Calibri"/>
            </a:endParaRPr>
          </a:p>
          <a:p>
            <a:r>
              <a:rPr lang="en-US"/>
              <a:t>Pneumococcal shot – helps prevent certain types of pneumonia.  Medicare will cover a single dose vaccine in addition to a 2-dose series. Talk to your doctor or health care provider to see which vaccine you should get.   </a:t>
            </a:r>
            <a:endParaRPr lang="en-US">
              <a:cs typeface="Calibri"/>
            </a:endParaRPr>
          </a:p>
          <a:p>
            <a:r>
              <a:rPr lang="en-US"/>
              <a:t>Bone mass measurement – screening to see if you’re at risk for broken bones</a:t>
            </a:r>
            <a:r>
              <a:rPr lang="en-US" baseline="0"/>
              <a:t>.</a:t>
            </a:r>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pPr>
              <a:defRPr/>
            </a:pPr>
            <a:fld id="{10A50FA2-7E48-4C44-8138-295B79D624BA}" type="slidenum">
              <a:rPr lang="en-US" smtClean="0"/>
              <a:pPr>
                <a:defRPr/>
              </a:pPr>
              <a:t>39</a:t>
            </a:fld>
            <a:endParaRPr lang="en-US"/>
          </a:p>
        </p:txBody>
      </p:sp>
    </p:spTree>
    <p:extLst>
      <p:ext uri="{BB962C8B-B14F-4D97-AF65-F5344CB8AC3E}">
        <p14:creationId xmlns:p14="http://schemas.microsoft.com/office/powerpoint/2010/main" val="14904956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a:t>Be Alert! </a:t>
            </a:r>
          </a:p>
          <a:p>
            <a:endParaRPr lang="en-US">
              <a:cs typeface="Calibri"/>
            </a:endParaRPr>
          </a:p>
          <a:p>
            <a:r>
              <a:rPr lang="en-US"/>
              <a:t>For example - There </a:t>
            </a:r>
            <a:r>
              <a:rPr lang="en-US" baseline="0"/>
              <a:t>are </a:t>
            </a:r>
            <a:r>
              <a:rPr lang="en-US"/>
              <a:t>health care services, not associated with your primary care provider, who offer to conduct your Welcome to Medicare Visit or a Yearly Wellness Visit and says they will send the results to your primary care provider.  </a:t>
            </a:r>
            <a:endParaRPr lang="en-US">
              <a:cs typeface="Calibri"/>
            </a:endParaRPr>
          </a:p>
          <a:p>
            <a:r>
              <a:rPr lang="en-US"/>
              <a:t>They use direct mailings and ads to try and get your business.  Their approach may be to tell you that these types </a:t>
            </a:r>
            <a:r>
              <a:rPr lang="en-US" baseline="0"/>
              <a:t>of </a:t>
            </a:r>
            <a:r>
              <a:rPr lang="en-US"/>
              <a:t>visits are their specialty, and your doctor doesn’t do them </a:t>
            </a:r>
            <a:r>
              <a:rPr lang="en-US" baseline="0"/>
              <a:t>or </a:t>
            </a:r>
            <a:r>
              <a:rPr lang="en-US"/>
              <a:t>won’t do them.  Which is not true!</a:t>
            </a:r>
            <a:endParaRPr lang="en-US">
              <a:cs typeface="Calibri"/>
            </a:endParaRPr>
          </a:p>
          <a:p>
            <a:r>
              <a:rPr lang="en-US"/>
              <a:t>And they are at no cost to you, your insurance/Medicare will cover this, they will be happy to provide the service</a:t>
            </a:r>
            <a:r>
              <a:rPr lang="en-US" baseline="0"/>
              <a:t>.</a:t>
            </a:r>
            <a:endParaRPr lang="en-US">
              <a:cs typeface="Calibri"/>
            </a:endParaRPr>
          </a:p>
          <a:p>
            <a:endParaRPr lang="en-US"/>
          </a:p>
          <a:p>
            <a:r>
              <a:rPr lang="en-US"/>
              <a:t>Medicare's-  Welcome to Medicare and Yearly Wellness visits were intended to facilitate communication and planning between you and your primary health care provider</a:t>
            </a:r>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pPr>
              <a:defRPr/>
            </a:pPr>
            <a:fld id="{10A50FA2-7E48-4C44-8138-295B79D624BA}" type="slidenum">
              <a:rPr lang="en-US" smtClean="0"/>
              <a:pPr>
                <a:defRPr/>
              </a:pPr>
              <a:t>40</a:t>
            </a:fld>
            <a:endParaRPr lang="en-US"/>
          </a:p>
        </p:txBody>
      </p:sp>
    </p:spTree>
    <p:extLst>
      <p:ext uri="{BB962C8B-B14F-4D97-AF65-F5344CB8AC3E}">
        <p14:creationId xmlns:p14="http://schemas.microsoft.com/office/powerpoint/2010/main" val="40960878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a:t>MMAP counselors can: </a:t>
            </a:r>
          </a:p>
          <a:p>
            <a:endParaRPr lang="en-US" sz="1600"/>
          </a:p>
          <a:p>
            <a:pPr marL="174625" indent="-174625">
              <a:buFont typeface="Arial" panose="020B0604020202020204" pitchFamily="34" charset="0"/>
              <a:buChar char="•"/>
            </a:pPr>
            <a:r>
              <a:rPr lang="en-US" sz="1600"/>
              <a:t>Help you understand Medicare health plans</a:t>
            </a:r>
            <a:endParaRPr lang="en-US" sz="1600">
              <a:cs typeface="Calibri" panose="020F0502020204030204"/>
            </a:endParaRPr>
          </a:p>
          <a:p>
            <a:pPr marL="174625" indent="-174625">
              <a:buFont typeface="Arial" panose="020B0604020202020204" pitchFamily="34" charset="0"/>
              <a:buChar char="•"/>
            </a:pPr>
            <a:r>
              <a:rPr lang="en-US" sz="1600"/>
              <a:t>Compare and enroll you in Medicare Advantage Coverage</a:t>
            </a:r>
            <a:endParaRPr lang="en-US" sz="1600">
              <a:cs typeface="Calibri"/>
            </a:endParaRPr>
          </a:p>
          <a:p>
            <a:pPr marL="174625" indent="-174625">
              <a:buFont typeface="Arial" panose="020B0604020202020204" pitchFamily="34" charset="0"/>
              <a:buChar char="•"/>
            </a:pPr>
            <a:r>
              <a:rPr lang="en-US" sz="1600"/>
              <a:t>Compare and enroll you in Medicare Prescription Drug Coverage</a:t>
            </a:r>
            <a:endParaRPr lang="en-US" sz="1600">
              <a:cs typeface="Calibri"/>
            </a:endParaRPr>
          </a:p>
          <a:p>
            <a:pPr marL="174625" indent="-174625">
              <a:buFont typeface="Arial" panose="020B0604020202020204" pitchFamily="34" charset="0"/>
              <a:buChar char="•"/>
            </a:pPr>
            <a:r>
              <a:rPr lang="en-US" sz="1600"/>
              <a:t>Help you identify and report Medicare and Medicaid fraud and scams</a:t>
            </a:r>
            <a:endParaRPr lang="en-US" sz="1600">
              <a:cs typeface="Calibri" panose="020F0502020204030204"/>
            </a:endParaRPr>
          </a:p>
          <a:p>
            <a:pPr marL="174625" indent="-174625">
              <a:buFont typeface="Arial" panose="020B0604020202020204" pitchFamily="34" charset="0"/>
              <a:buChar char="•"/>
            </a:pPr>
            <a:r>
              <a:rPr lang="en-US" sz="1600"/>
              <a:t>Assist you with enrollment into low-income programs like Extra Help and Medicaid</a:t>
            </a:r>
            <a:endParaRPr lang="en-US" sz="1600">
              <a:cs typeface="Calibri" panose="020F0502020204030204"/>
            </a:endParaRPr>
          </a:p>
          <a:p>
            <a:pPr marL="174708" indent="-174708">
              <a:buFont typeface="Arial" panose="020B0604020202020204" pitchFamily="34" charset="0"/>
              <a:buChar char="•"/>
            </a:pPr>
            <a:r>
              <a:rPr lang="en-US"/>
              <a:t>Help with appeal and bill questions</a:t>
            </a:r>
          </a:p>
        </p:txBody>
      </p:sp>
      <p:sp>
        <p:nvSpPr>
          <p:cNvPr id="4" name="Slide Number Placeholder 3"/>
          <p:cNvSpPr>
            <a:spLocks noGrp="1"/>
          </p:cNvSpPr>
          <p:nvPr>
            <p:ph type="sldNum" sz="quarter" idx="5"/>
          </p:nvPr>
        </p:nvSpPr>
        <p:spPr/>
        <p:txBody>
          <a:bodyPr/>
          <a:lstStyle/>
          <a:p>
            <a:fld id="{86456DE3-4E01-4AFD-AD42-42312842ED89}" type="slidenum">
              <a:rPr lang="en-US" smtClean="0"/>
              <a:t>42</a:t>
            </a:fld>
            <a:endParaRPr lang="en-US"/>
          </a:p>
        </p:txBody>
      </p:sp>
    </p:spTree>
    <p:extLst>
      <p:ext uri="{BB962C8B-B14F-4D97-AF65-F5344CB8AC3E}">
        <p14:creationId xmlns:p14="http://schemas.microsoft.com/office/powerpoint/2010/main" val="14084251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a:t>Leave a message on our voice mail if no one answers.  </a:t>
            </a:r>
          </a:p>
          <a:p>
            <a:endParaRPr lang="en-US"/>
          </a:p>
          <a:p>
            <a:r>
              <a:rPr lang="en-US">
                <a:highlight>
                  <a:srgbClr val="C0C0C0"/>
                </a:highlight>
              </a:rPr>
              <a:t>We run primarily on part-time staff, but someone will get back to you within a day or two. </a:t>
            </a:r>
          </a:p>
        </p:txBody>
      </p:sp>
      <p:sp>
        <p:nvSpPr>
          <p:cNvPr id="4" name="Slide Number Placeholder 3"/>
          <p:cNvSpPr>
            <a:spLocks noGrp="1"/>
          </p:cNvSpPr>
          <p:nvPr>
            <p:ph type="sldNum" sz="quarter" idx="5"/>
          </p:nvPr>
        </p:nvSpPr>
        <p:spPr/>
        <p:txBody>
          <a:bodyPr/>
          <a:lstStyle/>
          <a:p>
            <a:pPr>
              <a:defRPr/>
            </a:pPr>
            <a:fld id="{10A50FA2-7E48-4C44-8138-295B79D624BA}" type="slidenum">
              <a:rPr lang="en-US" smtClean="0"/>
              <a:pPr>
                <a:defRPr/>
              </a:pPr>
              <a:t>43</a:t>
            </a:fld>
            <a:endParaRPr lang="en-US"/>
          </a:p>
        </p:txBody>
      </p:sp>
    </p:spTree>
    <p:extLst>
      <p:ext uri="{BB962C8B-B14F-4D97-AF65-F5344CB8AC3E}">
        <p14:creationId xmlns:p14="http://schemas.microsoft.com/office/powerpoint/2010/main" val="22154255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xfrm>
            <a:off x="387350" y="684213"/>
            <a:ext cx="6508750" cy="3660775"/>
          </a:xfrm>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t>For resources outside of MMAP there is The Medicare &amp; You book which is state specific, showing specific plans for MI. You receive a hard copy each fall but can access an electronic version all year online. </a:t>
            </a:r>
          </a:p>
          <a:p>
            <a:endParaRPr lang="en-US"/>
          </a:p>
          <a:p>
            <a:r>
              <a:rPr lang="en-US"/>
              <a:t>Medicare.gov is Medicare’s Plan Finder and Medicare's website and of course you can call 1-800-Medicare as well.</a:t>
            </a:r>
            <a:endParaRPr lang="en-US">
              <a:cs typeface="Calibri" panose="020F0502020204030204"/>
            </a:endParaRPr>
          </a:p>
          <a:p>
            <a:endParaRPr lang="en-US"/>
          </a:p>
          <a:p>
            <a:pPr defTabSz="931774">
              <a:defRPr/>
            </a:pPr>
            <a:r>
              <a:rPr lang="en-US"/>
              <a:t>However, the best resource for your local Medicare information is MMAP. Our services are free and unbiased. Our certified counselors are not sales agents and not affiliated with private insurance companies. We can be your best resource for all questions and concerns Medicare. No question is too small or difficult. We have saved over $2 million for beneficiaries in your area.</a:t>
            </a:r>
            <a:endParaRPr lang="en-US">
              <a:cs typeface="Calibri"/>
            </a:endParaRPr>
          </a:p>
        </p:txBody>
      </p:sp>
      <p:sp>
        <p:nvSpPr>
          <p:cNvPr id="911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E71ABA8-68AD-4691-A821-DE749CF4CF24}" type="slidenum">
              <a:rPr lang="en-US"/>
              <a:pPr fontAlgn="base">
                <a:spcBef>
                  <a:spcPct val="0"/>
                </a:spcBef>
                <a:spcAft>
                  <a:spcPct val="0"/>
                </a:spcAft>
              </a:pPr>
              <a:t>44</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a:solidFill>
                  <a:srgbClr val="000000"/>
                </a:solidFill>
                <a:latin typeface="Calibri" panose="020F0502020204030204" pitchFamily="34" charset="0"/>
              </a:rPr>
              <a:t>At this time, I’d like to give you the option to complete a satisfaction survey. This survey was developed to be part of a larger analysis of our national program. I did not create the survey and I will not see any of your responses. This survey is completely voluntary and should take less than five minutes to complete. It is also anonymous – you are not required to include any personal information, such as name, date of birth, or location. </a:t>
            </a:r>
          </a:p>
          <a:p>
            <a:endParaRPr lang="en-US" sz="1800" b="0" i="0" u="none" strike="noStrike" baseline="0">
              <a:solidFill>
                <a:srgbClr val="000000"/>
              </a:solidFill>
              <a:latin typeface="Calibri" panose="020F0502020204030204" pitchFamily="34" charset="0"/>
            </a:endParaRPr>
          </a:p>
          <a:p>
            <a:r>
              <a:rPr lang="en-US" sz="1800" b="0" i="0" u="none" strike="noStrike" baseline="0">
                <a:solidFill>
                  <a:srgbClr val="000000"/>
                </a:solidFill>
                <a:latin typeface="Calibri" panose="020F0502020204030204" pitchFamily="34" charset="0"/>
              </a:rPr>
              <a:t>If you would like to participate, please scan this QR Code now. If you provide your email address, I will send you an email with the survey link as well. </a:t>
            </a:r>
          </a:p>
          <a:p>
            <a:r>
              <a:rPr lang="en-US" sz="1800" b="0" i="0" u="none" strike="noStrike" baseline="0">
                <a:solidFill>
                  <a:srgbClr val="000000"/>
                </a:solidFill>
                <a:latin typeface="Calibri" panose="020F0502020204030204" pitchFamily="34" charset="0"/>
              </a:rPr>
              <a:t>Thank you. Let me know if you have any questions. </a:t>
            </a:r>
          </a:p>
          <a:p>
            <a:endParaRPr lang="en-US" sz="1800" b="0" i="0" u="none" strike="noStrike" baseline="0">
              <a:solidFill>
                <a:srgbClr val="000000"/>
              </a:solidFill>
              <a:latin typeface="Calibri" panose="020F0502020204030204" pitchFamily="34" charset="0"/>
            </a:endParaRPr>
          </a:p>
          <a:p>
            <a:r>
              <a:rPr lang="en-US" sz="1800" b="0" i="0" u="none" strike="noStrike" baseline="0">
                <a:solidFill>
                  <a:srgbClr val="000000"/>
                </a:solidFill>
                <a:latin typeface="Calibri" panose="020F0502020204030204" pitchFamily="34" charset="0"/>
              </a:rPr>
              <a:t>Survey Link: </a:t>
            </a:r>
            <a:r>
              <a:rPr lang="en-US" sz="1800" b="1" i="1" u="none" strike="noStrike" baseline="0">
                <a:solidFill>
                  <a:srgbClr val="000000"/>
                </a:solidFill>
                <a:latin typeface="Calibri" panose="020F0502020204030204" pitchFamily="34" charset="0"/>
              </a:rPr>
              <a:t>https://www.surveymonkey.com/r/ACLED </a:t>
            </a:r>
            <a:endParaRPr lang="en-US"/>
          </a:p>
        </p:txBody>
      </p:sp>
      <p:sp>
        <p:nvSpPr>
          <p:cNvPr id="4" name="Slide Number Placeholder 3"/>
          <p:cNvSpPr>
            <a:spLocks noGrp="1"/>
          </p:cNvSpPr>
          <p:nvPr>
            <p:ph type="sldNum" sz="quarter" idx="5"/>
          </p:nvPr>
        </p:nvSpPr>
        <p:spPr/>
        <p:txBody>
          <a:bodyPr/>
          <a:lstStyle/>
          <a:p>
            <a:fld id="{E2C7A22B-3575-437B-9B49-494846B0365C}" type="slidenum">
              <a:rPr lang="en-US" smtClean="0"/>
              <a:t>45</a:t>
            </a:fld>
            <a:endParaRPr lang="en-US"/>
          </a:p>
        </p:txBody>
      </p:sp>
    </p:spTree>
    <p:extLst>
      <p:ext uri="{BB962C8B-B14F-4D97-AF65-F5344CB8AC3E}">
        <p14:creationId xmlns:p14="http://schemas.microsoft.com/office/powerpoint/2010/main" val="1641696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7CA0979-F579-4E9B-A675-1F5ABBFF00DB}" type="datetimeFigureOut">
              <a:rPr lang="en-US" dirty="0"/>
              <a:t>10/22/2025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1160502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3E7156E-175E-4DBA-9D21-B772C320F342}" type="datetimeFigureOut">
              <a:rPr lang="en-US" dirty="0"/>
              <a:t>10/22/2025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115884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04895F6E-3D02-4292-95D1-C62B3126321B}" type="datetimeFigureOut">
              <a:rPr lang="en-US" dirty="0"/>
              <a:t>10/22/2025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543901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DCB5ACB-D10C-44A8-9570-124370F4CB38}" type="datetimeFigureOut">
              <a:rPr lang="en-US" dirty="0"/>
              <a:t>10/22/2025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1601401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AB8D84F4-0E7A-4BDE-98C6-AE68FB974645}" type="datetimeFigureOut">
              <a:rPr lang="en-US" dirty="0"/>
              <a:t>10/22/2025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1920230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CBEFF1D8-9801-4C4B-92F3-66C9A863BD74}" type="datetimeFigureOut">
              <a:rPr lang="en-US" dirty="0"/>
              <a:t>10/22/2025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3063683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61FE8FD-B23E-4E1A-83EF-0847EBEA0105}" type="datetimeFigureOut">
              <a:rPr lang="en-US" dirty="0"/>
              <a:t>10/22/2025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653151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8DDF891E-A7C2-465C-AD39-8EDCB0F58E3C}" type="datetimeFigureOut">
              <a:rPr lang="en-US" dirty="0"/>
              <a:t>10/22/2025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947585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9571C769-CEC8-962A-01E6-15B0E056791E}"/>
              </a:ext>
            </a:extLst>
          </p:cNvPr>
          <p:cNvSpPr>
            <a:spLocks noGrp="1" noChangeAspect="1"/>
          </p:cNvSpPr>
          <p:nvPr>
            <p:ph type="pic" idx="1"/>
          </p:nvPr>
        </p:nvSpPr>
        <p:spPr>
          <a:xfrm>
            <a:off x="5063319" y="657103"/>
            <a:ext cx="6483687" cy="5555904"/>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F39F93E5-AFB6-485C-8E3C-32F92A07875F}" type="datetimeFigureOut">
              <a:rPr lang="en-US" dirty="0"/>
              <a:t>10/22/2025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1924957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F7E76D0F-5A12-4D0A-80B0-1A6122B61E7B}" type="datetimeFigureOut">
              <a:rPr lang="en-US" dirty="0"/>
              <a:t>10/22/2025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1140906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8B9E8C84-89CA-44AB-B0BE-5C91BAF75478}" type="datetimeFigureOut">
              <a:rPr lang="en-US" dirty="0"/>
              <a:t>10/22/2025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4168006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r>
              <a:rPr lang="en-US"/>
              <a:t>9/2024</a:t>
            </a:r>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5052387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r>
              <a:rPr lang="en-US"/>
              <a:t>9/2024</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321251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r>
              <a:rPr lang="en-US"/>
              <a:t>9/2024</a:t>
            </a:r>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578903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r>
              <a:rPr lang="en-US"/>
              <a:t>9/2024</a:t>
            </a:r>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216528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r>
              <a:rPr lang="en-US"/>
              <a:t>9/2024</a:t>
            </a:r>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054383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r>
              <a:rPr lang="en-US"/>
              <a:t>9/2024</a:t>
            </a:r>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31941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a:t>9/2024</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693203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a:t>9/2024</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03613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r>
              <a:rPr lang="en-US"/>
              <a:t>9/2024</a:t>
            </a:r>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5452875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r>
              <a:rPr lang="en-US"/>
              <a:t>9/2024</a:t>
            </a:r>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8090431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r>
              <a:rPr lang="en-US"/>
              <a:t>9/2024</a:t>
            </a:r>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8985259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r>
              <a:rPr lang="en-US"/>
              <a:t>9/2024</a:t>
            </a:r>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82334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3A332BE1-279E-4118-9FE3-7952B079A510}" type="datetimeFigureOut">
              <a:rPr lang="en-US" dirty="0"/>
              <a:t>10/22/2025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a:t>
              </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dirty="0"/>
              <a:t>‹#›</a:t>
            </a:fld>
            <a:endParaRPr lang="en-US"/>
          </a:p>
        </p:txBody>
      </p:sp>
    </p:spTree>
    <p:extLst>
      <p:ext uri="{BB962C8B-B14F-4D97-AF65-F5344CB8AC3E}">
        <p14:creationId xmlns:p14="http://schemas.microsoft.com/office/powerpoint/2010/main" val="3884843662"/>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Lst>
  <p:hf hd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9/2024</a:t>
            </a:r>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112687579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0" r:id="rId6"/>
    <p:sldLayoutId id="2147483675" r:id="rId7"/>
    <p:sldLayoutId id="2147483676" r:id="rId8"/>
    <p:sldLayoutId id="2147483677" r:id="rId9"/>
    <p:sldLayoutId id="2147483678" r:id="rId10"/>
    <p:sldLayoutId id="2147483679" r:id="rId11"/>
    <p:sldLayoutId id="2147483681" r:id="rId12"/>
  </p:sldLayoutIdLst>
  <p:hf hdr="0" ftr="0"/>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jpeg"/><Relationship Id="rId7" Type="http://schemas.openxmlformats.org/officeDocument/2006/relationships/image" Target="../media/image9.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5.svg"/><Relationship Id="rId10" Type="http://schemas.openxmlformats.org/officeDocument/2006/relationships/image" Target="../media/image12.jpeg"/><Relationship Id="rId4" Type="http://schemas.openxmlformats.org/officeDocument/2006/relationships/image" Target="../media/image4.png"/><Relationship Id="rId9" Type="http://schemas.openxmlformats.org/officeDocument/2006/relationships/image" Target="../media/image11.svg"/></Relationships>
</file>

<file path=ppt/slides/_rels/slide4.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4.xml"/><Relationship Id="rId7"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microsoft.com/office/2018/10/relationships/comments" Target="../comments/modernComment_186_9C27479C.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8.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224_4E526791.xml"/><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microsoft.com/office/2018/10/relationships/comments" Target="../comments/modernComment_275_7D365333.xm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8" Type="http://schemas.microsoft.com/office/2007/relationships/diagramDrawing" Target="../diagrams/drawing6.xml"/><Relationship Id="rId3" Type="http://schemas.microsoft.com/office/2018/10/relationships/comments" Target="../comments/modernComment_26D_F73074F0.xml"/><Relationship Id="rId7" Type="http://schemas.openxmlformats.org/officeDocument/2006/relationships/diagramColors" Target="../diagrams/colors6.xml"/><Relationship Id="rId12"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6.xml"/><Relationship Id="rId11" Type="http://schemas.openxmlformats.org/officeDocument/2006/relationships/image" Target="../media/image36.png"/><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customXml" Target="../ink/ink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33.jp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24.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18/10/relationships/comments" Target="../comments/modernComment_261_BBAE9950.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microsoft.com/office/2018/10/relationships/comments" Target="../comments/modernComment_264_4EA55B00.xm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3.jpg"/><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microsoft.com/office/2018/10/relationships/comments" Target="../comments/modernComment_239_9E20DF3F.xml"/><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4.jpg"/></Relationships>
</file>

<file path=ppt/slides/_rels/slide35.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3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hyperlink" Target="https://www.piqsels.com/en/public-domain-photo-zkaer"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58.jpg"/></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hyperlink" Target="http://www.eldercare.acl.gov"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mailto:SHIP@ageways.org"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68.jpg"/><Relationship Id="rId4" Type="http://schemas.openxmlformats.org/officeDocument/2006/relationships/image" Target="../media/image67.png"/></Relationships>
</file>

<file path=ppt/slides/_rels/slide4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FAD7BD-564C-FDCF-ED63-9792CF641B49}"/>
              </a:ext>
            </a:extLst>
          </p:cNvPr>
          <p:cNvSpPr/>
          <p:nvPr/>
        </p:nvSpPr>
        <p:spPr>
          <a:xfrm>
            <a:off x="0" y="5191318"/>
            <a:ext cx="12192000" cy="1666681"/>
          </a:xfrm>
          <a:prstGeom prst="rect">
            <a:avLst/>
          </a:prstGeom>
          <a:solidFill>
            <a:srgbClr val="50A0A0"/>
          </a:solidFill>
          <a:ln>
            <a:solidFill>
              <a:srgbClr val="50A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Placeholder 14">
            <a:extLst>
              <a:ext uri="{FF2B5EF4-FFF2-40B4-BE49-F238E27FC236}">
                <a16:creationId xmlns:a16="http://schemas.microsoft.com/office/drawing/2014/main" id="{5EF006BF-245A-4629-8F3D-2DF454D34BD8}"/>
              </a:ext>
            </a:extLst>
          </p:cNvPr>
          <p:cNvPicPr>
            <a:picLocks noGrp="1" noChangeAspect="1"/>
          </p:cNvPicPr>
          <p:nvPr>
            <p:ph type="pic" idx="1"/>
          </p:nvPr>
        </p:nvPicPr>
        <p:blipFill>
          <a:blip r:embed="rId2"/>
          <a:srcRect t="2983" b="2983"/>
          <a:stretch/>
        </p:blipFill>
        <p:spPr>
          <a:xfrm>
            <a:off x="0" y="0"/>
            <a:ext cx="8279935" cy="5190662"/>
          </a:xfrm>
          <a:prstGeom prst="rect">
            <a:avLst/>
          </a:prstGeom>
        </p:spPr>
      </p:pic>
      <p:sp>
        <p:nvSpPr>
          <p:cNvPr id="25" name="Title 6">
            <a:extLst>
              <a:ext uri="{FF2B5EF4-FFF2-40B4-BE49-F238E27FC236}">
                <a16:creationId xmlns:a16="http://schemas.microsoft.com/office/drawing/2014/main" id="{FA9C6F12-2CDA-4513-A252-C24B5FBC7469}"/>
              </a:ext>
            </a:extLst>
          </p:cNvPr>
          <p:cNvSpPr txBox="1">
            <a:spLocks/>
          </p:cNvSpPr>
          <p:nvPr/>
        </p:nvSpPr>
        <p:spPr>
          <a:xfrm>
            <a:off x="838200" y="5364398"/>
            <a:ext cx="10593539" cy="8593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spcAft>
                <a:spcPts val="600"/>
              </a:spcAft>
            </a:pPr>
            <a:r>
              <a:rPr lang="en-US" sz="4000" b="1" dirty="0">
                <a:solidFill>
                  <a:schemeClr val="bg1"/>
                </a:solidFill>
              </a:rPr>
              <a:t>Medicare 101 2026</a:t>
            </a:r>
            <a:endParaRPr lang="en-US" dirty="0">
              <a:ea typeface="+mj-ea"/>
              <a:cs typeface="+mj-cs"/>
            </a:endParaRPr>
          </a:p>
        </p:txBody>
      </p:sp>
      <p:sp>
        <p:nvSpPr>
          <p:cNvPr id="13" name="Title 6">
            <a:extLst>
              <a:ext uri="{FF2B5EF4-FFF2-40B4-BE49-F238E27FC236}">
                <a16:creationId xmlns:a16="http://schemas.microsoft.com/office/drawing/2014/main" id="{3AFF249C-D8B7-D04B-0F3F-E91C60A695FB}"/>
              </a:ext>
            </a:extLst>
          </p:cNvPr>
          <p:cNvSpPr>
            <a:spLocks noGrp="1"/>
          </p:cNvSpPr>
          <p:nvPr>
            <p:ph type="title"/>
          </p:nvPr>
        </p:nvSpPr>
        <p:spPr>
          <a:xfrm>
            <a:off x="336553" y="5985635"/>
            <a:ext cx="11518893" cy="822326"/>
          </a:xfrm>
        </p:spPr>
        <p:txBody>
          <a:bodyPr vert="horz" lIns="91440" tIns="45720" rIns="91440" bIns="45720" rtlCol="0" anchor="ctr">
            <a:noAutofit/>
          </a:bodyPr>
          <a:lstStyle/>
          <a:p>
            <a:pPr algn="ctr"/>
            <a:r>
              <a:rPr lang="en-US" sz="2000" b="0" i="1" dirty="0">
                <a:solidFill>
                  <a:schemeClr val="bg1"/>
                </a:solidFill>
              </a:rPr>
              <a:t> MI Options Medicare Assistance Program | State Health Insurance Assistance Program (SHIP)</a:t>
            </a:r>
            <a:endParaRPr lang="en-US" sz="2000" b="0" i="1" dirty="0">
              <a:solidFill>
                <a:schemeClr val="bg1"/>
              </a:solidFill>
              <a:latin typeface="Aharoni" panose="02010803020104030203" pitchFamily="2" charset="-79"/>
              <a:cs typeface="Aharoni" panose="02010803020104030203" pitchFamily="2" charset="-79"/>
            </a:endParaRPr>
          </a:p>
        </p:txBody>
      </p:sp>
      <p:pic>
        <p:nvPicPr>
          <p:cNvPr id="5" name="Picture 4" descr="A black and white logo&#10;&#10;Description automatically generated">
            <a:extLst>
              <a:ext uri="{FF2B5EF4-FFF2-40B4-BE49-F238E27FC236}">
                <a16:creationId xmlns:a16="http://schemas.microsoft.com/office/drawing/2014/main" id="{4DD0952E-C3A7-AE4E-297B-35224B937613}"/>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8395207" y="1606478"/>
            <a:ext cx="3681520" cy="1375796"/>
          </a:xfrm>
          <a:prstGeom prst="rect">
            <a:avLst/>
          </a:prstGeom>
        </p:spPr>
      </p:pic>
      <p:pic>
        <p:nvPicPr>
          <p:cNvPr id="4" name="Picture 3">
            <a:extLst>
              <a:ext uri="{FF2B5EF4-FFF2-40B4-BE49-F238E27FC236}">
                <a16:creationId xmlns:a16="http://schemas.microsoft.com/office/drawing/2014/main" id="{1EC95336-803C-77A9-FA0A-ACE6EA5E7086}"/>
              </a:ext>
            </a:extLst>
          </p:cNvPr>
          <p:cNvPicPr>
            <a:picLocks noChangeAspect="1"/>
          </p:cNvPicPr>
          <p:nvPr/>
        </p:nvPicPr>
        <p:blipFill>
          <a:blip r:embed="rId4"/>
          <a:srcRect l="8098" r="15575"/>
          <a:stretch>
            <a:fillRect/>
          </a:stretch>
        </p:blipFill>
        <p:spPr>
          <a:xfrm>
            <a:off x="8395207" y="2908673"/>
            <a:ext cx="3552312" cy="1387878"/>
          </a:xfrm>
          <a:prstGeom prst="rect">
            <a:avLst/>
          </a:prstGeom>
        </p:spPr>
      </p:pic>
    </p:spTree>
    <p:extLst>
      <p:ext uri="{BB962C8B-B14F-4D97-AF65-F5344CB8AC3E}">
        <p14:creationId xmlns:p14="http://schemas.microsoft.com/office/powerpoint/2010/main" val="2554395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4E1F2C0-2106-49C7-82B4-07E371D1C42A}"/>
              </a:ext>
            </a:extLst>
          </p:cNvPr>
          <p:cNvSpPr txBox="1"/>
          <p:nvPr/>
        </p:nvSpPr>
        <p:spPr>
          <a:xfrm>
            <a:off x="4318963" y="2400444"/>
            <a:ext cx="6922723" cy="4032241"/>
          </a:xfrm>
          <a:prstGeom prst="rect">
            <a:avLst/>
          </a:prstGeom>
        </p:spPr>
        <p:txBody>
          <a:bodyPr vert="horz" lIns="91440" tIns="45720" rIns="91440" bIns="45720" rtlCol="0">
            <a:normAutofit/>
          </a:bodyPr>
          <a:lstStyle/>
          <a:p>
            <a:pPr marL="342900" indent="-342900">
              <a:lnSpc>
                <a:spcPct val="90000"/>
              </a:lnSpc>
              <a:spcAft>
                <a:spcPts val="1200"/>
              </a:spcAft>
              <a:buFont typeface="Arial" panose="020B0604020202020204" pitchFamily="34" charset="0"/>
              <a:buChar char="•"/>
            </a:pPr>
            <a:r>
              <a:rPr lang="en-US" sz="2000" dirty="0"/>
              <a:t>Nonprofit with a wide variety of programs, services and supports to help older adults and their families in our 6-county region</a:t>
            </a:r>
          </a:p>
          <a:p>
            <a:pPr marL="342900" indent="-342900">
              <a:lnSpc>
                <a:spcPct val="90000"/>
              </a:lnSpc>
              <a:spcAft>
                <a:spcPts val="1200"/>
              </a:spcAft>
              <a:buFont typeface="Arial" panose="020B0604020202020204" pitchFamily="34" charset="0"/>
              <a:buChar char="•"/>
            </a:pPr>
            <a:r>
              <a:rPr lang="en-US" sz="2000" dirty="0"/>
              <a:t>Serve: Livingston, Macomb, Monroe, Oakland,  St. Clair and Washtenaw counties</a:t>
            </a:r>
          </a:p>
          <a:p>
            <a:pPr marL="342900" indent="-342900">
              <a:lnSpc>
                <a:spcPct val="90000"/>
              </a:lnSpc>
              <a:spcAft>
                <a:spcPts val="1200"/>
              </a:spcAft>
              <a:buFont typeface="Arial" panose="020B0604020202020204" pitchFamily="34" charset="0"/>
              <a:buChar char="•"/>
            </a:pPr>
            <a:r>
              <a:rPr lang="en-US" sz="2000" dirty="0"/>
              <a:t>Two separate Area Agencies on Aging serving SE Michigan designated for Wayne county</a:t>
            </a:r>
          </a:p>
        </p:txBody>
      </p:sp>
      <p:sp>
        <p:nvSpPr>
          <p:cNvPr id="2" name="TextBox 1">
            <a:extLst>
              <a:ext uri="{FF2B5EF4-FFF2-40B4-BE49-F238E27FC236}">
                <a16:creationId xmlns:a16="http://schemas.microsoft.com/office/drawing/2014/main" id="{5D303B97-8F0E-4B77-8705-E9D615AD15A7}"/>
              </a:ext>
            </a:extLst>
          </p:cNvPr>
          <p:cNvSpPr txBox="1"/>
          <p:nvPr/>
        </p:nvSpPr>
        <p:spPr>
          <a:xfrm>
            <a:off x="3544485" y="1447570"/>
            <a:ext cx="8032386" cy="646331"/>
          </a:xfrm>
          <a:prstGeom prst="rect">
            <a:avLst/>
          </a:prstGeom>
          <a:noFill/>
        </p:spPr>
        <p:txBody>
          <a:bodyPr wrap="square" rtlCol="0">
            <a:spAutoFit/>
          </a:bodyPr>
          <a:lstStyle/>
          <a:p>
            <a:pPr algn="ctr"/>
            <a:r>
              <a:rPr lang="en-US" sz="3600" b="1" dirty="0">
                <a:solidFill>
                  <a:srgbClr val="50A0A0"/>
                </a:solidFill>
              </a:rPr>
              <a:t>Helping Seniors and Their Families</a:t>
            </a:r>
          </a:p>
        </p:txBody>
      </p:sp>
      <p:cxnSp>
        <p:nvCxnSpPr>
          <p:cNvPr id="18" name="Straight Connector 17">
            <a:extLst>
              <a:ext uri="{FF2B5EF4-FFF2-40B4-BE49-F238E27FC236}">
                <a16:creationId xmlns:a16="http://schemas.microsoft.com/office/drawing/2014/main" id="{FC832DA4-61B2-4BE5-870B-856060C1820C}"/>
              </a:ext>
            </a:extLst>
          </p:cNvPr>
          <p:cNvCxnSpPr>
            <a:cxnSpLocks/>
          </p:cNvCxnSpPr>
          <p:nvPr/>
        </p:nvCxnSpPr>
        <p:spPr>
          <a:xfrm>
            <a:off x="3727449" y="2527510"/>
            <a:ext cx="0" cy="227309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ACB34E77-1FA7-4707-92BE-CC3BC81BF565}"/>
              </a:ext>
            </a:extLst>
          </p:cNvPr>
          <p:cNvSpPr txBox="1">
            <a:spLocks/>
          </p:cNvSpPr>
          <p:nvPr/>
        </p:nvSpPr>
        <p:spPr>
          <a:xfrm>
            <a:off x="950314" y="2018604"/>
            <a:ext cx="2250881" cy="3513852"/>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i="1">
                <a:solidFill>
                  <a:srgbClr val="50A0A0"/>
                </a:solidFill>
                <a:latin typeface="+mn-lt"/>
                <a:ea typeface="+mn-ea"/>
                <a:cs typeface="+mn-cs"/>
              </a:rPr>
              <a:t>AgeWays Nonprofit Senior Services</a:t>
            </a:r>
          </a:p>
        </p:txBody>
      </p:sp>
      <p:sp>
        <p:nvSpPr>
          <p:cNvPr id="15" name="Content Placeholder 2">
            <a:extLst>
              <a:ext uri="{FF2B5EF4-FFF2-40B4-BE49-F238E27FC236}">
                <a16:creationId xmlns:a16="http://schemas.microsoft.com/office/drawing/2014/main" id="{4394EA4D-0317-439A-AD24-E66BB2B06ED6}"/>
              </a:ext>
            </a:extLst>
          </p:cNvPr>
          <p:cNvSpPr txBox="1">
            <a:spLocks/>
          </p:cNvSpPr>
          <p:nvPr/>
        </p:nvSpPr>
        <p:spPr>
          <a:xfrm>
            <a:off x="2831250" y="5580674"/>
            <a:ext cx="3586393" cy="646331"/>
          </a:xfrm>
          <a:prstGeom prst="rect">
            <a:avLst/>
          </a:prstGeom>
        </p:spPr>
        <p:txBody>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0" indent="0">
              <a:buFont typeface="Arial" pitchFamily="34" charset="0"/>
              <a:buNone/>
            </a:pPr>
            <a:r>
              <a:rPr lang="en-US" sz="2800" b="1" dirty="0"/>
              <a:t>800-852-7795</a:t>
            </a:r>
          </a:p>
        </p:txBody>
      </p:sp>
      <p:sp>
        <p:nvSpPr>
          <p:cNvPr id="16" name="TextBox 15">
            <a:extLst>
              <a:ext uri="{FF2B5EF4-FFF2-40B4-BE49-F238E27FC236}">
                <a16:creationId xmlns:a16="http://schemas.microsoft.com/office/drawing/2014/main" id="{313DEC90-0A98-4410-A333-553067A56E4D}"/>
              </a:ext>
            </a:extLst>
          </p:cNvPr>
          <p:cNvSpPr txBox="1"/>
          <p:nvPr/>
        </p:nvSpPr>
        <p:spPr>
          <a:xfrm>
            <a:off x="6892135" y="5532456"/>
            <a:ext cx="4116826" cy="523220"/>
          </a:xfrm>
          <a:prstGeom prst="rect">
            <a:avLst/>
          </a:prstGeom>
          <a:noFill/>
        </p:spPr>
        <p:txBody>
          <a:bodyPr wrap="square">
            <a:spAutoFit/>
          </a:bodyPr>
          <a:lstStyle/>
          <a:p>
            <a:pPr marL="0" indent="0">
              <a:buNone/>
            </a:pPr>
            <a:r>
              <a:rPr lang="en-US" sz="2800" b="1" dirty="0">
                <a:latin typeface="+mn-lt"/>
              </a:rPr>
              <a:t>AgeWays.org</a:t>
            </a:r>
          </a:p>
        </p:txBody>
      </p:sp>
      <p:pic>
        <p:nvPicPr>
          <p:cNvPr id="3" name="Picture 2" descr="A black and white logo&#10;&#10;Description automatically generated">
            <a:extLst>
              <a:ext uri="{FF2B5EF4-FFF2-40B4-BE49-F238E27FC236}">
                <a16:creationId xmlns:a16="http://schemas.microsoft.com/office/drawing/2014/main" id="{8733DDDA-70F1-8994-263A-015C040AF366}"/>
              </a:ext>
            </a:extLst>
          </p:cNvPr>
          <p:cNvPicPr>
            <a:picLocks noChangeAspect="1"/>
          </p:cNvPicPr>
          <p:nvPr/>
        </p:nvPicPr>
        <p:blipFill rotWithShape="1">
          <a:blip r:embed="rId2">
            <a:extLst>
              <a:ext uri="{28A0092B-C50C-407E-A947-70E740481C1C}">
                <a14:useLocalDpi xmlns:a14="http://schemas.microsoft.com/office/drawing/2010/main" val="0"/>
              </a:ext>
            </a:extLst>
          </a:blip>
          <a:srcRect l="4527" r="8154"/>
          <a:stretch/>
        </p:blipFill>
        <p:spPr>
          <a:xfrm>
            <a:off x="323104" y="182618"/>
            <a:ext cx="3586397" cy="1340248"/>
          </a:xfrm>
          <a:prstGeom prst="rect">
            <a:avLst/>
          </a:prstGeom>
        </p:spPr>
      </p:pic>
      <p:pic>
        <p:nvPicPr>
          <p:cNvPr id="4" name="Graphic 3" descr="Speaker phone with solid fill">
            <a:extLst>
              <a:ext uri="{FF2B5EF4-FFF2-40B4-BE49-F238E27FC236}">
                <a16:creationId xmlns:a16="http://schemas.microsoft.com/office/drawing/2014/main" id="{A1228AA9-ABDA-D4BF-A750-ECE07D0932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12040" y="5300106"/>
            <a:ext cx="1023457" cy="1041763"/>
          </a:xfrm>
          <a:prstGeom prst="rect">
            <a:avLst/>
          </a:prstGeom>
        </p:spPr>
      </p:pic>
      <p:pic>
        <p:nvPicPr>
          <p:cNvPr id="6" name="Graphic 5" descr="Internet with solid fill">
            <a:extLst>
              <a:ext uri="{FF2B5EF4-FFF2-40B4-BE49-F238E27FC236}">
                <a16:creationId xmlns:a16="http://schemas.microsoft.com/office/drawing/2014/main" id="{5FBFBA5B-4502-0985-4D65-D27F994C3EF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90237" y="5209289"/>
            <a:ext cx="1201898" cy="1223396"/>
          </a:xfrm>
          <a:prstGeom prst="rect">
            <a:avLst/>
          </a:prstGeom>
        </p:spPr>
      </p:pic>
    </p:spTree>
    <p:extLst>
      <p:ext uri="{BB962C8B-B14F-4D97-AF65-F5344CB8AC3E}">
        <p14:creationId xmlns:p14="http://schemas.microsoft.com/office/powerpoint/2010/main" val="1044096886"/>
      </p:ext>
    </p:extLst>
  </p:cSld>
  <p:clrMapOvr>
    <a:masterClrMapping/>
  </p:clrMapOvr>
  <mc:AlternateContent xmlns:mc="http://schemas.openxmlformats.org/markup-compatibility/2006" xmlns:p14="http://schemas.microsoft.com/office/powerpoint/2010/main">
    <mc:Choice Requires="p14">
      <p:transition spd="slow" p14:dur="2000" advTm="30965"/>
    </mc:Choice>
    <mc:Fallback xmlns="">
      <p:transition spd="slow" advTm="3096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3">
            <a:extLst>
              <a:ext uri="{FF2B5EF4-FFF2-40B4-BE49-F238E27FC236}">
                <a16:creationId xmlns:a16="http://schemas.microsoft.com/office/drawing/2014/main" id="{3247DEF0-4374-443B-8360-FF288C33BC34}"/>
              </a:ext>
            </a:extLst>
          </p:cNvPr>
          <p:cNvSpPr txBox="1">
            <a:spLocks/>
          </p:cNvSpPr>
          <p:nvPr/>
        </p:nvSpPr>
        <p:spPr>
          <a:xfrm>
            <a:off x="6460194" y="1520847"/>
            <a:ext cx="5216483" cy="981913"/>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700" b="1">
                <a:solidFill>
                  <a:srgbClr val="50A0A0"/>
                </a:solidFill>
              </a:rPr>
              <a:t>   Programs That Can Help:</a:t>
            </a:r>
            <a:br>
              <a:rPr lang="en-US" sz="3700" b="1">
                <a:solidFill>
                  <a:srgbClr val="50A0A0"/>
                </a:solidFill>
              </a:rPr>
            </a:br>
            <a:r>
              <a:rPr lang="en-US" sz="3700">
                <a:solidFill>
                  <a:srgbClr val="50A0A0"/>
                </a:solidFill>
              </a:rPr>
              <a:t>   </a:t>
            </a:r>
            <a:r>
              <a:rPr lang="en-US" sz="3200" i="1">
                <a:solidFill>
                  <a:srgbClr val="50A0A0"/>
                </a:solidFill>
              </a:rPr>
              <a:t>Information and Assistance</a:t>
            </a:r>
          </a:p>
        </p:txBody>
      </p:sp>
      <p:sp>
        <p:nvSpPr>
          <p:cNvPr id="4" name="TextBox 3">
            <a:extLst>
              <a:ext uri="{FF2B5EF4-FFF2-40B4-BE49-F238E27FC236}">
                <a16:creationId xmlns:a16="http://schemas.microsoft.com/office/drawing/2014/main" id="{9D5683E5-F35F-46EF-96FF-5994E0C88BF5}"/>
              </a:ext>
            </a:extLst>
          </p:cNvPr>
          <p:cNvSpPr txBox="1"/>
          <p:nvPr/>
        </p:nvSpPr>
        <p:spPr>
          <a:xfrm>
            <a:off x="7153950" y="5186151"/>
            <a:ext cx="3758012" cy="646331"/>
          </a:xfrm>
          <a:prstGeom prst="rect">
            <a:avLst/>
          </a:prstGeom>
          <a:noFill/>
        </p:spPr>
        <p:txBody>
          <a:bodyPr wrap="square" rtlCol="0">
            <a:spAutoFit/>
          </a:bodyPr>
          <a:lstStyle/>
          <a:p>
            <a:r>
              <a:rPr lang="en-US"/>
              <a:t>First place to call when you or a loved one need help.</a:t>
            </a:r>
          </a:p>
        </p:txBody>
      </p:sp>
      <p:cxnSp>
        <p:nvCxnSpPr>
          <p:cNvPr id="11" name="Straight Connector 10">
            <a:extLst>
              <a:ext uri="{FF2B5EF4-FFF2-40B4-BE49-F238E27FC236}">
                <a16:creationId xmlns:a16="http://schemas.microsoft.com/office/drawing/2014/main" id="{05F0B419-25DA-465C-A355-FAA366F0FF1F}"/>
              </a:ext>
            </a:extLst>
          </p:cNvPr>
          <p:cNvCxnSpPr>
            <a:cxnSpLocks/>
          </p:cNvCxnSpPr>
          <p:nvPr/>
        </p:nvCxnSpPr>
        <p:spPr>
          <a:xfrm>
            <a:off x="7374622" y="2727489"/>
            <a:ext cx="3725333" cy="0"/>
          </a:xfrm>
          <a:prstGeom prst="line">
            <a:avLst/>
          </a:prstGeom>
          <a:ln w="19050"/>
        </p:spPr>
        <p:style>
          <a:lnRef idx="1">
            <a:schemeClr val="dk1"/>
          </a:lnRef>
          <a:fillRef idx="0">
            <a:schemeClr val="dk1"/>
          </a:fillRef>
          <a:effectRef idx="0">
            <a:schemeClr val="dk1"/>
          </a:effectRef>
          <a:fontRef idx="minor">
            <a:schemeClr val="tx1"/>
          </a:fontRef>
        </p:style>
      </p:cxnSp>
      <p:pic>
        <p:nvPicPr>
          <p:cNvPr id="2" name="Picture 1" descr="A black and white logo&#10;&#10;Description automatically generated">
            <a:extLst>
              <a:ext uri="{FF2B5EF4-FFF2-40B4-BE49-F238E27FC236}">
                <a16:creationId xmlns:a16="http://schemas.microsoft.com/office/drawing/2014/main" id="{1FDEEB42-38CD-AC29-ABE3-A1FD76596B31}"/>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6824817" y="238816"/>
            <a:ext cx="3143534" cy="1174749"/>
          </a:xfrm>
          <a:prstGeom prst="rect">
            <a:avLst/>
          </a:prstGeom>
        </p:spPr>
      </p:pic>
      <p:sp>
        <p:nvSpPr>
          <p:cNvPr id="3" name="TextBox 2">
            <a:extLst>
              <a:ext uri="{FF2B5EF4-FFF2-40B4-BE49-F238E27FC236}">
                <a16:creationId xmlns:a16="http://schemas.microsoft.com/office/drawing/2014/main" id="{CF0C9998-0B97-EC9F-0AC3-9680F9F9B989}"/>
              </a:ext>
            </a:extLst>
          </p:cNvPr>
          <p:cNvSpPr txBox="1"/>
          <p:nvPr/>
        </p:nvSpPr>
        <p:spPr>
          <a:xfrm>
            <a:off x="7153950" y="3946872"/>
            <a:ext cx="3758012" cy="923330"/>
          </a:xfrm>
          <a:prstGeom prst="rect">
            <a:avLst/>
          </a:prstGeom>
          <a:noFill/>
        </p:spPr>
        <p:txBody>
          <a:bodyPr wrap="square" rtlCol="0">
            <a:spAutoFit/>
          </a:bodyPr>
          <a:lstStyle/>
          <a:p>
            <a:r>
              <a:rPr lang="en-US"/>
              <a:t>See if you qualify for one of our programs or get referrals to other programs.</a:t>
            </a:r>
          </a:p>
        </p:txBody>
      </p:sp>
      <p:sp>
        <p:nvSpPr>
          <p:cNvPr id="6" name="TextBox 5">
            <a:extLst>
              <a:ext uri="{FF2B5EF4-FFF2-40B4-BE49-F238E27FC236}">
                <a16:creationId xmlns:a16="http://schemas.microsoft.com/office/drawing/2014/main" id="{42817F86-936E-A1E4-1B35-CB54A5168198}"/>
              </a:ext>
            </a:extLst>
          </p:cNvPr>
          <p:cNvSpPr txBox="1"/>
          <p:nvPr/>
        </p:nvSpPr>
        <p:spPr>
          <a:xfrm>
            <a:off x="7278040" y="3019343"/>
            <a:ext cx="4608283" cy="646331"/>
          </a:xfrm>
          <a:prstGeom prst="rect">
            <a:avLst/>
          </a:prstGeom>
          <a:noFill/>
        </p:spPr>
        <p:txBody>
          <a:bodyPr wrap="square" rtlCol="0">
            <a:spAutoFit/>
          </a:bodyPr>
          <a:lstStyle/>
          <a:p>
            <a:r>
              <a:rPr lang="en-US" dirty="0"/>
              <a:t>Free phone help line for seniors and their families. Call today: 800-852-7795</a:t>
            </a:r>
          </a:p>
        </p:txBody>
      </p:sp>
      <p:pic>
        <p:nvPicPr>
          <p:cNvPr id="8" name="Graphic 7" descr="Speaker phone with solid fill">
            <a:extLst>
              <a:ext uri="{FF2B5EF4-FFF2-40B4-BE49-F238E27FC236}">
                <a16:creationId xmlns:a16="http://schemas.microsoft.com/office/drawing/2014/main" id="{A36FCC92-522F-F327-6392-58DDD63E18A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44932" y="2911128"/>
            <a:ext cx="833108" cy="848009"/>
          </a:xfrm>
          <a:prstGeom prst="rect">
            <a:avLst/>
          </a:prstGeom>
        </p:spPr>
      </p:pic>
      <p:pic>
        <p:nvPicPr>
          <p:cNvPr id="12" name="Graphic 11" descr="Magnifying glass with solid fill">
            <a:extLst>
              <a:ext uri="{FF2B5EF4-FFF2-40B4-BE49-F238E27FC236}">
                <a16:creationId xmlns:a16="http://schemas.microsoft.com/office/drawing/2014/main" id="{EAC832CF-58BB-95E5-BFA7-D5A2A3DF3B5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67450" y="4036179"/>
            <a:ext cx="686499" cy="686499"/>
          </a:xfrm>
          <a:prstGeom prst="rect">
            <a:avLst/>
          </a:prstGeom>
        </p:spPr>
      </p:pic>
      <p:pic>
        <p:nvPicPr>
          <p:cNvPr id="14" name="Graphic 13" descr="Checkmark with solid fill">
            <a:extLst>
              <a:ext uri="{FF2B5EF4-FFF2-40B4-BE49-F238E27FC236}">
                <a16:creationId xmlns:a16="http://schemas.microsoft.com/office/drawing/2014/main" id="{2DC71E11-94C6-2410-F133-5311E55AEE7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467449" y="5154372"/>
            <a:ext cx="686499" cy="686499"/>
          </a:xfrm>
          <a:prstGeom prst="rect">
            <a:avLst/>
          </a:prstGeom>
        </p:spPr>
      </p:pic>
      <p:pic>
        <p:nvPicPr>
          <p:cNvPr id="9" name="Picture 8" descr="A person wearing a headset smiling&#10;&#10;AI-generated content may be incorrect.">
            <a:extLst>
              <a:ext uri="{FF2B5EF4-FFF2-40B4-BE49-F238E27FC236}">
                <a16:creationId xmlns:a16="http://schemas.microsoft.com/office/drawing/2014/main" id="{F5BC40DB-35AB-5088-DF28-0A998779A5B9}"/>
              </a:ext>
            </a:extLst>
          </p:cNvPr>
          <p:cNvPicPr>
            <a:picLocks noChangeAspect="1"/>
          </p:cNvPicPr>
          <p:nvPr/>
        </p:nvPicPr>
        <p:blipFill rotWithShape="1">
          <a:blip r:embed="rId10"/>
          <a:srcRect l="20397" r="20397"/>
          <a:stretch/>
        </p:blipFill>
        <p:spPr>
          <a:xfrm>
            <a:off x="142682" y="190510"/>
            <a:ext cx="5953317" cy="64664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86138375"/>
      </p:ext>
    </p:extLst>
  </p:cSld>
  <p:clrMapOvr>
    <a:masterClrMapping/>
  </p:clrMapOvr>
  <mc:AlternateContent xmlns:mc="http://schemas.openxmlformats.org/markup-compatibility/2006" xmlns:p14="http://schemas.microsoft.com/office/powerpoint/2010/main">
    <mc:Choice Requires="p14">
      <p:transition spd="slow" p14:dur="2000" advTm="30965"/>
    </mc:Choice>
    <mc:Fallback xmlns="">
      <p:transition spd="slow" advTm="3096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26FF203-01A2-4643-9738-9442E8855CAE}"/>
              </a:ext>
            </a:extLst>
          </p:cNvPr>
          <p:cNvGraphicFramePr>
            <a:graphicFrameLocks noGrp="1"/>
          </p:cNvGraphicFramePr>
          <p:nvPr>
            <p:ph idx="1"/>
            <p:extLst>
              <p:ext uri="{D42A27DB-BD31-4B8C-83A1-F6EECF244321}">
                <p14:modId xmlns:p14="http://schemas.microsoft.com/office/powerpoint/2010/main" val="724598226"/>
              </p:ext>
            </p:extLst>
          </p:nvPr>
        </p:nvGraphicFramePr>
        <p:xfrm>
          <a:off x="736358" y="1798316"/>
          <a:ext cx="9516775" cy="45008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lide Number Placeholder 6">
            <a:extLst>
              <a:ext uri="{FF2B5EF4-FFF2-40B4-BE49-F238E27FC236}">
                <a16:creationId xmlns:a16="http://schemas.microsoft.com/office/drawing/2014/main" id="{144A8342-6AAA-4F6D-BD94-F741AE6F54DF}"/>
              </a:ext>
            </a:extLst>
          </p:cNvPr>
          <p:cNvSpPr>
            <a:spLocks noGrp="1"/>
          </p:cNvSpPr>
          <p:nvPr>
            <p:ph type="sldNum" sz="quarter" idx="12"/>
          </p:nvPr>
        </p:nvSpPr>
        <p:spPr>
          <a:xfrm>
            <a:off x="10348535" y="6217920"/>
            <a:ext cx="1463040" cy="256032"/>
          </a:xfrm>
        </p:spPr>
        <p:txBody>
          <a:bodyPr>
            <a:normAutofit/>
          </a:bodyPr>
          <a:lstStyle/>
          <a:p>
            <a:pPr>
              <a:spcAft>
                <a:spcPts val="600"/>
              </a:spcAft>
            </a:pPr>
            <a:fld id="{4FAB73BC-B049-4115-A692-8D63A059BFB8}" type="slidenum">
              <a:rPr lang="en-US">
                <a:solidFill>
                  <a:srgbClr val="FFFFFF"/>
                </a:solidFill>
              </a:rPr>
              <a:pPr>
                <a:spcAft>
                  <a:spcPts val="600"/>
                </a:spcAft>
              </a:pPr>
              <a:t>4</a:t>
            </a:fld>
            <a:endParaRPr lang="en-US">
              <a:solidFill>
                <a:srgbClr val="FFFFFF"/>
              </a:solidFill>
            </a:endParaRPr>
          </a:p>
        </p:txBody>
      </p:sp>
      <p:pic>
        <p:nvPicPr>
          <p:cNvPr id="3" name="Picture 2" descr="A black and white logo&#10;&#10;Description automatically generated">
            <a:extLst>
              <a:ext uri="{FF2B5EF4-FFF2-40B4-BE49-F238E27FC236}">
                <a16:creationId xmlns:a16="http://schemas.microsoft.com/office/drawing/2014/main" id="{55FB707D-9D5E-AD00-E515-9F3E50EECB19}"/>
              </a:ext>
            </a:extLst>
          </p:cNvPr>
          <p:cNvPicPr>
            <a:picLocks noChangeAspect="1"/>
          </p:cNvPicPr>
          <p:nvPr/>
        </p:nvPicPr>
        <p:blipFill rotWithShape="1">
          <a:blip r:embed="rId8">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
        <p:nvSpPr>
          <p:cNvPr id="9" name="Title 1">
            <a:extLst>
              <a:ext uri="{FF2B5EF4-FFF2-40B4-BE49-F238E27FC236}">
                <a16:creationId xmlns:a16="http://schemas.microsoft.com/office/drawing/2014/main" id="{511D51B4-3188-3FD0-033D-B8BDC50EE7D9}"/>
              </a:ext>
            </a:extLst>
          </p:cNvPr>
          <p:cNvSpPr>
            <a:spLocks noGrp="1"/>
          </p:cNvSpPr>
          <p:nvPr>
            <p:ph type="title"/>
          </p:nvPr>
        </p:nvSpPr>
        <p:spPr>
          <a:xfrm>
            <a:off x="736358" y="977673"/>
            <a:ext cx="10515600" cy="1325563"/>
          </a:xfrm>
        </p:spPr>
        <p:txBody>
          <a:bodyPr/>
          <a:lstStyle/>
          <a:p>
            <a:r>
              <a:rPr lang="en-US" sz="3600" b="1" dirty="0">
                <a:solidFill>
                  <a:srgbClr val="50A0A0"/>
                </a:solidFill>
              </a:rPr>
              <a:t>What is Medicare?</a:t>
            </a:r>
          </a:p>
        </p:txBody>
      </p:sp>
    </p:spTree>
    <p:extLst>
      <p:ext uri="{BB962C8B-B14F-4D97-AF65-F5344CB8AC3E}">
        <p14:creationId xmlns:p14="http://schemas.microsoft.com/office/powerpoint/2010/main" val="704950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5">
            <a:extLst>
              <a:ext uri="{FF2B5EF4-FFF2-40B4-BE49-F238E27FC236}">
                <a16:creationId xmlns:a16="http://schemas.microsoft.com/office/drawing/2014/main" id="{812B2F4B-2BA3-5BDE-4DED-BA92884FF434}"/>
              </a:ext>
            </a:extLst>
          </p:cNvPr>
          <p:cNvPicPr>
            <a:picLocks noGrp="1" noChangeAspect="1"/>
          </p:cNvPicPr>
          <p:nvPr>
            <p:ph type="pic" idx="1"/>
          </p:nvPr>
        </p:nvPicPr>
        <p:blipFill>
          <a:blip r:embed="rId2"/>
          <a:srcRect l="-2" t="1720" r="3" b="15525"/>
          <a:stretch>
            <a:fillRect/>
          </a:stretch>
        </p:blipFill>
        <p:spPr>
          <a:xfrm>
            <a:off x="0" y="0"/>
            <a:ext cx="3777792" cy="685800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14" name="Text Placeholder 13">
            <a:extLst>
              <a:ext uri="{FF2B5EF4-FFF2-40B4-BE49-F238E27FC236}">
                <a16:creationId xmlns:a16="http://schemas.microsoft.com/office/drawing/2014/main" id="{E7C59BC8-8403-2717-A4B4-F6F26F42999A}"/>
              </a:ext>
            </a:extLst>
          </p:cNvPr>
          <p:cNvSpPr>
            <a:spLocks noGrp="1"/>
          </p:cNvSpPr>
          <p:nvPr>
            <p:ph type="body" sz="half" idx="2"/>
          </p:nvPr>
        </p:nvSpPr>
        <p:spPr>
          <a:xfrm>
            <a:off x="4179108" y="2064106"/>
            <a:ext cx="7566689" cy="4292244"/>
          </a:xfrm>
        </p:spPr>
        <p:txBody>
          <a:bodyPr vert="horz" lIns="91440" tIns="45720" rIns="91440" bIns="45720" rtlCol="0" anchor="t">
            <a:normAutofit fontScale="77500" lnSpcReduction="20000"/>
          </a:bodyPr>
          <a:lstStyle/>
          <a:p>
            <a:pPr indent="-228600">
              <a:buFont typeface="Arial" panose="020B0604020202020204" pitchFamily="34" charset="0"/>
              <a:buChar char="•"/>
            </a:pPr>
            <a:r>
              <a:rPr lang="en-US" sz="2400" dirty="0"/>
              <a:t>First mailing you will get from Medicare</a:t>
            </a:r>
          </a:p>
          <a:p>
            <a:pPr indent="-228600">
              <a:buFont typeface="Arial" panose="020B0604020202020204" pitchFamily="34" charset="0"/>
              <a:buChar char="•"/>
            </a:pPr>
            <a:r>
              <a:rPr lang="en-US" sz="2400" dirty="0"/>
              <a:t>Includes a letter, booklet and Medicare card</a:t>
            </a:r>
          </a:p>
          <a:p>
            <a:pPr indent="-228600">
              <a:buFont typeface="Arial" panose="020B0604020202020204" pitchFamily="34" charset="0"/>
              <a:buChar char="•"/>
            </a:pPr>
            <a:r>
              <a:rPr lang="en-US" sz="2400" dirty="0"/>
              <a:t>It’s sent to people who:</a:t>
            </a:r>
          </a:p>
          <a:p>
            <a:pPr marL="571500" lvl="1" indent="-342900">
              <a:buFont typeface="Courier New" panose="02070309020205020404" pitchFamily="49" charset="0"/>
              <a:buChar char="o"/>
            </a:pPr>
            <a:r>
              <a:rPr lang="en-US" sz="2400" dirty="0"/>
              <a:t>Go to SSA to sign-up for Medicare</a:t>
            </a:r>
          </a:p>
          <a:p>
            <a:pPr marL="571500" lvl="1" indent="-342900">
              <a:buFont typeface="Courier New" panose="02070309020205020404" pitchFamily="49" charset="0"/>
              <a:buChar char="o"/>
            </a:pPr>
            <a:r>
              <a:rPr lang="en-US" sz="2400" dirty="0"/>
              <a:t>First sign up for SSA retirement benefits (age 65 or older)</a:t>
            </a:r>
          </a:p>
          <a:p>
            <a:pPr marL="571500" lvl="1" indent="-342900">
              <a:buFont typeface="Courier New" panose="02070309020205020404" pitchFamily="49" charset="0"/>
              <a:buChar char="o"/>
            </a:pPr>
            <a:r>
              <a:rPr lang="en-US" sz="2400" dirty="0"/>
              <a:t>Automatically get Medicare with less than 3 months before coverage starts (usually people under 65 with certain disabilities</a:t>
            </a:r>
          </a:p>
          <a:p>
            <a:pPr marL="228600" lvl="1"/>
            <a:endParaRPr lang="en-US" sz="2400" dirty="0"/>
          </a:p>
          <a:p>
            <a:pPr marL="228600" lvl="1"/>
            <a:r>
              <a:rPr lang="en-US" sz="2400" dirty="0"/>
              <a:t>It will generally arrive 2 weeks after you sign up for Medicare or Social Security (if disabled, 2 weeks after SSA approves your benefits)</a:t>
            </a:r>
          </a:p>
          <a:p>
            <a:pPr indent="-228600">
              <a:buFont typeface="Arial" panose="020B0604020202020204" pitchFamily="34" charset="0"/>
              <a:buChar char="•"/>
            </a:pPr>
            <a:endParaRPr lang="en-US" sz="2000" dirty="0"/>
          </a:p>
        </p:txBody>
      </p:sp>
      <p:sp>
        <p:nvSpPr>
          <p:cNvPr id="5" name="Footer Placeholder 4">
            <a:extLst>
              <a:ext uri="{FF2B5EF4-FFF2-40B4-BE49-F238E27FC236}">
                <a16:creationId xmlns:a16="http://schemas.microsoft.com/office/drawing/2014/main" id="{B6875103-830A-7A96-551B-07B3E242D95E}"/>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lnSpc>
                <a:spcPct val="90000"/>
              </a:lnSpc>
              <a:spcAft>
                <a:spcPts val="600"/>
              </a:spcAft>
              <a:defRPr/>
            </a:pPr>
            <a:r>
              <a:rPr lang="en-US" sz="700" kern="1200">
                <a:solidFill>
                  <a:prstClr val="black">
                    <a:tint val="75000"/>
                  </a:prstClr>
                </a:solidFill>
                <a:latin typeface="Calibri" panose="020F0502020204030204"/>
                <a:ea typeface="+mn-ea"/>
                <a:cs typeface="+mn-cs"/>
              </a:rPr>
              <a:t>
              </a:t>
            </a:r>
          </a:p>
        </p:txBody>
      </p:sp>
      <p:sp>
        <p:nvSpPr>
          <p:cNvPr id="7" name="Title 1">
            <a:extLst>
              <a:ext uri="{FF2B5EF4-FFF2-40B4-BE49-F238E27FC236}">
                <a16:creationId xmlns:a16="http://schemas.microsoft.com/office/drawing/2014/main" id="{670F3E22-BC83-4BBF-BECB-44E4A97879ED}"/>
              </a:ext>
            </a:extLst>
          </p:cNvPr>
          <p:cNvSpPr>
            <a:spLocks noGrp="1"/>
          </p:cNvSpPr>
          <p:nvPr>
            <p:ph type="title"/>
          </p:nvPr>
        </p:nvSpPr>
        <p:spPr>
          <a:xfrm>
            <a:off x="4038600" y="1323775"/>
            <a:ext cx="10515600" cy="1325563"/>
          </a:xfrm>
        </p:spPr>
        <p:txBody>
          <a:bodyPr/>
          <a:lstStyle/>
          <a:p>
            <a:r>
              <a:rPr lang="en-US" sz="3600" dirty="0">
                <a:solidFill>
                  <a:srgbClr val="50A0A0"/>
                </a:solidFill>
              </a:rPr>
              <a:t>Welcome to Medicare</a:t>
            </a:r>
            <a:endParaRPr lang="en-US" sz="3600" b="1" dirty="0">
              <a:solidFill>
                <a:srgbClr val="50A0A0"/>
              </a:solidFill>
            </a:endParaRPr>
          </a:p>
        </p:txBody>
      </p:sp>
      <p:pic>
        <p:nvPicPr>
          <p:cNvPr id="8" name="Picture 7" descr="A black and white logo&#10;&#10;Description automatically generated">
            <a:extLst>
              <a:ext uri="{FF2B5EF4-FFF2-40B4-BE49-F238E27FC236}">
                <a16:creationId xmlns:a16="http://schemas.microsoft.com/office/drawing/2014/main" id="{8BE708A3-6885-F52E-E3DD-583C3FA79F82}"/>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8810534" y="136525"/>
            <a:ext cx="3176987" cy="1187250"/>
          </a:xfrm>
          <a:prstGeom prst="rect">
            <a:avLst/>
          </a:prstGeom>
        </p:spPr>
      </p:pic>
    </p:spTree>
    <p:extLst>
      <p:ext uri="{BB962C8B-B14F-4D97-AF65-F5344CB8AC3E}">
        <p14:creationId xmlns:p14="http://schemas.microsoft.com/office/powerpoint/2010/main" val="1212375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1" name="Content Placeholder 2">
            <a:extLst>
              <a:ext uri="{FF2B5EF4-FFF2-40B4-BE49-F238E27FC236}">
                <a16:creationId xmlns:a16="http://schemas.microsoft.com/office/drawing/2014/main" id="{22F764B8-EDA2-441D-9CE4-F3CD2B54D93B}"/>
              </a:ext>
            </a:extLst>
          </p:cNvPr>
          <p:cNvGraphicFramePr>
            <a:graphicFrameLocks noGrp="1"/>
          </p:cNvGraphicFramePr>
          <p:nvPr>
            <p:ph idx="1"/>
            <p:extLst>
              <p:ext uri="{D42A27DB-BD31-4B8C-83A1-F6EECF244321}">
                <p14:modId xmlns:p14="http://schemas.microsoft.com/office/powerpoint/2010/main" val="641689340"/>
              </p:ext>
            </p:extLst>
          </p:nvPr>
        </p:nvGraphicFramePr>
        <p:xfrm>
          <a:off x="1095295" y="1766727"/>
          <a:ext cx="9834753" cy="44485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26831E7A-2256-461C-B4AF-7B13187A2BB8}"/>
              </a:ext>
            </a:extLst>
          </p:cNvPr>
          <p:cNvSpPr>
            <a:spLocks noGrp="1"/>
          </p:cNvSpPr>
          <p:nvPr>
            <p:ph type="sldNum" sz="quarter" idx="12"/>
          </p:nvPr>
        </p:nvSpPr>
        <p:spPr>
          <a:xfrm>
            <a:off x="10348535" y="6217920"/>
            <a:ext cx="1463040" cy="256032"/>
          </a:xfrm>
        </p:spPr>
        <p:txBody>
          <a:bodyPr>
            <a:normAutofit/>
          </a:bodyPr>
          <a:lstStyle/>
          <a:p>
            <a:pPr>
              <a:spcAft>
                <a:spcPts val="600"/>
              </a:spcAft>
            </a:pPr>
            <a:fld id="{4FAB73BC-B049-4115-A692-8D63A059BFB8}" type="slidenum">
              <a:rPr lang="en-US">
                <a:solidFill>
                  <a:srgbClr val="FFFFFF"/>
                </a:solidFill>
              </a:rPr>
              <a:pPr>
                <a:spcAft>
                  <a:spcPts val="600"/>
                </a:spcAft>
              </a:pPr>
              <a:t>6</a:t>
            </a:fld>
            <a:endParaRPr lang="en-US">
              <a:solidFill>
                <a:srgbClr val="FFFFFF"/>
              </a:solidFill>
            </a:endParaRPr>
          </a:p>
        </p:txBody>
      </p:sp>
      <p:sp>
        <p:nvSpPr>
          <p:cNvPr id="7" name="Title 1">
            <a:extLst>
              <a:ext uri="{FF2B5EF4-FFF2-40B4-BE49-F238E27FC236}">
                <a16:creationId xmlns:a16="http://schemas.microsoft.com/office/drawing/2014/main" id="{2BEF7B9C-609D-23C7-37A6-2F337204F8D2}"/>
              </a:ext>
            </a:extLst>
          </p:cNvPr>
          <p:cNvSpPr>
            <a:spLocks noGrp="1"/>
          </p:cNvSpPr>
          <p:nvPr>
            <p:ph type="title"/>
          </p:nvPr>
        </p:nvSpPr>
        <p:spPr>
          <a:xfrm>
            <a:off x="754871" y="1229256"/>
            <a:ext cx="10515600" cy="1325563"/>
          </a:xfrm>
        </p:spPr>
        <p:txBody>
          <a:bodyPr/>
          <a:lstStyle/>
          <a:p>
            <a:r>
              <a:rPr lang="en-US" sz="3600" b="1" dirty="0">
                <a:solidFill>
                  <a:srgbClr val="50A0A0"/>
                </a:solidFill>
              </a:rPr>
              <a:t>How to Enroll in Medicare</a:t>
            </a:r>
          </a:p>
        </p:txBody>
      </p:sp>
      <p:pic>
        <p:nvPicPr>
          <p:cNvPr id="8" name="Picture 7" descr="A black and white logo&#10;&#10;Description automatically generated">
            <a:extLst>
              <a:ext uri="{FF2B5EF4-FFF2-40B4-BE49-F238E27FC236}">
                <a16:creationId xmlns:a16="http://schemas.microsoft.com/office/drawing/2014/main" id="{F4B288AE-B74A-4EFE-3D34-2DBE1AC90F12}"/>
              </a:ext>
            </a:extLst>
          </p:cNvPr>
          <p:cNvPicPr>
            <a:picLocks noChangeAspect="1"/>
          </p:cNvPicPr>
          <p:nvPr/>
        </p:nvPicPr>
        <p:blipFill rotWithShape="1">
          <a:blip r:embed="rId8">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Tree>
    <p:extLst>
      <p:ext uri="{BB962C8B-B14F-4D97-AF65-F5344CB8AC3E}">
        <p14:creationId xmlns:p14="http://schemas.microsoft.com/office/powerpoint/2010/main" val="969148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5" name="Content Placeholder 3">
            <a:extLst>
              <a:ext uri="{FF2B5EF4-FFF2-40B4-BE49-F238E27FC236}">
                <a16:creationId xmlns:a16="http://schemas.microsoft.com/office/drawing/2014/main" id="{D5779F12-1E0C-4F1D-884B-099E723D7489}"/>
              </a:ext>
            </a:extLst>
          </p:cNvPr>
          <p:cNvGraphicFramePr>
            <a:graphicFrameLocks noGrp="1"/>
          </p:cNvGraphicFramePr>
          <p:nvPr>
            <p:ph idx="1"/>
            <p:extLst>
              <p:ext uri="{D42A27DB-BD31-4B8C-83A1-F6EECF244321}">
                <p14:modId xmlns:p14="http://schemas.microsoft.com/office/powerpoint/2010/main" val="1693492958"/>
              </p:ext>
            </p:extLst>
          </p:nvPr>
        </p:nvGraphicFramePr>
        <p:xfrm>
          <a:off x="2020824" y="2560320"/>
          <a:ext cx="8055864" cy="3640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a:extLst>
              <a:ext uri="{FF2B5EF4-FFF2-40B4-BE49-F238E27FC236}">
                <a16:creationId xmlns:a16="http://schemas.microsoft.com/office/drawing/2014/main" id="{C3133121-A54A-4FB0-87AC-9B8FF6721CAF}"/>
              </a:ext>
            </a:extLst>
          </p:cNvPr>
          <p:cNvSpPr>
            <a:spLocks noGrp="1"/>
          </p:cNvSpPr>
          <p:nvPr>
            <p:ph type="sldNum" sz="quarter" idx="12"/>
          </p:nvPr>
        </p:nvSpPr>
        <p:spPr/>
        <p:txBody>
          <a:bodyPr/>
          <a:lstStyle/>
          <a:p>
            <a:fld id="{4FAB73BC-B049-4115-A692-8D63A059BFB8}" type="slidenum">
              <a:rPr lang="en-US" smtClean="0"/>
              <a:t>7</a:t>
            </a:fld>
            <a:endParaRPr lang="en-US"/>
          </a:p>
        </p:txBody>
      </p:sp>
      <p:sp>
        <p:nvSpPr>
          <p:cNvPr id="8" name="Title 1">
            <a:extLst>
              <a:ext uri="{FF2B5EF4-FFF2-40B4-BE49-F238E27FC236}">
                <a16:creationId xmlns:a16="http://schemas.microsoft.com/office/drawing/2014/main" id="{BB9A54AC-5D3F-B279-FB5E-BC7154A4B1F6}"/>
              </a:ext>
            </a:extLst>
          </p:cNvPr>
          <p:cNvSpPr>
            <a:spLocks noGrp="1"/>
          </p:cNvSpPr>
          <p:nvPr>
            <p:ph type="title"/>
          </p:nvPr>
        </p:nvSpPr>
        <p:spPr>
          <a:xfrm>
            <a:off x="682407" y="1571298"/>
            <a:ext cx="10515600" cy="1325563"/>
          </a:xfrm>
        </p:spPr>
        <p:txBody>
          <a:bodyPr/>
          <a:lstStyle/>
          <a:p>
            <a:pPr algn="ctr"/>
            <a:r>
              <a:rPr lang="en-US" sz="3600" b="1" dirty="0">
                <a:solidFill>
                  <a:srgbClr val="50A0A0"/>
                </a:solidFill>
              </a:rPr>
              <a:t>Medicare Card</a:t>
            </a:r>
          </a:p>
        </p:txBody>
      </p:sp>
      <p:pic>
        <p:nvPicPr>
          <p:cNvPr id="9" name="Picture 8" descr="A black and white logo&#10;&#10;Description automatically generated">
            <a:extLst>
              <a:ext uri="{FF2B5EF4-FFF2-40B4-BE49-F238E27FC236}">
                <a16:creationId xmlns:a16="http://schemas.microsoft.com/office/drawing/2014/main" id="{2BFC379F-FE33-6778-C835-4130458ABAE6}"/>
              </a:ext>
            </a:extLst>
          </p:cNvPr>
          <p:cNvPicPr>
            <a:picLocks noChangeAspect="1"/>
          </p:cNvPicPr>
          <p:nvPr/>
        </p:nvPicPr>
        <p:blipFill rotWithShape="1">
          <a:blip r:embed="rId9">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Tree>
    <p:custDataLst>
      <p:tags r:id="rId1"/>
    </p:custDataLst>
    <p:extLst>
      <p:ext uri="{BB962C8B-B14F-4D97-AF65-F5344CB8AC3E}">
        <p14:creationId xmlns:p14="http://schemas.microsoft.com/office/powerpoint/2010/main" val="434632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55B98E-4F15-CA30-071A-2344E9045F7D}"/>
              </a:ext>
            </a:extLst>
          </p:cNvPr>
          <p:cNvSpPr>
            <a:spLocks noGrp="1"/>
          </p:cNvSpPr>
          <p:nvPr>
            <p:ph idx="1"/>
          </p:nvPr>
        </p:nvSpPr>
        <p:spPr>
          <a:xfrm>
            <a:off x="587248" y="1680844"/>
            <a:ext cx="4856819" cy="4593828"/>
          </a:xfrm>
        </p:spPr>
        <p:txBody>
          <a:bodyPr>
            <a:normAutofit/>
          </a:bodyPr>
          <a:lstStyle/>
          <a:p>
            <a:r>
              <a:rPr lang="en-US" sz="1800" b="1" dirty="0"/>
              <a:t>Premium</a:t>
            </a:r>
            <a:r>
              <a:rPr lang="en-US" sz="1800" dirty="0"/>
              <a:t>:  the amount you pay for an insurance policy, generally monthly</a:t>
            </a:r>
          </a:p>
          <a:p>
            <a:r>
              <a:rPr lang="en-US" sz="1800" b="1" dirty="0"/>
              <a:t>Deductible</a:t>
            </a:r>
            <a:r>
              <a:rPr lang="en-US" sz="1800" dirty="0"/>
              <a:t>: the amount you pay for out-of-pocket costs for health care before your plan begins to pay</a:t>
            </a:r>
          </a:p>
          <a:p>
            <a:r>
              <a:rPr lang="en-US" sz="1800" b="1" dirty="0"/>
              <a:t>Co-Pay</a:t>
            </a:r>
            <a:r>
              <a:rPr lang="en-US" sz="1800" dirty="0"/>
              <a:t>:  the rate (dollar amount) you pay for prescriptions, doctors visits, etc.</a:t>
            </a:r>
          </a:p>
          <a:p>
            <a:r>
              <a:rPr lang="en-US" sz="1800" b="1" dirty="0"/>
              <a:t>Co-Insurance</a:t>
            </a:r>
            <a:r>
              <a:rPr lang="en-US" sz="1800" dirty="0"/>
              <a:t>:  a percentage that you pay after you meet your deductible</a:t>
            </a:r>
          </a:p>
          <a:p>
            <a:r>
              <a:rPr lang="en-US" sz="1800" b="1" dirty="0"/>
              <a:t>Cost-Share</a:t>
            </a:r>
            <a:r>
              <a:rPr lang="en-US" sz="1800" dirty="0"/>
              <a:t>:   the amount you pay out-of-pocket including deductibles, co-pays and co-insurance, but NOT premiums. </a:t>
            </a:r>
          </a:p>
        </p:txBody>
      </p:sp>
      <p:pic>
        <p:nvPicPr>
          <p:cNvPr id="8" name="Picture 7" descr="A black and white logo&#10;&#10;Description automatically generated">
            <a:extLst>
              <a:ext uri="{FF2B5EF4-FFF2-40B4-BE49-F238E27FC236}">
                <a16:creationId xmlns:a16="http://schemas.microsoft.com/office/drawing/2014/main" id="{DC90DC8A-7870-6A9D-2C58-89D2B96805C8}"/>
              </a:ext>
            </a:extLst>
          </p:cNvPr>
          <p:cNvPicPr>
            <a:picLocks noChangeAspect="1"/>
          </p:cNvPicPr>
          <p:nvPr/>
        </p:nvPicPr>
        <p:blipFill rotWithShape="1">
          <a:blip r:embed="rId4">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
        <p:nvSpPr>
          <p:cNvPr id="9" name="Title 1">
            <a:extLst>
              <a:ext uri="{FF2B5EF4-FFF2-40B4-BE49-F238E27FC236}">
                <a16:creationId xmlns:a16="http://schemas.microsoft.com/office/drawing/2014/main" id="{82657ECB-E708-3EF1-99D8-5BC0FE91B88E}"/>
              </a:ext>
            </a:extLst>
          </p:cNvPr>
          <p:cNvSpPr>
            <a:spLocks noGrp="1"/>
          </p:cNvSpPr>
          <p:nvPr>
            <p:ph type="title"/>
          </p:nvPr>
        </p:nvSpPr>
        <p:spPr>
          <a:xfrm>
            <a:off x="681636" y="908516"/>
            <a:ext cx="10515600" cy="1325563"/>
          </a:xfrm>
        </p:spPr>
        <p:txBody>
          <a:bodyPr/>
          <a:lstStyle/>
          <a:p>
            <a:r>
              <a:rPr lang="en-US" sz="3600" b="1" dirty="0">
                <a:solidFill>
                  <a:srgbClr val="50A0A0"/>
                </a:solidFill>
              </a:rPr>
              <a:t>A Few Definitions</a:t>
            </a:r>
          </a:p>
        </p:txBody>
      </p:sp>
      <p:pic>
        <p:nvPicPr>
          <p:cNvPr id="11" name="Picture 10" descr="Close-up of a stethoscope and a card&#10;&#10;AI-generated content may be incorrect.">
            <a:extLst>
              <a:ext uri="{FF2B5EF4-FFF2-40B4-BE49-F238E27FC236}">
                <a16:creationId xmlns:a16="http://schemas.microsoft.com/office/drawing/2014/main" id="{2E1A1646-DC49-C5A1-EDA1-E180AF3F6C5A}"/>
              </a:ext>
            </a:extLst>
          </p:cNvPr>
          <p:cNvPicPr>
            <a:picLocks noChangeAspect="1"/>
          </p:cNvPicPr>
          <p:nvPr/>
        </p:nvPicPr>
        <p:blipFill>
          <a:blip r:embed="rId5"/>
          <a:stretch>
            <a:fillRect/>
          </a:stretch>
        </p:blipFill>
        <p:spPr>
          <a:xfrm>
            <a:off x="5667861" y="1896532"/>
            <a:ext cx="6141275" cy="4094183"/>
          </a:xfrm>
          <a:prstGeom prst="rect">
            <a:avLst/>
          </a:prstGeom>
        </p:spPr>
      </p:pic>
    </p:spTree>
    <p:extLst>
      <p:ext uri="{BB962C8B-B14F-4D97-AF65-F5344CB8AC3E}">
        <p14:creationId xmlns:p14="http://schemas.microsoft.com/office/powerpoint/2010/main" val="2619819932"/>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2178702264"/>
              </p:ext>
            </p:extLst>
          </p:nvPr>
        </p:nvGraphicFramePr>
        <p:xfrm>
          <a:off x="1487487" y="2423160"/>
          <a:ext cx="9217025" cy="3629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1">
            <a:extLst>
              <a:ext uri="{FF2B5EF4-FFF2-40B4-BE49-F238E27FC236}">
                <a16:creationId xmlns:a16="http://schemas.microsoft.com/office/drawing/2014/main" id="{CF21765D-C82B-71DB-CA0B-CB92206109C7}"/>
              </a:ext>
            </a:extLst>
          </p:cNvPr>
          <p:cNvSpPr>
            <a:spLocks noGrp="1"/>
          </p:cNvSpPr>
          <p:nvPr>
            <p:ph type="title"/>
          </p:nvPr>
        </p:nvSpPr>
        <p:spPr>
          <a:xfrm>
            <a:off x="838199" y="1688619"/>
            <a:ext cx="10515600" cy="1325563"/>
          </a:xfrm>
        </p:spPr>
        <p:txBody>
          <a:bodyPr/>
          <a:lstStyle/>
          <a:p>
            <a:pPr algn="ctr"/>
            <a:r>
              <a:rPr lang="en-US" sz="3600" b="1" dirty="0">
                <a:solidFill>
                  <a:srgbClr val="50A0A0"/>
                </a:solidFill>
              </a:rPr>
              <a:t>The Four Parts of Medicare</a:t>
            </a:r>
          </a:p>
        </p:txBody>
      </p:sp>
      <p:pic>
        <p:nvPicPr>
          <p:cNvPr id="10" name="Picture 9" descr="A black and white logo&#10;&#10;Description automatically generated">
            <a:extLst>
              <a:ext uri="{FF2B5EF4-FFF2-40B4-BE49-F238E27FC236}">
                <a16:creationId xmlns:a16="http://schemas.microsoft.com/office/drawing/2014/main" id="{62E658C4-DF7E-5E51-65F6-13C79ED52AB3}"/>
              </a:ext>
            </a:extLst>
          </p:cNvPr>
          <p:cNvPicPr>
            <a:picLocks noChangeAspect="1"/>
          </p:cNvPicPr>
          <p:nvPr/>
        </p:nvPicPr>
        <p:blipFill rotWithShape="1">
          <a:blip r:embed="rId8">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Tree>
    <p:extLst>
      <p:ext uri="{BB962C8B-B14F-4D97-AF65-F5344CB8AC3E}">
        <p14:creationId xmlns:p14="http://schemas.microsoft.com/office/powerpoint/2010/main" val="4023333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logo&#10;&#10;Description automatically generated">
            <a:extLst>
              <a:ext uri="{FF2B5EF4-FFF2-40B4-BE49-F238E27FC236}">
                <a16:creationId xmlns:a16="http://schemas.microsoft.com/office/drawing/2014/main" id="{8BA1E212-5FF0-B3F0-C24E-A595628065AD}"/>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
        <p:nvSpPr>
          <p:cNvPr id="10" name="Title 1">
            <a:extLst>
              <a:ext uri="{FF2B5EF4-FFF2-40B4-BE49-F238E27FC236}">
                <a16:creationId xmlns:a16="http://schemas.microsoft.com/office/drawing/2014/main" id="{504FCD14-F096-D127-ABC9-C676002A20F6}"/>
              </a:ext>
            </a:extLst>
          </p:cNvPr>
          <p:cNvSpPr>
            <a:spLocks noGrp="1"/>
          </p:cNvSpPr>
          <p:nvPr>
            <p:ph type="title"/>
          </p:nvPr>
        </p:nvSpPr>
        <p:spPr>
          <a:xfrm>
            <a:off x="838200" y="908516"/>
            <a:ext cx="10515600" cy="1325563"/>
          </a:xfrm>
        </p:spPr>
        <p:txBody>
          <a:bodyPr/>
          <a:lstStyle/>
          <a:p>
            <a:r>
              <a:rPr lang="en-US" sz="3600" b="1" dirty="0">
                <a:solidFill>
                  <a:srgbClr val="50A0A0"/>
                </a:solidFill>
              </a:rPr>
              <a:t>Your Medicare Choices</a:t>
            </a:r>
          </a:p>
        </p:txBody>
      </p:sp>
      <p:pic>
        <p:nvPicPr>
          <p:cNvPr id="13" name="Picture 12">
            <a:extLst>
              <a:ext uri="{FF2B5EF4-FFF2-40B4-BE49-F238E27FC236}">
                <a16:creationId xmlns:a16="http://schemas.microsoft.com/office/drawing/2014/main" id="{647F19DD-8C4A-8E37-E9BB-A9832F5CFC4B}"/>
              </a:ext>
            </a:extLst>
          </p:cNvPr>
          <p:cNvPicPr>
            <a:picLocks noChangeAspect="1"/>
          </p:cNvPicPr>
          <p:nvPr/>
        </p:nvPicPr>
        <p:blipFill>
          <a:blip r:embed="rId4"/>
          <a:stretch>
            <a:fillRect/>
          </a:stretch>
        </p:blipFill>
        <p:spPr>
          <a:xfrm>
            <a:off x="1678274" y="1571297"/>
            <a:ext cx="8549459" cy="4850509"/>
          </a:xfrm>
          <a:prstGeom prst="rect">
            <a:avLst/>
          </a:prstGeom>
        </p:spPr>
      </p:pic>
    </p:spTree>
    <p:extLst>
      <p:ext uri="{BB962C8B-B14F-4D97-AF65-F5344CB8AC3E}">
        <p14:creationId xmlns:p14="http://schemas.microsoft.com/office/powerpoint/2010/main" val="2935809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4294967295"/>
          </p:nvPr>
        </p:nvSpPr>
        <p:spPr>
          <a:xfrm>
            <a:off x="776340" y="1933847"/>
            <a:ext cx="4814252" cy="3005583"/>
          </a:xfrm>
        </p:spPr>
        <p:txBody>
          <a:bodyPr anchor="ctr">
            <a:normAutofit/>
          </a:bodyPr>
          <a:lstStyle/>
          <a:p>
            <a:pPr marL="0" indent="0">
              <a:buNone/>
            </a:pPr>
            <a:r>
              <a:rPr lang="en-US" sz="2400" b="1" dirty="0"/>
              <a:t>Has Part A: Hospital Insurance</a:t>
            </a:r>
          </a:p>
          <a:p>
            <a:pPr lvl="1"/>
            <a:r>
              <a:rPr lang="en-US" sz="1800" dirty="0"/>
              <a:t>Hospital inpatient care</a:t>
            </a:r>
          </a:p>
          <a:p>
            <a:pPr lvl="1"/>
            <a:r>
              <a:rPr lang="en-US" sz="1800" dirty="0"/>
              <a:t>Skilled Nursing Facility</a:t>
            </a:r>
          </a:p>
          <a:p>
            <a:pPr lvl="1"/>
            <a:r>
              <a:rPr lang="en-US" sz="1800" dirty="0"/>
              <a:t>Home health care</a:t>
            </a:r>
          </a:p>
          <a:p>
            <a:pPr lvl="1"/>
            <a:r>
              <a:rPr lang="en-US" sz="1800" dirty="0"/>
              <a:t>Hospice care</a:t>
            </a:r>
          </a:p>
          <a:p>
            <a:pPr lvl="1">
              <a:buClr>
                <a:srgbClr val="262626"/>
              </a:buClr>
            </a:pPr>
            <a:r>
              <a:rPr lang="en-US" sz="1800" dirty="0"/>
              <a:t>$1,676 deductible </a:t>
            </a:r>
            <a:r>
              <a:rPr lang="en-US" sz="1800" dirty="0">
                <a:solidFill>
                  <a:srgbClr val="009999"/>
                </a:solidFill>
              </a:rPr>
              <a:t>(estimate $1716 in 2026)</a:t>
            </a:r>
          </a:p>
        </p:txBody>
      </p:sp>
      <p:sp>
        <p:nvSpPr>
          <p:cNvPr id="5" name="TextBox 4">
            <a:extLst>
              <a:ext uri="{FF2B5EF4-FFF2-40B4-BE49-F238E27FC236}">
                <a16:creationId xmlns:a16="http://schemas.microsoft.com/office/drawing/2014/main" id="{567E2115-3B63-5D33-E3D6-1C92EE54CA7D}"/>
              </a:ext>
            </a:extLst>
          </p:cNvPr>
          <p:cNvSpPr txBox="1"/>
          <p:nvPr/>
        </p:nvSpPr>
        <p:spPr>
          <a:xfrm>
            <a:off x="1557512" y="5580152"/>
            <a:ext cx="9576154" cy="369332"/>
          </a:xfrm>
          <a:prstGeom prst="rect">
            <a:avLst/>
          </a:prstGeom>
          <a:noFill/>
        </p:spPr>
        <p:txBody>
          <a:bodyPr wrap="square" rtlCol="0">
            <a:spAutoFit/>
          </a:bodyPr>
          <a:lstStyle/>
          <a:p>
            <a:r>
              <a:rPr lang="en-US" b="1" dirty="0">
                <a:solidFill>
                  <a:srgbClr val="FF0000"/>
                </a:solidFill>
              </a:rPr>
              <a:t>NOTE:</a:t>
            </a:r>
            <a:r>
              <a:rPr lang="en-US" b="1" dirty="0"/>
              <a:t> </a:t>
            </a:r>
            <a:r>
              <a:rPr lang="en-US" dirty="0"/>
              <a:t>Original Medicare DOES NOT cover vision, dental or hearing, or medications</a:t>
            </a:r>
          </a:p>
        </p:txBody>
      </p:sp>
      <p:pic>
        <p:nvPicPr>
          <p:cNvPr id="7" name="Picture 6" descr="A black and white logo&#10;&#10;Description automatically generated">
            <a:extLst>
              <a:ext uri="{FF2B5EF4-FFF2-40B4-BE49-F238E27FC236}">
                <a16:creationId xmlns:a16="http://schemas.microsoft.com/office/drawing/2014/main" id="{5606526B-881E-B6A6-2009-11866FDE705F}"/>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
        <p:nvSpPr>
          <p:cNvPr id="9" name="TextBox 8">
            <a:extLst>
              <a:ext uri="{FF2B5EF4-FFF2-40B4-BE49-F238E27FC236}">
                <a16:creationId xmlns:a16="http://schemas.microsoft.com/office/drawing/2014/main" id="{5163B4F1-9144-F6D4-02B3-6E60BE4F2679}"/>
              </a:ext>
            </a:extLst>
          </p:cNvPr>
          <p:cNvSpPr txBox="1"/>
          <p:nvPr/>
        </p:nvSpPr>
        <p:spPr>
          <a:xfrm>
            <a:off x="6096000" y="2095766"/>
            <a:ext cx="4945225" cy="2954655"/>
          </a:xfrm>
          <a:prstGeom prst="rect">
            <a:avLst/>
          </a:prstGeom>
          <a:noFill/>
        </p:spPr>
        <p:txBody>
          <a:bodyPr wrap="square">
            <a:spAutoFit/>
          </a:bodyPr>
          <a:lstStyle/>
          <a:p>
            <a:pPr marL="0" indent="0">
              <a:buNone/>
            </a:pPr>
            <a:r>
              <a:rPr lang="en-US" sz="2400" b="1" dirty="0"/>
              <a:t>Has Part B: Medical Insurance</a:t>
            </a:r>
          </a:p>
          <a:p>
            <a:pPr marL="742950" lvl="1" indent="-285750">
              <a:buFont typeface="Arial" panose="020B0604020202020204" pitchFamily="34" charset="0"/>
              <a:buChar char="•"/>
            </a:pPr>
            <a:r>
              <a:rPr lang="en-US" sz="1800" dirty="0"/>
              <a:t>Doctor’s visits</a:t>
            </a:r>
          </a:p>
          <a:p>
            <a:pPr marL="742950" lvl="1" indent="-285750">
              <a:buFont typeface="Arial" panose="020B0604020202020204" pitchFamily="34" charset="0"/>
              <a:buChar char="•"/>
            </a:pPr>
            <a:r>
              <a:rPr lang="en-US" sz="1800" dirty="0"/>
              <a:t>Outpatient hospital services</a:t>
            </a:r>
          </a:p>
          <a:p>
            <a:pPr marL="742950" lvl="1" indent="-285750">
              <a:buFont typeface="Arial" panose="020B0604020202020204" pitchFamily="34" charset="0"/>
              <a:buChar char="•"/>
            </a:pPr>
            <a:r>
              <a:rPr lang="en-US" sz="1800" dirty="0"/>
              <a:t>Clinical lab tests</a:t>
            </a:r>
          </a:p>
          <a:p>
            <a:pPr marL="742950" lvl="1" indent="-285750">
              <a:buClr>
                <a:srgbClr val="262626"/>
              </a:buClr>
              <a:buFont typeface="Arial" panose="020B0604020202020204" pitchFamily="34" charset="0"/>
              <a:buChar char="•"/>
            </a:pPr>
            <a:r>
              <a:rPr lang="en-US" sz="1800" dirty="0"/>
              <a:t>Durable Medical Equipment</a:t>
            </a:r>
          </a:p>
          <a:p>
            <a:pPr marL="742950" lvl="1" indent="-285750">
              <a:buFont typeface="Arial" panose="020B0604020202020204" pitchFamily="34" charset="0"/>
              <a:buChar char="•"/>
            </a:pPr>
            <a:r>
              <a:rPr lang="en-US" sz="1800" dirty="0"/>
              <a:t>Preventive services</a:t>
            </a:r>
          </a:p>
          <a:p>
            <a:pPr marL="742950" lvl="1" indent="-285750">
              <a:buClr>
                <a:srgbClr val="262626"/>
              </a:buClr>
              <a:buFont typeface="Arial" panose="020B0604020202020204" pitchFamily="34" charset="0"/>
              <a:buChar char="•"/>
            </a:pPr>
            <a:r>
              <a:rPr lang="en-US" sz="1800" dirty="0"/>
              <a:t>$257 deductible </a:t>
            </a:r>
            <a:r>
              <a:rPr lang="en-US" sz="1800" dirty="0">
                <a:solidFill>
                  <a:srgbClr val="009999"/>
                </a:solidFill>
              </a:rPr>
              <a:t>(estimate $288 in 2026)</a:t>
            </a:r>
          </a:p>
          <a:p>
            <a:pPr marL="742950" lvl="1" indent="-285750">
              <a:buClr>
                <a:srgbClr val="262626"/>
              </a:buClr>
              <a:buFont typeface="Arial" panose="020B0604020202020204" pitchFamily="34" charset="0"/>
              <a:buChar char="•"/>
            </a:pPr>
            <a:r>
              <a:rPr lang="en-US" sz="1800" dirty="0"/>
              <a:t>$185 monthly premium </a:t>
            </a:r>
            <a:r>
              <a:rPr lang="en-US" sz="1800" dirty="0">
                <a:solidFill>
                  <a:srgbClr val="009999"/>
                </a:solidFill>
              </a:rPr>
              <a:t>(estimate $206.50 in 2026)</a:t>
            </a:r>
          </a:p>
        </p:txBody>
      </p:sp>
      <p:sp>
        <p:nvSpPr>
          <p:cNvPr id="10" name="Title 1">
            <a:extLst>
              <a:ext uri="{FF2B5EF4-FFF2-40B4-BE49-F238E27FC236}">
                <a16:creationId xmlns:a16="http://schemas.microsoft.com/office/drawing/2014/main" id="{83E7F4A9-5423-C37E-A8C7-C28AC3F23450}"/>
              </a:ext>
            </a:extLst>
          </p:cNvPr>
          <p:cNvSpPr txBox="1">
            <a:spLocks/>
          </p:cNvSpPr>
          <p:nvPr/>
        </p:nvSpPr>
        <p:spPr>
          <a:xfrm>
            <a:off x="838200" y="908516"/>
            <a:ext cx="10515600" cy="1325563"/>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solidFill>
                  <a:srgbClr val="50A0A0"/>
                </a:solidFill>
              </a:rPr>
              <a:t>Original Medicare (Parts A &amp;B)</a:t>
            </a:r>
          </a:p>
        </p:txBody>
      </p:sp>
      <p:pic>
        <p:nvPicPr>
          <p:cNvPr id="12" name="Graphic 11" descr="Hospital with solid fill">
            <a:extLst>
              <a:ext uri="{FF2B5EF4-FFF2-40B4-BE49-F238E27FC236}">
                <a16:creationId xmlns:a16="http://schemas.microsoft.com/office/drawing/2014/main" id="{23A703D0-B652-0A95-0DF9-684C1F961E2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72933" y="3185050"/>
            <a:ext cx="914400" cy="914400"/>
          </a:xfrm>
          <a:prstGeom prst="rect">
            <a:avLst/>
          </a:prstGeom>
        </p:spPr>
      </p:pic>
      <p:pic>
        <p:nvPicPr>
          <p:cNvPr id="14" name="Graphic 13" descr="Doctor female with solid fill">
            <a:extLst>
              <a:ext uri="{FF2B5EF4-FFF2-40B4-BE49-F238E27FC236}">
                <a16:creationId xmlns:a16="http://schemas.microsoft.com/office/drawing/2014/main" id="{80F45D96-DC74-B69B-EE70-77B5A23CA67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46267" y="2787134"/>
            <a:ext cx="914400" cy="914400"/>
          </a:xfrm>
          <a:prstGeom prst="rect">
            <a:avLst/>
          </a:prstGeom>
        </p:spPr>
      </p:pic>
    </p:spTree>
    <p:extLst>
      <p:ext uri="{BB962C8B-B14F-4D97-AF65-F5344CB8AC3E}">
        <p14:creationId xmlns:p14="http://schemas.microsoft.com/office/powerpoint/2010/main" val="3742261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and white logo&#10;&#10;Description automatically generated">
            <a:extLst>
              <a:ext uri="{FF2B5EF4-FFF2-40B4-BE49-F238E27FC236}">
                <a16:creationId xmlns:a16="http://schemas.microsoft.com/office/drawing/2014/main" id="{10B59666-9747-DC4C-07BC-3EE805507A4A}"/>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7755467" y="209204"/>
            <a:ext cx="3942191" cy="1473209"/>
          </a:xfrm>
          <a:prstGeom prst="rect">
            <a:avLst/>
          </a:prstGeom>
        </p:spPr>
      </p:pic>
      <p:sp>
        <p:nvSpPr>
          <p:cNvPr id="7" name="Content Placeholder 6">
            <a:extLst>
              <a:ext uri="{FF2B5EF4-FFF2-40B4-BE49-F238E27FC236}">
                <a16:creationId xmlns:a16="http://schemas.microsoft.com/office/drawing/2014/main" id="{A10D8697-BEA9-C3B6-6869-7E53F3C769E8}"/>
              </a:ext>
            </a:extLst>
          </p:cNvPr>
          <p:cNvSpPr>
            <a:spLocks noGrp="1"/>
          </p:cNvSpPr>
          <p:nvPr>
            <p:ph idx="1"/>
          </p:nvPr>
        </p:nvSpPr>
        <p:spPr>
          <a:xfrm>
            <a:off x="778933" y="1828800"/>
            <a:ext cx="5267523" cy="4593828"/>
          </a:xfrm>
        </p:spPr>
        <p:txBody>
          <a:bodyPr>
            <a:normAutofit lnSpcReduction="10000"/>
          </a:bodyPr>
          <a:lstStyle/>
          <a:p>
            <a:pPr lvl="0" rtl="0"/>
            <a:r>
              <a:rPr lang="en-US" sz="2100" dirty="0"/>
              <a:t>Optional Medicare prescription drug coverage</a:t>
            </a:r>
            <a:r>
              <a:rPr lang="en-US" sz="2100" dirty="0">
                <a:latin typeface="Century Gothic" panose="020B0502020202020204"/>
              </a:rPr>
              <a:t> </a:t>
            </a:r>
            <a:endParaRPr lang="en-US" sz="2100" dirty="0"/>
          </a:p>
          <a:p>
            <a:pPr lvl="0"/>
            <a:r>
              <a:rPr lang="en-US" sz="2100" dirty="0"/>
              <a:t>Provided by private insurance companies</a:t>
            </a:r>
          </a:p>
          <a:p>
            <a:pPr lvl="0"/>
            <a:r>
              <a:rPr lang="en-US" sz="2100" dirty="0"/>
              <a:t>You must choose and join plan</a:t>
            </a:r>
          </a:p>
          <a:p>
            <a:pPr lvl="0"/>
            <a:r>
              <a:rPr lang="en-US" sz="2100" dirty="0"/>
              <a:t>Plans have formularies (lists of covered drugs)</a:t>
            </a:r>
          </a:p>
          <a:p>
            <a:pPr lvl="0"/>
            <a:r>
              <a:rPr lang="en-US" sz="2100" dirty="0"/>
              <a:t>You pay the drug plan a monthly premium</a:t>
            </a:r>
          </a:p>
          <a:p>
            <a:pPr lvl="0" rtl="0"/>
            <a:r>
              <a:rPr lang="en-US" sz="2100" dirty="0"/>
              <a:t>You</a:t>
            </a:r>
            <a:r>
              <a:rPr lang="en-US" sz="2100" dirty="0">
                <a:latin typeface="Century Gothic" panose="020B0502020202020204"/>
              </a:rPr>
              <a:t> may have</a:t>
            </a:r>
            <a:r>
              <a:rPr lang="en-US" sz="2100" dirty="0"/>
              <a:t> deductibles and copayments</a:t>
            </a:r>
          </a:p>
        </p:txBody>
      </p:sp>
      <p:sp>
        <p:nvSpPr>
          <p:cNvPr id="12" name="Title 1">
            <a:extLst>
              <a:ext uri="{FF2B5EF4-FFF2-40B4-BE49-F238E27FC236}">
                <a16:creationId xmlns:a16="http://schemas.microsoft.com/office/drawing/2014/main" id="{C660BB97-6CC5-FA29-A7EC-33374019425F}"/>
              </a:ext>
            </a:extLst>
          </p:cNvPr>
          <p:cNvSpPr txBox="1">
            <a:spLocks/>
          </p:cNvSpPr>
          <p:nvPr/>
        </p:nvSpPr>
        <p:spPr>
          <a:xfrm>
            <a:off x="778933" y="807362"/>
            <a:ext cx="10515600" cy="1325563"/>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solidFill>
                  <a:srgbClr val="50A0A0"/>
                </a:solidFill>
              </a:rPr>
              <a:t>What is Part D?</a:t>
            </a:r>
          </a:p>
        </p:txBody>
      </p:sp>
      <p:pic>
        <p:nvPicPr>
          <p:cNvPr id="14" name="Picture 13" descr="Stocked pharmacy shelves">
            <a:extLst>
              <a:ext uri="{FF2B5EF4-FFF2-40B4-BE49-F238E27FC236}">
                <a16:creationId xmlns:a16="http://schemas.microsoft.com/office/drawing/2014/main" id="{BCBD9667-468F-26A5-42F5-A54B7606E6D4}"/>
              </a:ext>
            </a:extLst>
          </p:cNvPr>
          <p:cNvPicPr>
            <a:picLocks noChangeAspect="1"/>
          </p:cNvPicPr>
          <p:nvPr/>
        </p:nvPicPr>
        <p:blipFill>
          <a:blip r:embed="rId4"/>
          <a:stretch>
            <a:fillRect/>
          </a:stretch>
        </p:blipFill>
        <p:spPr>
          <a:xfrm>
            <a:off x="6240837" y="1828800"/>
            <a:ext cx="5688695" cy="4436533"/>
          </a:xfrm>
          <a:prstGeom prst="rect">
            <a:avLst/>
          </a:prstGeom>
        </p:spPr>
      </p:pic>
    </p:spTree>
    <p:extLst>
      <p:ext uri="{BB962C8B-B14F-4D97-AF65-F5344CB8AC3E}">
        <p14:creationId xmlns:p14="http://schemas.microsoft.com/office/powerpoint/2010/main" val="1692900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4" name="Content Placeholder 2">
            <a:extLst>
              <a:ext uri="{FF2B5EF4-FFF2-40B4-BE49-F238E27FC236}">
                <a16:creationId xmlns:a16="http://schemas.microsoft.com/office/drawing/2014/main" id="{6CF154F8-78AB-4395-90D0-D6E7639CA3E1}"/>
              </a:ext>
            </a:extLst>
          </p:cNvPr>
          <p:cNvGraphicFramePr>
            <a:graphicFrameLocks noGrp="1"/>
          </p:cNvGraphicFramePr>
          <p:nvPr>
            <p:ph idx="1"/>
            <p:extLst>
              <p:ext uri="{D42A27DB-BD31-4B8C-83A1-F6EECF244321}">
                <p14:modId xmlns:p14="http://schemas.microsoft.com/office/powerpoint/2010/main" val="3729720274"/>
              </p:ext>
            </p:extLst>
          </p:nvPr>
        </p:nvGraphicFramePr>
        <p:xfrm>
          <a:off x="551922" y="1654746"/>
          <a:ext cx="10268478" cy="4923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a:extLst>
              <a:ext uri="{FF2B5EF4-FFF2-40B4-BE49-F238E27FC236}">
                <a16:creationId xmlns:a16="http://schemas.microsoft.com/office/drawing/2014/main" id="{82A42A5A-7A59-A208-87F4-F1EC3428DC79}"/>
              </a:ext>
            </a:extLst>
          </p:cNvPr>
          <p:cNvSpPr>
            <a:spLocks noGrp="1"/>
          </p:cNvSpPr>
          <p:nvPr>
            <p:ph type="title"/>
          </p:nvPr>
        </p:nvSpPr>
        <p:spPr>
          <a:xfrm>
            <a:off x="551922" y="1006157"/>
            <a:ext cx="10515600" cy="1325563"/>
          </a:xfrm>
        </p:spPr>
        <p:txBody>
          <a:bodyPr/>
          <a:lstStyle/>
          <a:p>
            <a:r>
              <a:rPr lang="en-US" sz="3600" b="1" dirty="0">
                <a:solidFill>
                  <a:srgbClr val="50A0A0"/>
                </a:solidFill>
              </a:rPr>
              <a:t>Joining a Part D Plan</a:t>
            </a:r>
          </a:p>
        </p:txBody>
      </p:sp>
      <p:pic>
        <p:nvPicPr>
          <p:cNvPr id="10" name="Picture 9" descr="A black and white logo&#10;&#10;Description automatically generated">
            <a:extLst>
              <a:ext uri="{FF2B5EF4-FFF2-40B4-BE49-F238E27FC236}">
                <a16:creationId xmlns:a16="http://schemas.microsoft.com/office/drawing/2014/main" id="{2154E952-EB1F-BB44-5890-E4B7DE231D2F}"/>
              </a:ext>
            </a:extLst>
          </p:cNvPr>
          <p:cNvPicPr>
            <a:picLocks noChangeAspect="1"/>
          </p:cNvPicPr>
          <p:nvPr/>
        </p:nvPicPr>
        <p:blipFill rotWithShape="1">
          <a:blip r:embed="rId8">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Tree>
    <p:extLst>
      <p:ext uri="{BB962C8B-B14F-4D97-AF65-F5344CB8AC3E}">
        <p14:creationId xmlns:p14="http://schemas.microsoft.com/office/powerpoint/2010/main" val="2889368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025 Medicare Part D Program Compared to 2024, 2023, 2022, and 2021">
            <a:extLst>
              <a:ext uri="{FF2B5EF4-FFF2-40B4-BE49-F238E27FC236}">
                <a16:creationId xmlns:a16="http://schemas.microsoft.com/office/drawing/2014/main" id="{52C5572B-E1B3-CD3D-DE82-390CAD263E49}"/>
              </a:ext>
            </a:extLst>
          </p:cNvPr>
          <p:cNvPicPr>
            <a:picLocks noChangeAspect="1"/>
          </p:cNvPicPr>
          <p:nvPr/>
        </p:nvPicPr>
        <p:blipFill>
          <a:blip r:embed="rId3"/>
          <a:stretch>
            <a:fillRect/>
          </a:stretch>
        </p:blipFill>
        <p:spPr>
          <a:xfrm>
            <a:off x="1648508" y="1725553"/>
            <a:ext cx="7698691" cy="4731466"/>
          </a:xfrm>
          <a:prstGeom prst="rect">
            <a:avLst/>
          </a:prstGeom>
        </p:spPr>
      </p:pic>
      <p:sp>
        <p:nvSpPr>
          <p:cNvPr id="6" name="TextBox 5">
            <a:extLst>
              <a:ext uri="{FF2B5EF4-FFF2-40B4-BE49-F238E27FC236}">
                <a16:creationId xmlns:a16="http://schemas.microsoft.com/office/drawing/2014/main" id="{CE57F844-B1E4-4052-7159-72614FA93987}"/>
              </a:ext>
            </a:extLst>
          </p:cNvPr>
          <p:cNvSpPr txBox="1"/>
          <p:nvPr/>
        </p:nvSpPr>
        <p:spPr>
          <a:xfrm>
            <a:off x="6937113" y="3183069"/>
            <a:ext cx="290961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2026 </a:t>
            </a:r>
            <a:r>
              <a:rPr lang="en-US" dirty="0" err="1"/>
              <a:t>TrOOP</a:t>
            </a:r>
            <a:r>
              <a:rPr lang="en-US" dirty="0"/>
              <a:t>- $2100.00</a:t>
            </a:r>
          </a:p>
        </p:txBody>
      </p:sp>
      <p:sp>
        <p:nvSpPr>
          <p:cNvPr id="3" name="TextBox 2">
            <a:extLst>
              <a:ext uri="{FF2B5EF4-FFF2-40B4-BE49-F238E27FC236}">
                <a16:creationId xmlns:a16="http://schemas.microsoft.com/office/drawing/2014/main" id="{30155B9B-FD21-1D75-5C3D-BB0EECB1E60A}"/>
              </a:ext>
            </a:extLst>
          </p:cNvPr>
          <p:cNvSpPr txBox="1"/>
          <p:nvPr/>
        </p:nvSpPr>
        <p:spPr>
          <a:xfrm>
            <a:off x="3588152" y="4213185"/>
            <a:ext cx="678391" cy="369332"/>
          </a:xfrm>
          <a:prstGeom prst="rect">
            <a:avLst/>
          </a:prstGeom>
          <a:noFill/>
        </p:spPr>
        <p:txBody>
          <a:bodyPr wrap="none" rtlCol="0">
            <a:spAutoFit/>
          </a:bodyPr>
          <a:lstStyle/>
          <a:p>
            <a:r>
              <a:rPr lang="en-US" dirty="0"/>
              <a:t>$590</a:t>
            </a:r>
          </a:p>
        </p:txBody>
      </p:sp>
      <p:pic>
        <p:nvPicPr>
          <p:cNvPr id="4" name="Picture 3" descr="A black and white logo&#10;&#10;Description automatically generated">
            <a:extLst>
              <a:ext uri="{FF2B5EF4-FFF2-40B4-BE49-F238E27FC236}">
                <a16:creationId xmlns:a16="http://schemas.microsoft.com/office/drawing/2014/main" id="{B476D58E-0A56-35BA-2107-09D99223EE03}"/>
              </a:ext>
            </a:extLst>
          </p:cNvPr>
          <p:cNvPicPr>
            <a:picLocks noChangeAspect="1"/>
          </p:cNvPicPr>
          <p:nvPr/>
        </p:nvPicPr>
        <p:blipFill rotWithShape="1">
          <a:blip r:embed="rId4">
            <a:extLst>
              <a:ext uri="{28A0092B-C50C-407E-A947-70E740481C1C}">
                <a14:useLocalDpi xmlns:a14="http://schemas.microsoft.com/office/drawing/2010/main" val="0"/>
              </a:ext>
            </a:extLst>
          </a:blip>
          <a:srcRect l="4527" r="8154"/>
          <a:stretch/>
        </p:blipFill>
        <p:spPr>
          <a:xfrm>
            <a:off x="8664943" y="206248"/>
            <a:ext cx="3176987" cy="1187250"/>
          </a:xfrm>
          <a:prstGeom prst="rect">
            <a:avLst/>
          </a:prstGeom>
        </p:spPr>
      </p:pic>
      <p:sp>
        <p:nvSpPr>
          <p:cNvPr id="9" name="Title 1">
            <a:extLst>
              <a:ext uri="{FF2B5EF4-FFF2-40B4-BE49-F238E27FC236}">
                <a16:creationId xmlns:a16="http://schemas.microsoft.com/office/drawing/2014/main" id="{9D7347AC-6C33-2CE7-6F02-CB155A736B6E}"/>
              </a:ext>
            </a:extLst>
          </p:cNvPr>
          <p:cNvSpPr txBox="1">
            <a:spLocks/>
          </p:cNvSpPr>
          <p:nvPr/>
        </p:nvSpPr>
        <p:spPr>
          <a:xfrm>
            <a:off x="726876" y="847348"/>
            <a:ext cx="10515600" cy="1325563"/>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solidFill>
                  <a:srgbClr val="50A0A0"/>
                </a:solidFill>
              </a:rPr>
              <a:t>2025 Medicare Part D Phases</a:t>
            </a:r>
          </a:p>
        </p:txBody>
      </p:sp>
    </p:spTree>
    <p:extLst>
      <p:ext uri="{BB962C8B-B14F-4D97-AF65-F5344CB8AC3E}">
        <p14:creationId xmlns:p14="http://schemas.microsoft.com/office/powerpoint/2010/main" val="2260925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9E9C9AF-D387-D135-4DDB-0D0AE743A320}"/>
              </a:ext>
            </a:extLst>
          </p:cNvPr>
          <p:cNvSpPr>
            <a:spLocks noGrp="1"/>
          </p:cNvSpPr>
          <p:nvPr>
            <p:ph type="title"/>
          </p:nvPr>
        </p:nvSpPr>
        <p:spPr>
          <a:xfrm>
            <a:off x="1064339" y="1432076"/>
            <a:ext cx="9214884" cy="1073890"/>
          </a:xfrm>
        </p:spPr>
        <p:txBody>
          <a:bodyPr/>
          <a:lstStyle/>
          <a:p>
            <a:pPr algn="ctr"/>
            <a:r>
              <a:rPr lang="en-US" dirty="0">
                <a:solidFill>
                  <a:srgbClr val="FF0000"/>
                </a:solidFill>
              </a:rPr>
              <a:t>IMPORTANT!</a:t>
            </a:r>
          </a:p>
        </p:txBody>
      </p:sp>
      <p:sp>
        <p:nvSpPr>
          <p:cNvPr id="6" name="Text Placeholder 5">
            <a:extLst>
              <a:ext uri="{FF2B5EF4-FFF2-40B4-BE49-F238E27FC236}">
                <a16:creationId xmlns:a16="http://schemas.microsoft.com/office/drawing/2014/main" id="{C0263531-5C1E-9A9F-B725-7F442466A388}"/>
              </a:ext>
            </a:extLst>
          </p:cNvPr>
          <p:cNvSpPr>
            <a:spLocks noGrp="1"/>
          </p:cNvSpPr>
          <p:nvPr>
            <p:ph type="body" idx="1"/>
          </p:nvPr>
        </p:nvSpPr>
        <p:spPr>
          <a:xfrm>
            <a:off x="1148316" y="4067052"/>
            <a:ext cx="9895367" cy="1988227"/>
          </a:xfrm>
        </p:spPr>
        <p:txBody>
          <a:bodyPr>
            <a:noAutofit/>
          </a:bodyPr>
          <a:lstStyle/>
          <a:p>
            <a:pPr marL="457200" indent="-457200">
              <a:buFont typeface="+mj-lt"/>
              <a:buAutoNum type="arabicPeriod"/>
            </a:pPr>
            <a:r>
              <a:rPr lang="en-US" dirty="0">
                <a:solidFill>
                  <a:schemeClr val="tx1"/>
                </a:solidFill>
              </a:rPr>
              <a:t>Only medications that are on your </a:t>
            </a:r>
            <a:r>
              <a:rPr lang="en-US" b="1" dirty="0">
                <a:solidFill>
                  <a:schemeClr val="tx1"/>
                </a:solidFill>
              </a:rPr>
              <a:t>plan formulary </a:t>
            </a:r>
            <a:r>
              <a:rPr lang="en-US" dirty="0">
                <a:solidFill>
                  <a:schemeClr val="tx1"/>
                </a:solidFill>
              </a:rPr>
              <a:t>count towards out-of-pocket.  Over-the-counter drugs do not count, nor do prescription medications purchased without going through your insurance (for example, </a:t>
            </a:r>
            <a:r>
              <a:rPr lang="en-US" dirty="0" err="1">
                <a:solidFill>
                  <a:schemeClr val="tx1"/>
                </a:solidFill>
              </a:rPr>
              <a:t>GoodRX</a:t>
            </a:r>
            <a:r>
              <a:rPr lang="en-US" dirty="0">
                <a:solidFill>
                  <a:schemeClr val="tx1"/>
                </a:solidFill>
              </a:rPr>
              <a:t>)—even if they are on the formulary</a:t>
            </a:r>
            <a:endParaRPr lang="en-US" dirty="0"/>
          </a:p>
          <a:p>
            <a:pPr marL="457200" indent="-457200">
              <a:buFont typeface="+mj-lt"/>
              <a:buAutoNum type="arabicPeriod"/>
            </a:pPr>
            <a:r>
              <a:rPr lang="en-US" dirty="0"/>
              <a:t>Plan Premiums also </a:t>
            </a:r>
            <a:r>
              <a:rPr lang="en-US" b="1" dirty="0"/>
              <a:t>do not count towards </a:t>
            </a:r>
            <a:r>
              <a:rPr lang="en-US" dirty="0"/>
              <a:t>your out-of-pocket expenses</a:t>
            </a:r>
          </a:p>
          <a:p>
            <a:pPr marL="457200" indent="-457200">
              <a:buFont typeface="+mj-lt"/>
              <a:buAutoNum type="arabicPeriod"/>
            </a:pPr>
            <a:r>
              <a:rPr lang="en-US" dirty="0"/>
              <a:t>Plans may choose to </a:t>
            </a:r>
            <a:r>
              <a:rPr lang="en-US" b="1" dirty="0"/>
              <a:t>not cover medications </a:t>
            </a:r>
            <a:r>
              <a:rPr lang="en-US" dirty="0"/>
              <a:t>that are prescribed for  “off-label”  use, even if the medication is on the formulary</a:t>
            </a:r>
          </a:p>
          <a:p>
            <a:pPr marL="457200" indent="-457200">
              <a:buFont typeface="+mj-lt"/>
              <a:buAutoNum type="arabicPeriod"/>
            </a:pPr>
            <a:endParaRPr lang="en-US" dirty="0">
              <a:solidFill>
                <a:schemeClr val="tx1"/>
              </a:solidFill>
            </a:endParaRPr>
          </a:p>
        </p:txBody>
      </p:sp>
      <p:sp>
        <p:nvSpPr>
          <p:cNvPr id="3" name="Footer Placeholder 2">
            <a:extLst>
              <a:ext uri="{FF2B5EF4-FFF2-40B4-BE49-F238E27FC236}">
                <a16:creationId xmlns:a16="http://schemas.microsoft.com/office/drawing/2014/main" id="{A04593D8-C496-7F12-BA4E-B33DC6D86456}"/>
              </a:ext>
            </a:extLst>
          </p:cNvPr>
          <p:cNvSpPr>
            <a:spLocks noGrp="1"/>
          </p:cNvSpPr>
          <p:nvPr>
            <p:ph type="ftr" sz="quarter" idx="11"/>
          </p:nvPr>
        </p:nvSpPr>
        <p:spPr/>
        <p:txBody>
          <a:bodyPr/>
          <a:lstStyle/>
          <a:p>
            <a:r>
              <a:rPr lang="en-US"/>
              <a:t>
              </a:t>
            </a:r>
          </a:p>
        </p:txBody>
      </p:sp>
      <p:pic>
        <p:nvPicPr>
          <p:cNvPr id="9" name="Picture 8" descr="A black and white logo&#10;&#10;Description automatically generated">
            <a:extLst>
              <a:ext uri="{FF2B5EF4-FFF2-40B4-BE49-F238E27FC236}">
                <a16:creationId xmlns:a16="http://schemas.microsoft.com/office/drawing/2014/main" id="{2F60FFFE-8D03-D8C3-064A-C2B666F11DB8}"/>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Tree>
    <p:extLst>
      <p:ext uri="{BB962C8B-B14F-4D97-AF65-F5344CB8AC3E}">
        <p14:creationId xmlns:p14="http://schemas.microsoft.com/office/powerpoint/2010/main" val="3948511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8A64D4-F671-47B7-9691-25C300A05B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7571" y="1440973"/>
            <a:ext cx="8207844" cy="5086874"/>
          </a:xfrm>
          <a:prstGeom prst="rect">
            <a:avLst/>
          </a:prstGeom>
        </p:spPr>
      </p:pic>
      <p:sp>
        <p:nvSpPr>
          <p:cNvPr id="4" name="Oval 3">
            <a:extLst>
              <a:ext uri="{FF2B5EF4-FFF2-40B4-BE49-F238E27FC236}">
                <a16:creationId xmlns:a16="http://schemas.microsoft.com/office/drawing/2014/main" id="{26AF6F91-0455-C727-0E4D-4439D318752A}"/>
              </a:ext>
            </a:extLst>
          </p:cNvPr>
          <p:cNvSpPr/>
          <p:nvPr/>
        </p:nvSpPr>
        <p:spPr>
          <a:xfrm>
            <a:off x="1395833" y="4724334"/>
            <a:ext cx="2058568" cy="125073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and white logo&#10;&#10;Description automatically generated">
            <a:extLst>
              <a:ext uri="{FF2B5EF4-FFF2-40B4-BE49-F238E27FC236}">
                <a16:creationId xmlns:a16="http://schemas.microsoft.com/office/drawing/2014/main" id="{52713A31-983D-38A8-9999-332F77DF6C4B}"/>
              </a:ext>
            </a:extLst>
          </p:cNvPr>
          <p:cNvPicPr>
            <a:picLocks noChangeAspect="1"/>
          </p:cNvPicPr>
          <p:nvPr/>
        </p:nvPicPr>
        <p:blipFill rotWithShape="1">
          <a:blip r:embed="rId5">
            <a:extLst>
              <a:ext uri="{28A0092B-C50C-407E-A947-70E740481C1C}">
                <a14:useLocalDpi xmlns:a14="http://schemas.microsoft.com/office/drawing/2010/main" val="0"/>
              </a:ext>
            </a:extLst>
          </a:blip>
          <a:srcRect l="4527" r="8154"/>
          <a:stretch/>
        </p:blipFill>
        <p:spPr>
          <a:xfrm>
            <a:off x="8570927" y="253723"/>
            <a:ext cx="3176987" cy="1187250"/>
          </a:xfrm>
          <a:prstGeom prst="rect">
            <a:avLst/>
          </a:prstGeom>
        </p:spPr>
      </p:pic>
      <p:sp>
        <p:nvSpPr>
          <p:cNvPr id="6" name="Title 1">
            <a:extLst>
              <a:ext uri="{FF2B5EF4-FFF2-40B4-BE49-F238E27FC236}">
                <a16:creationId xmlns:a16="http://schemas.microsoft.com/office/drawing/2014/main" id="{6A4E9C08-AE91-2699-89DA-5407759E8161}"/>
              </a:ext>
            </a:extLst>
          </p:cNvPr>
          <p:cNvSpPr txBox="1">
            <a:spLocks/>
          </p:cNvSpPr>
          <p:nvPr/>
        </p:nvSpPr>
        <p:spPr>
          <a:xfrm>
            <a:off x="735343" y="731903"/>
            <a:ext cx="10515600" cy="1325563"/>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solidFill>
                  <a:srgbClr val="50A0A0"/>
                </a:solidFill>
              </a:rPr>
              <a:t>Who is Paying for Medicare?</a:t>
            </a:r>
          </a:p>
        </p:txBody>
      </p:sp>
    </p:spTree>
    <p:extLst>
      <p:ext uri="{BB962C8B-B14F-4D97-AF65-F5344CB8AC3E}">
        <p14:creationId xmlns:p14="http://schemas.microsoft.com/office/powerpoint/2010/main" val="1314023313"/>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0943653A-FB72-2271-266D-10471C7D2FE1}"/>
              </a:ext>
            </a:extLst>
          </p:cNvPr>
          <p:cNvPicPr>
            <a:picLocks noChangeAspect="1"/>
          </p:cNvPicPr>
          <p:nvPr/>
        </p:nvPicPr>
        <p:blipFill rotWithShape="1">
          <a:blip r:embed="rId4">
            <a:extLst>
              <a:ext uri="{28A0092B-C50C-407E-A947-70E740481C1C}">
                <a14:useLocalDpi xmlns:a14="http://schemas.microsoft.com/office/drawing/2010/main" val="0"/>
              </a:ext>
            </a:extLst>
          </a:blip>
          <a:srcRect l="4527" r="8154"/>
          <a:stretch/>
        </p:blipFill>
        <p:spPr>
          <a:xfrm>
            <a:off x="8489904" y="29383"/>
            <a:ext cx="3176987" cy="1187250"/>
          </a:xfrm>
          <a:prstGeom prst="rect">
            <a:avLst/>
          </a:prstGeom>
        </p:spPr>
      </p:pic>
      <p:sp>
        <p:nvSpPr>
          <p:cNvPr id="9" name="Title 1">
            <a:extLst>
              <a:ext uri="{FF2B5EF4-FFF2-40B4-BE49-F238E27FC236}">
                <a16:creationId xmlns:a16="http://schemas.microsoft.com/office/drawing/2014/main" id="{CCE4BA11-11A8-2B7F-F9D6-937B7ECA1F24}"/>
              </a:ext>
            </a:extLst>
          </p:cNvPr>
          <p:cNvSpPr txBox="1">
            <a:spLocks/>
          </p:cNvSpPr>
          <p:nvPr/>
        </p:nvSpPr>
        <p:spPr>
          <a:xfrm>
            <a:off x="525109" y="495401"/>
            <a:ext cx="10515600" cy="1325563"/>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solidFill>
                  <a:srgbClr val="50A0A0"/>
                </a:solidFill>
              </a:rPr>
              <a:t>What is Medigap?</a:t>
            </a:r>
          </a:p>
        </p:txBody>
      </p:sp>
      <p:sp>
        <p:nvSpPr>
          <p:cNvPr id="10" name="Text Placeholder 5">
            <a:extLst>
              <a:ext uri="{FF2B5EF4-FFF2-40B4-BE49-F238E27FC236}">
                <a16:creationId xmlns:a16="http://schemas.microsoft.com/office/drawing/2014/main" id="{4BBE2E90-87B5-9737-C37D-E18F9FFC86E4}"/>
              </a:ext>
            </a:extLst>
          </p:cNvPr>
          <p:cNvSpPr txBox="1">
            <a:spLocks/>
          </p:cNvSpPr>
          <p:nvPr/>
        </p:nvSpPr>
        <p:spPr>
          <a:xfrm>
            <a:off x="525109" y="1366185"/>
            <a:ext cx="4007708" cy="1988227"/>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t>Policies sold by private companies</a:t>
            </a:r>
          </a:p>
          <a:p>
            <a:pPr lvl="0"/>
            <a:r>
              <a:rPr lang="en-US" dirty="0"/>
              <a:t>Fills the gaps in Original Medicare</a:t>
            </a:r>
            <a:r>
              <a:rPr lang="en-US" dirty="0">
                <a:latin typeface="Century Gothic" panose="020B0502020202020204"/>
              </a:rPr>
              <a:t> </a:t>
            </a:r>
          </a:p>
          <a:p>
            <a:pPr lvl="1">
              <a:buFont typeface="Courier New" panose="02070309020205020404" pitchFamily="49" charset="0"/>
              <a:buChar char="o"/>
            </a:pPr>
            <a:r>
              <a:rPr lang="en-US" dirty="0"/>
              <a:t>Deductibles, coinsurance, copayments</a:t>
            </a:r>
            <a:r>
              <a:rPr lang="en-US" dirty="0">
                <a:latin typeface="Century Gothic" panose="020B0502020202020204"/>
              </a:rPr>
              <a:t> </a:t>
            </a:r>
            <a:endParaRPr lang="en-US" dirty="0"/>
          </a:p>
          <a:p>
            <a:pPr lvl="0"/>
            <a:r>
              <a:rPr lang="en-US" dirty="0"/>
              <a:t>All plans with same letter have same coverage</a:t>
            </a:r>
          </a:p>
          <a:p>
            <a:pPr lvl="1">
              <a:buFont typeface="Courier New" panose="02070309020205020404" pitchFamily="49" charset="0"/>
              <a:buChar char="o"/>
            </a:pPr>
            <a:r>
              <a:rPr lang="en-US" dirty="0">
                <a:latin typeface="Century Gothic" panose="020B0502020202020204"/>
              </a:rPr>
              <a:t>Costs</a:t>
            </a:r>
            <a:r>
              <a:rPr lang="en-US" dirty="0"/>
              <a:t> are the </a:t>
            </a:r>
            <a:r>
              <a:rPr lang="en-US" dirty="0">
                <a:latin typeface="Century Gothic" panose="020B0502020202020204"/>
              </a:rPr>
              <a:t>major difference</a:t>
            </a:r>
            <a:endParaRPr lang="en-US" dirty="0"/>
          </a:p>
          <a:p>
            <a:r>
              <a:rPr lang="en-US" dirty="0"/>
              <a:t>Not all plans are offered to people under 65 with a disability</a:t>
            </a:r>
          </a:p>
          <a:p>
            <a:pPr marL="457200" indent="-457200">
              <a:buFont typeface="+mj-lt"/>
              <a:buAutoNum type="arabicPeriod"/>
            </a:pPr>
            <a:endParaRPr lang="en-US" dirty="0"/>
          </a:p>
        </p:txBody>
      </p:sp>
      <p:pic>
        <p:nvPicPr>
          <p:cNvPr id="15" name="Picture 14">
            <a:extLst>
              <a:ext uri="{FF2B5EF4-FFF2-40B4-BE49-F238E27FC236}">
                <a16:creationId xmlns:a16="http://schemas.microsoft.com/office/drawing/2014/main" id="{12004D07-A7D9-96E4-9397-925F3DD897A0}"/>
              </a:ext>
            </a:extLst>
          </p:cNvPr>
          <p:cNvPicPr>
            <a:picLocks noChangeAspect="1"/>
          </p:cNvPicPr>
          <p:nvPr/>
        </p:nvPicPr>
        <p:blipFill>
          <a:blip r:embed="rId5"/>
          <a:stretch>
            <a:fillRect/>
          </a:stretch>
        </p:blipFill>
        <p:spPr>
          <a:xfrm>
            <a:off x="4532817" y="1216633"/>
            <a:ext cx="7218916" cy="5310420"/>
          </a:xfrm>
          <a:prstGeom prst="rect">
            <a:avLst/>
          </a:prstGeom>
        </p:spPr>
      </p:pic>
    </p:spTree>
    <p:extLst>
      <p:ext uri="{BB962C8B-B14F-4D97-AF65-F5344CB8AC3E}">
        <p14:creationId xmlns:p14="http://schemas.microsoft.com/office/powerpoint/2010/main" val="2100712243"/>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1383564" y="348865"/>
            <a:ext cx="9718111" cy="1576446"/>
          </a:xfrm>
        </p:spPr>
        <p:txBody>
          <a:bodyPr anchor="ctr">
            <a:normAutofit/>
          </a:bodyPr>
          <a:lstStyle/>
          <a:p>
            <a:pPr fontAlgn="auto">
              <a:spcAft>
                <a:spcPts val="0"/>
              </a:spcAft>
              <a:defRPr/>
            </a:pPr>
            <a:r>
              <a:rPr lang="en-US" sz="4000" dirty="0">
                <a:solidFill>
                  <a:srgbClr val="FFFFFF"/>
                </a:solidFill>
              </a:rPr>
              <a:t>Part C  Medicare Advantage</a:t>
            </a:r>
          </a:p>
        </p:txBody>
      </p:sp>
      <p:graphicFrame>
        <p:nvGraphicFramePr>
          <p:cNvPr id="10" name="Content Placeholder 1">
            <a:extLst>
              <a:ext uri="{FF2B5EF4-FFF2-40B4-BE49-F238E27FC236}">
                <a16:creationId xmlns:a16="http://schemas.microsoft.com/office/drawing/2014/main" id="{A44A5F08-5266-479F-9654-915DB8EE7B69}"/>
              </a:ext>
            </a:extLst>
          </p:cNvPr>
          <p:cNvGraphicFramePr>
            <a:graphicFrameLocks noGrp="1"/>
          </p:cNvGraphicFramePr>
          <p:nvPr>
            <p:ph idx="1"/>
            <p:extLst>
              <p:ext uri="{D42A27DB-BD31-4B8C-83A1-F6EECF244321}">
                <p14:modId xmlns:p14="http://schemas.microsoft.com/office/powerpoint/2010/main" val="1773428177"/>
              </p:ext>
            </p:extLst>
          </p:nvPr>
        </p:nvGraphicFramePr>
        <p:xfrm>
          <a:off x="609588" y="220061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mc:AlternateContent xmlns:mc="http://schemas.openxmlformats.org/markup-compatibility/2006" xmlns:p14="http://schemas.microsoft.com/office/powerpoint/2010/main">
        <mc:Choice Requires="p14">
          <p:contentPart p14:bwMode="auto" r:id="rId9">
            <p14:nvContentPartPr>
              <p14:cNvPr id="2" name="Ink 1">
                <a:extLst>
                  <a:ext uri="{FF2B5EF4-FFF2-40B4-BE49-F238E27FC236}">
                    <a16:creationId xmlns:a16="http://schemas.microsoft.com/office/drawing/2014/main" id="{B28FA125-B12E-E5ED-A657-D0ECC4742710}"/>
                  </a:ext>
                </a:extLst>
              </p14:cNvPr>
              <p14:cNvContentPartPr/>
              <p14:nvPr/>
            </p14:nvContentPartPr>
            <p14:xfrm>
              <a:off x="5057973" y="1492733"/>
              <a:ext cx="360" cy="360"/>
            </p14:xfrm>
          </p:contentPart>
        </mc:Choice>
        <mc:Fallback xmlns="">
          <p:pic>
            <p:nvPicPr>
              <p:cNvPr id="2" name="Ink 1">
                <a:extLst>
                  <a:ext uri="{FF2B5EF4-FFF2-40B4-BE49-F238E27FC236}">
                    <a16:creationId xmlns:a16="http://schemas.microsoft.com/office/drawing/2014/main" id="{B28FA125-B12E-E5ED-A657-D0ECC4742710}"/>
                  </a:ext>
                </a:extLst>
              </p:cNvPr>
              <p:cNvPicPr/>
              <p:nvPr/>
            </p:nvPicPr>
            <p:blipFill>
              <a:blip r:embed="rId11"/>
              <a:stretch>
                <a:fillRect/>
              </a:stretch>
            </p:blipFill>
            <p:spPr>
              <a:xfrm>
                <a:off x="5048973" y="1483733"/>
                <a:ext cx="18000" cy="18000"/>
              </a:xfrm>
              <a:prstGeom prst="rect">
                <a:avLst/>
              </a:prstGeom>
            </p:spPr>
          </p:pic>
        </mc:Fallback>
      </mc:AlternateContent>
      <p:pic>
        <p:nvPicPr>
          <p:cNvPr id="7" name="Picture 6" descr="A black and white logo&#10;&#10;Description automatically generated">
            <a:extLst>
              <a:ext uri="{FF2B5EF4-FFF2-40B4-BE49-F238E27FC236}">
                <a16:creationId xmlns:a16="http://schemas.microsoft.com/office/drawing/2014/main" id="{D116BD73-D2A1-FDC2-5A6B-0064EF6E5180}"/>
              </a:ext>
            </a:extLst>
          </p:cNvPr>
          <p:cNvPicPr>
            <a:picLocks noChangeAspect="1"/>
          </p:cNvPicPr>
          <p:nvPr/>
        </p:nvPicPr>
        <p:blipFill rotWithShape="1">
          <a:blip r:embed="rId12">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
        <p:nvSpPr>
          <p:cNvPr id="9" name="Title 1">
            <a:extLst>
              <a:ext uri="{FF2B5EF4-FFF2-40B4-BE49-F238E27FC236}">
                <a16:creationId xmlns:a16="http://schemas.microsoft.com/office/drawing/2014/main" id="{2DAAB58C-E2DF-D395-F09B-3BC3DA8C53D2}"/>
              </a:ext>
            </a:extLst>
          </p:cNvPr>
          <p:cNvSpPr txBox="1">
            <a:spLocks/>
          </p:cNvSpPr>
          <p:nvPr/>
        </p:nvSpPr>
        <p:spPr>
          <a:xfrm>
            <a:off x="553270" y="1085523"/>
            <a:ext cx="10515600" cy="1325563"/>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solidFill>
                  <a:srgbClr val="50A0A0"/>
                </a:solidFill>
              </a:rPr>
              <a:t>Medicare Advantage</a:t>
            </a:r>
          </a:p>
        </p:txBody>
      </p:sp>
    </p:spTree>
    <p:extLst>
      <p:ext uri="{BB962C8B-B14F-4D97-AF65-F5344CB8AC3E}">
        <p14:creationId xmlns:p14="http://schemas.microsoft.com/office/powerpoint/2010/main" val="4147148016"/>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ack and white logo&#10;&#10;Description automatically generated">
            <a:extLst>
              <a:ext uri="{FF2B5EF4-FFF2-40B4-BE49-F238E27FC236}">
                <a16:creationId xmlns:a16="http://schemas.microsoft.com/office/drawing/2014/main" id="{1099B190-D383-54A0-D8AD-0E1A8D226F22}"/>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
        <p:nvSpPr>
          <p:cNvPr id="13" name="Title 1">
            <a:extLst>
              <a:ext uri="{FF2B5EF4-FFF2-40B4-BE49-F238E27FC236}">
                <a16:creationId xmlns:a16="http://schemas.microsoft.com/office/drawing/2014/main" id="{6EFBFCFC-D30B-E2B0-BE97-BD29849A6C32}"/>
              </a:ext>
            </a:extLst>
          </p:cNvPr>
          <p:cNvSpPr txBox="1">
            <a:spLocks/>
          </p:cNvSpPr>
          <p:nvPr/>
        </p:nvSpPr>
        <p:spPr>
          <a:xfrm>
            <a:off x="553270" y="1077150"/>
            <a:ext cx="10515600" cy="1325563"/>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solidFill>
                  <a:srgbClr val="50A0A0"/>
                </a:solidFill>
              </a:rPr>
              <a:t>New in 2025</a:t>
            </a:r>
          </a:p>
        </p:txBody>
      </p:sp>
      <p:sp>
        <p:nvSpPr>
          <p:cNvPr id="15" name="Text Placeholder 5">
            <a:extLst>
              <a:ext uri="{FF2B5EF4-FFF2-40B4-BE49-F238E27FC236}">
                <a16:creationId xmlns:a16="http://schemas.microsoft.com/office/drawing/2014/main" id="{239AA348-0788-91C1-9B2C-15DF431BA958}"/>
              </a:ext>
            </a:extLst>
          </p:cNvPr>
          <p:cNvSpPr txBox="1">
            <a:spLocks/>
          </p:cNvSpPr>
          <p:nvPr/>
        </p:nvSpPr>
        <p:spPr>
          <a:xfrm>
            <a:off x="704706" y="1852742"/>
            <a:ext cx="5983477" cy="1988227"/>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US" dirty="0"/>
              <a:t>Medicare Advantage Plans must send notice mid-year to beneficiaries of unused benefits, including but not limited to:</a:t>
            </a:r>
          </a:p>
          <a:p>
            <a:r>
              <a:rPr lang="en-US" dirty="0"/>
              <a:t>Vision</a:t>
            </a:r>
          </a:p>
          <a:p>
            <a:pPr lvl="0"/>
            <a:r>
              <a:rPr lang="en-US" dirty="0"/>
              <a:t>Dental</a:t>
            </a:r>
          </a:p>
          <a:p>
            <a:pPr lvl="0"/>
            <a:r>
              <a:rPr lang="en-US" dirty="0"/>
              <a:t>Hearing</a:t>
            </a:r>
          </a:p>
          <a:p>
            <a:pPr lvl="0"/>
            <a:r>
              <a:rPr lang="en-US" dirty="0"/>
              <a:t>Fitness</a:t>
            </a:r>
          </a:p>
          <a:p>
            <a:pPr lvl="0"/>
            <a:r>
              <a:rPr lang="en-US" dirty="0"/>
              <a:t>OTC-Purchasing Cards</a:t>
            </a:r>
          </a:p>
          <a:p>
            <a:pPr marL="0" lvl="0" indent="0">
              <a:buNone/>
            </a:pPr>
            <a:endParaRPr lang="en-US" dirty="0"/>
          </a:p>
          <a:p>
            <a:pPr marL="457200" indent="-457200">
              <a:buFont typeface="+mj-lt"/>
              <a:buAutoNum type="arabicPeriod"/>
            </a:pPr>
            <a:endParaRPr lang="en-US" dirty="0"/>
          </a:p>
        </p:txBody>
      </p:sp>
      <p:pic>
        <p:nvPicPr>
          <p:cNvPr id="33" name="Picture Placeholder 32" descr="Person sitting and writing">
            <a:extLst>
              <a:ext uri="{FF2B5EF4-FFF2-40B4-BE49-F238E27FC236}">
                <a16:creationId xmlns:a16="http://schemas.microsoft.com/office/drawing/2014/main" id="{C0C86783-8F94-EC97-1006-854E38EE6784}"/>
              </a:ext>
            </a:extLst>
          </p:cNvPr>
          <p:cNvPicPr>
            <a:picLocks noGrp="1" noChangeAspect="1"/>
          </p:cNvPicPr>
          <p:nvPr>
            <p:ph type="pic" idx="1"/>
          </p:nvPr>
        </p:nvPicPr>
        <p:blipFill>
          <a:blip r:embed="rId4"/>
          <a:srcRect l="11082" r="11082"/>
          <a:stretch>
            <a:fillRect/>
          </a:stretch>
        </p:blipFill>
        <p:spPr>
          <a:xfrm>
            <a:off x="6380480" y="1785785"/>
            <a:ext cx="5166526" cy="4427222"/>
          </a:xfrm>
        </p:spPr>
      </p:pic>
    </p:spTree>
    <p:extLst>
      <p:ext uri="{BB962C8B-B14F-4D97-AF65-F5344CB8AC3E}">
        <p14:creationId xmlns:p14="http://schemas.microsoft.com/office/powerpoint/2010/main" val="2829021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logo&#10;&#10;Description automatically generated">
            <a:extLst>
              <a:ext uri="{FF2B5EF4-FFF2-40B4-BE49-F238E27FC236}">
                <a16:creationId xmlns:a16="http://schemas.microsoft.com/office/drawing/2014/main" id="{1CC377C0-BC78-8799-57B2-12995FBCA8F0}"/>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8775009" y="5430181"/>
            <a:ext cx="3176987" cy="1187250"/>
          </a:xfrm>
          <a:prstGeom prst="rect">
            <a:avLst/>
          </a:prstGeom>
        </p:spPr>
      </p:pic>
      <p:sp>
        <p:nvSpPr>
          <p:cNvPr id="7" name="Text Placeholder 5">
            <a:extLst>
              <a:ext uri="{FF2B5EF4-FFF2-40B4-BE49-F238E27FC236}">
                <a16:creationId xmlns:a16="http://schemas.microsoft.com/office/drawing/2014/main" id="{758906F9-9D22-E86F-66B4-9FA5C5728E6E}"/>
              </a:ext>
            </a:extLst>
          </p:cNvPr>
          <p:cNvSpPr txBox="1">
            <a:spLocks/>
          </p:cNvSpPr>
          <p:nvPr/>
        </p:nvSpPr>
        <p:spPr>
          <a:xfrm>
            <a:off x="653907" y="1590275"/>
            <a:ext cx="5983477" cy="1988227"/>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t>During </a:t>
            </a:r>
            <a:r>
              <a:rPr lang="en-US" b="1" dirty="0"/>
              <a:t>7-month initial enrollment period</a:t>
            </a:r>
          </a:p>
          <a:p>
            <a:r>
              <a:rPr lang="en-US" dirty="0"/>
              <a:t>Can join during Annual fall open enrollment</a:t>
            </a:r>
          </a:p>
          <a:p>
            <a:pPr lvl="1">
              <a:buFont typeface="Courier New" panose="02070309020205020404" pitchFamily="49" charset="0"/>
              <a:buChar char="o"/>
            </a:pPr>
            <a:r>
              <a:rPr lang="en-US" b="1" dirty="0"/>
              <a:t>October 15 – December 7 each year</a:t>
            </a:r>
          </a:p>
          <a:p>
            <a:pPr lvl="1">
              <a:buFont typeface="Courier New" panose="02070309020205020404" pitchFamily="49" charset="0"/>
              <a:buChar char="o"/>
            </a:pPr>
            <a:r>
              <a:rPr lang="en-US" b="1" dirty="0"/>
              <a:t>Coverage begins January 1</a:t>
            </a:r>
          </a:p>
          <a:p>
            <a:r>
              <a:rPr lang="en-US" dirty="0"/>
              <a:t>Open Enrollment Period for </a:t>
            </a:r>
            <a:r>
              <a:rPr lang="en-US" b="1" dirty="0"/>
              <a:t>MA Plans:</a:t>
            </a:r>
            <a:r>
              <a:rPr lang="en-US" dirty="0"/>
              <a:t> January-March</a:t>
            </a:r>
          </a:p>
          <a:p>
            <a:r>
              <a:rPr lang="en-US" b="1" dirty="0"/>
              <a:t>Enroll today!</a:t>
            </a:r>
          </a:p>
          <a:p>
            <a:pPr lvl="1">
              <a:buFont typeface="Courier New" panose="02070309020205020404" pitchFamily="49" charset="0"/>
              <a:buChar char="o"/>
            </a:pPr>
            <a:r>
              <a:rPr lang="en-US" dirty="0"/>
              <a:t>Call us at 248-262-0545 or our Statewide Call Center 1-800-803-7174</a:t>
            </a:r>
          </a:p>
          <a:p>
            <a:pPr lvl="1">
              <a:buFont typeface="Courier New" panose="02070309020205020404" pitchFamily="49" charset="0"/>
              <a:buChar char="o"/>
            </a:pPr>
            <a:r>
              <a:rPr lang="en-US" dirty="0"/>
              <a:t>Call Medicare 1-800-Medicare or visit Medicare.gov</a:t>
            </a:r>
          </a:p>
          <a:p>
            <a:pPr marL="0" indent="0">
              <a:buNone/>
            </a:pPr>
            <a:endParaRPr lang="en-US" dirty="0"/>
          </a:p>
          <a:p>
            <a:endParaRPr lang="en-US" dirty="0"/>
          </a:p>
          <a:p>
            <a:pPr lvl="0"/>
            <a:endParaRPr lang="en-US" dirty="0"/>
          </a:p>
        </p:txBody>
      </p:sp>
      <p:sp>
        <p:nvSpPr>
          <p:cNvPr id="8" name="Title 1">
            <a:extLst>
              <a:ext uri="{FF2B5EF4-FFF2-40B4-BE49-F238E27FC236}">
                <a16:creationId xmlns:a16="http://schemas.microsoft.com/office/drawing/2014/main" id="{4A8CF8B6-5D6C-43AE-444F-2A4E3B62BFAC}"/>
              </a:ext>
            </a:extLst>
          </p:cNvPr>
          <p:cNvSpPr txBox="1">
            <a:spLocks/>
          </p:cNvSpPr>
          <p:nvPr/>
        </p:nvSpPr>
        <p:spPr>
          <a:xfrm>
            <a:off x="653907" y="639627"/>
            <a:ext cx="10515600" cy="1325563"/>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solidFill>
                  <a:srgbClr val="50A0A0"/>
                </a:solidFill>
              </a:rPr>
              <a:t>Joining a Part C Medicare Advantage Plan</a:t>
            </a:r>
          </a:p>
        </p:txBody>
      </p:sp>
      <p:pic>
        <p:nvPicPr>
          <p:cNvPr id="19" name="Picture 18" descr="A person helping another person walk with a walker&#10;&#10;AI-generated content may be incorrect.">
            <a:extLst>
              <a:ext uri="{FF2B5EF4-FFF2-40B4-BE49-F238E27FC236}">
                <a16:creationId xmlns:a16="http://schemas.microsoft.com/office/drawing/2014/main" id="{9055098A-6CB6-0085-1183-DE87787EF9D2}"/>
              </a:ext>
            </a:extLst>
          </p:cNvPr>
          <p:cNvPicPr>
            <a:picLocks noChangeAspect="1"/>
          </p:cNvPicPr>
          <p:nvPr/>
        </p:nvPicPr>
        <p:blipFill>
          <a:blip r:embed="rId4"/>
          <a:srcRect l="27978"/>
          <a:stretch>
            <a:fillRect/>
          </a:stretch>
        </p:blipFill>
        <p:spPr>
          <a:xfrm>
            <a:off x="6392333" y="1590275"/>
            <a:ext cx="5233416" cy="3831336"/>
          </a:xfrm>
          <a:prstGeom prst="rect">
            <a:avLst/>
          </a:prstGeom>
        </p:spPr>
      </p:pic>
    </p:spTree>
    <p:extLst>
      <p:ext uri="{BB962C8B-B14F-4D97-AF65-F5344CB8AC3E}">
        <p14:creationId xmlns:p14="http://schemas.microsoft.com/office/powerpoint/2010/main" val="3172685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C6C10A-2003-36BF-5710-C516E17DFE82}"/>
              </a:ext>
            </a:extLst>
          </p:cNvPr>
          <p:cNvSpPr>
            <a:spLocks noGrp="1"/>
          </p:cNvSpPr>
          <p:nvPr>
            <p:ph idx="1"/>
          </p:nvPr>
        </p:nvSpPr>
        <p:spPr>
          <a:xfrm>
            <a:off x="787400" y="2355786"/>
            <a:ext cx="10617199" cy="3755249"/>
          </a:xfrm>
        </p:spPr>
        <p:txBody>
          <a:bodyPr vert="horz" lIns="91440" tIns="45720" rIns="91440" bIns="45720" rtlCol="0" anchor="t">
            <a:normAutofit fontScale="85000" lnSpcReduction="20000"/>
          </a:bodyPr>
          <a:lstStyle/>
          <a:p>
            <a:pPr marL="457200" indent="-457200">
              <a:buFont typeface="+mj-lt"/>
              <a:buAutoNum type="arabicPeriod"/>
            </a:pPr>
            <a:r>
              <a:rPr lang="en-US" sz="2400" dirty="0"/>
              <a:t>If you are still working after 65, even if you are taking Social Security, you DO NOT necessarily need to enroll in Medicare.  </a:t>
            </a:r>
          </a:p>
          <a:p>
            <a:pPr marL="457200" indent="-457200">
              <a:buFont typeface="+mj-lt"/>
              <a:buAutoNum type="arabicPeriod"/>
            </a:pPr>
            <a:r>
              <a:rPr lang="en-US" sz="2400" dirty="0"/>
              <a:t>If you are collecting Social Security you will automatically be enrolled in Parts A &amp; B.  Most people choose to keep Part A.  </a:t>
            </a:r>
          </a:p>
          <a:p>
            <a:pPr marL="457200" indent="-457200">
              <a:buFont typeface="+mj-lt"/>
              <a:buAutoNum type="arabicPeriod"/>
            </a:pPr>
            <a:r>
              <a:rPr lang="en-US" sz="2400" dirty="0"/>
              <a:t>If you have qualifying health insurance through your employer, you can refuse Part B (</a:t>
            </a:r>
            <a:r>
              <a:rPr lang="en-US" sz="2400" dirty="0">
                <a:solidFill>
                  <a:srgbClr val="C00000"/>
                </a:solidFill>
              </a:rPr>
              <a:t>There are no late enrollment penalties provided you have qualifying (creditable) coverage)</a:t>
            </a:r>
          </a:p>
          <a:p>
            <a:pPr marL="457200" indent="-457200">
              <a:buFont typeface="+mj-lt"/>
              <a:buAutoNum type="arabicPeriod"/>
            </a:pPr>
            <a:r>
              <a:rPr lang="en-US" sz="2400" dirty="0"/>
              <a:t>When  you are ready to take Medicare you will need some paperwork to be sent to the Social Security Administration.  Your HR people should be  familiar with this process</a:t>
            </a:r>
          </a:p>
        </p:txBody>
      </p:sp>
      <p:sp>
        <p:nvSpPr>
          <p:cNvPr id="5" name="Footer Placeholder 4">
            <a:extLst>
              <a:ext uri="{FF2B5EF4-FFF2-40B4-BE49-F238E27FC236}">
                <a16:creationId xmlns:a16="http://schemas.microsoft.com/office/drawing/2014/main" id="{777FAC5D-57DF-A42D-959E-626AA7D1C830}"/>
              </a:ext>
            </a:extLst>
          </p:cNvPr>
          <p:cNvSpPr>
            <a:spLocks noGrp="1"/>
          </p:cNvSpPr>
          <p:nvPr>
            <p:ph type="ftr" sz="quarter" idx="11"/>
          </p:nvPr>
        </p:nvSpPr>
        <p:spPr/>
        <p:txBody>
          <a:bodyPr/>
          <a:lstStyle/>
          <a:p>
            <a:r>
              <a:rPr lang="en-US"/>
              <a:t>
              </a:t>
            </a:r>
          </a:p>
        </p:txBody>
      </p:sp>
      <p:pic>
        <p:nvPicPr>
          <p:cNvPr id="7" name="Picture 6" descr="A black and white logo&#10;&#10;Description automatically generated">
            <a:extLst>
              <a:ext uri="{FF2B5EF4-FFF2-40B4-BE49-F238E27FC236}">
                <a16:creationId xmlns:a16="http://schemas.microsoft.com/office/drawing/2014/main" id="{E061BE60-78D5-5946-BF91-F7771DA7EE5D}"/>
              </a:ext>
            </a:extLst>
          </p:cNvPr>
          <p:cNvPicPr>
            <a:picLocks noChangeAspect="1"/>
          </p:cNvPicPr>
          <p:nvPr/>
        </p:nvPicPr>
        <p:blipFill rotWithShape="1">
          <a:blip r:embed="rId2">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
        <p:nvSpPr>
          <p:cNvPr id="10" name="Title 4">
            <a:extLst>
              <a:ext uri="{FF2B5EF4-FFF2-40B4-BE49-F238E27FC236}">
                <a16:creationId xmlns:a16="http://schemas.microsoft.com/office/drawing/2014/main" id="{0F0A1C8C-60EE-280B-1E4C-0FCAFA46D336}"/>
              </a:ext>
            </a:extLst>
          </p:cNvPr>
          <p:cNvSpPr>
            <a:spLocks noGrp="1"/>
          </p:cNvSpPr>
          <p:nvPr>
            <p:ph type="title"/>
          </p:nvPr>
        </p:nvSpPr>
        <p:spPr>
          <a:xfrm>
            <a:off x="1132072" y="1281896"/>
            <a:ext cx="9214884" cy="1073890"/>
          </a:xfrm>
        </p:spPr>
        <p:txBody>
          <a:bodyPr>
            <a:normAutofit/>
          </a:bodyPr>
          <a:lstStyle/>
          <a:p>
            <a:pPr algn="ctr"/>
            <a:r>
              <a:rPr lang="en-US" sz="5400" dirty="0">
                <a:solidFill>
                  <a:srgbClr val="FF0000"/>
                </a:solidFill>
              </a:rPr>
              <a:t>IMPORTANT!</a:t>
            </a:r>
          </a:p>
        </p:txBody>
      </p:sp>
    </p:spTree>
    <p:extLst>
      <p:ext uri="{BB962C8B-B14F-4D97-AF65-F5344CB8AC3E}">
        <p14:creationId xmlns:p14="http://schemas.microsoft.com/office/powerpoint/2010/main" val="4224173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AF221-33FE-AE12-81D1-354CE1221087}"/>
              </a:ext>
            </a:extLst>
          </p:cNvPr>
          <p:cNvSpPr>
            <a:spLocks noGrp="1"/>
          </p:cNvSpPr>
          <p:nvPr>
            <p:ph type="title"/>
          </p:nvPr>
        </p:nvSpPr>
        <p:spPr>
          <a:xfrm>
            <a:off x="769211" y="977673"/>
            <a:ext cx="7384189" cy="1132258"/>
          </a:xfrm>
        </p:spPr>
        <p:txBody>
          <a:bodyPr/>
          <a:lstStyle/>
          <a:p>
            <a:r>
              <a:rPr lang="en-US" dirty="0">
                <a:solidFill>
                  <a:srgbClr val="50A0A0"/>
                </a:solidFill>
              </a:rPr>
              <a:t>A Few Things to Consider if You Work Past Age 65</a:t>
            </a:r>
          </a:p>
        </p:txBody>
      </p:sp>
      <p:graphicFrame>
        <p:nvGraphicFramePr>
          <p:cNvPr id="20" name="Content Placeholder 2">
            <a:extLst>
              <a:ext uri="{FF2B5EF4-FFF2-40B4-BE49-F238E27FC236}">
                <a16:creationId xmlns:a16="http://schemas.microsoft.com/office/drawing/2014/main" id="{DAE1D258-BFC5-DA71-A28A-5967A74253F2}"/>
              </a:ext>
            </a:extLst>
          </p:cNvPr>
          <p:cNvGraphicFramePr>
            <a:graphicFrameLocks noGrp="1"/>
          </p:cNvGraphicFramePr>
          <p:nvPr>
            <p:ph idx="1"/>
            <p:extLst>
              <p:ext uri="{D42A27DB-BD31-4B8C-83A1-F6EECF244321}">
                <p14:modId xmlns:p14="http://schemas.microsoft.com/office/powerpoint/2010/main" val="1588415956"/>
              </p:ext>
            </p:extLst>
          </p:nvPr>
        </p:nvGraphicFramePr>
        <p:xfrm>
          <a:off x="910237" y="2443699"/>
          <a:ext cx="10058400" cy="3725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black and white logo&#10;&#10;Description automatically generated">
            <a:extLst>
              <a:ext uri="{FF2B5EF4-FFF2-40B4-BE49-F238E27FC236}">
                <a16:creationId xmlns:a16="http://schemas.microsoft.com/office/drawing/2014/main" id="{5421456F-8057-C438-6E40-DE91EA3CD1B0}"/>
              </a:ext>
            </a:extLst>
          </p:cNvPr>
          <p:cNvPicPr>
            <a:picLocks noChangeAspect="1"/>
          </p:cNvPicPr>
          <p:nvPr/>
        </p:nvPicPr>
        <p:blipFill rotWithShape="1">
          <a:blip r:embed="rId8">
            <a:extLst>
              <a:ext uri="{28A0092B-C50C-407E-A947-70E740481C1C}">
                <a14:useLocalDpi xmlns:a14="http://schemas.microsoft.com/office/drawing/2010/main" val="0"/>
              </a:ext>
            </a:extLst>
          </a:blip>
          <a:srcRect l="4527" r="8154"/>
          <a:stretch/>
        </p:blipFill>
        <p:spPr>
          <a:xfrm>
            <a:off x="8690343" y="217164"/>
            <a:ext cx="3176987" cy="1187250"/>
          </a:xfrm>
          <a:prstGeom prst="rect">
            <a:avLst/>
          </a:prstGeom>
        </p:spPr>
      </p:pic>
    </p:spTree>
    <p:extLst>
      <p:ext uri="{BB962C8B-B14F-4D97-AF65-F5344CB8AC3E}">
        <p14:creationId xmlns:p14="http://schemas.microsoft.com/office/powerpoint/2010/main" val="1927257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B47FC-B056-93A6-B3CE-5AB369686104}"/>
            </a:ext>
          </a:extLst>
        </p:cNvPr>
        <p:cNvGrpSpPr/>
        <p:nvPr/>
      </p:nvGrpSpPr>
      <p:grpSpPr>
        <a:xfrm>
          <a:off x="0" y="0"/>
          <a:ext cx="0" cy="0"/>
          <a:chOff x="0" y="0"/>
          <a:chExt cx="0" cy="0"/>
        </a:xfrm>
      </p:grpSpPr>
      <p:pic>
        <p:nvPicPr>
          <p:cNvPr id="3" name="Picture 2" descr="A black and white logo&#10;&#10;Description automatically generated">
            <a:extLst>
              <a:ext uri="{FF2B5EF4-FFF2-40B4-BE49-F238E27FC236}">
                <a16:creationId xmlns:a16="http://schemas.microsoft.com/office/drawing/2014/main" id="{749D1F77-DD88-D488-D3A3-2C4DDC30FADA}"/>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553270" y="5394449"/>
            <a:ext cx="3176987" cy="1187250"/>
          </a:xfrm>
          <a:prstGeom prst="rect">
            <a:avLst/>
          </a:prstGeom>
        </p:spPr>
      </p:pic>
      <p:sp>
        <p:nvSpPr>
          <p:cNvPr id="5" name="Title 1">
            <a:extLst>
              <a:ext uri="{FF2B5EF4-FFF2-40B4-BE49-F238E27FC236}">
                <a16:creationId xmlns:a16="http://schemas.microsoft.com/office/drawing/2014/main" id="{3571F6D1-138E-5935-E67D-C4272977E9BF}"/>
              </a:ext>
            </a:extLst>
          </p:cNvPr>
          <p:cNvSpPr txBox="1">
            <a:spLocks/>
          </p:cNvSpPr>
          <p:nvPr/>
        </p:nvSpPr>
        <p:spPr>
          <a:xfrm>
            <a:off x="553270" y="977673"/>
            <a:ext cx="11393197"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solidFill>
                  <a:srgbClr val="50A0A0"/>
                </a:solidFill>
              </a:rPr>
              <a:t>What are Health Savings Accounts? (HSA)</a:t>
            </a:r>
          </a:p>
        </p:txBody>
      </p:sp>
      <p:sp>
        <p:nvSpPr>
          <p:cNvPr id="13" name="TextBox 12">
            <a:extLst>
              <a:ext uri="{FF2B5EF4-FFF2-40B4-BE49-F238E27FC236}">
                <a16:creationId xmlns:a16="http://schemas.microsoft.com/office/drawing/2014/main" id="{7F62E48C-D0A4-A652-F46C-B3EB04FD64BF}"/>
              </a:ext>
            </a:extLst>
          </p:cNvPr>
          <p:cNvSpPr txBox="1"/>
          <p:nvPr/>
        </p:nvSpPr>
        <p:spPr>
          <a:xfrm>
            <a:off x="737300" y="1720840"/>
            <a:ext cx="4147967" cy="3139321"/>
          </a:xfrm>
          <a:prstGeom prst="rect">
            <a:avLst/>
          </a:prstGeom>
          <a:noFill/>
        </p:spPr>
        <p:txBody>
          <a:bodyPr wrap="square">
            <a:spAutoFit/>
          </a:bodyPr>
          <a:lstStyle/>
          <a:p>
            <a:pPr marL="285750" lvl="0" indent="-285750">
              <a:buFont typeface="Arial" panose="020B0604020202020204" pitchFamily="34" charset="0"/>
              <a:buChar char="•"/>
            </a:pPr>
            <a:r>
              <a:rPr lang="en-US" sz="2200" dirty="0"/>
              <a:t>Accounts for individuals with high-deductible health plans (HDHPs) </a:t>
            </a:r>
          </a:p>
          <a:p>
            <a:pPr marL="285750" lvl="0" indent="-285750">
              <a:buFont typeface="Arial" panose="020B0604020202020204" pitchFamily="34" charset="0"/>
              <a:buChar char="•"/>
            </a:pPr>
            <a:r>
              <a:rPr lang="en-US" sz="2200" dirty="0"/>
              <a:t>Funds are not taxed to deposit or withdraw</a:t>
            </a:r>
          </a:p>
          <a:p>
            <a:pPr marL="285750" lvl="0" indent="-285750">
              <a:buFont typeface="Arial" panose="020B0604020202020204" pitchFamily="34" charset="0"/>
              <a:buChar char="•"/>
            </a:pPr>
            <a:r>
              <a:rPr lang="en-US" sz="2200" dirty="0"/>
              <a:t>In order to deposit you must have an HDHP and </a:t>
            </a:r>
            <a:r>
              <a:rPr lang="en-US" sz="2200" b="0" dirty="0"/>
              <a:t>have no other insurance (including Medicare)</a:t>
            </a:r>
            <a:endParaRPr lang="en-US" sz="2200" dirty="0"/>
          </a:p>
        </p:txBody>
      </p:sp>
      <p:pic>
        <p:nvPicPr>
          <p:cNvPr id="17" name="Picture 16" descr="A person hugging a person in a kitchen&#10;&#10;AI-generated content may be incorrect.">
            <a:extLst>
              <a:ext uri="{FF2B5EF4-FFF2-40B4-BE49-F238E27FC236}">
                <a16:creationId xmlns:a16="http://schemas.microsoft.com/office/drawing/2014/main" id="{05EC885A-2C9C-D0D5-DDDE-E3A97E31BC03}"/>
              </a:ext>
            </a:extLst>
          </p:cNvPr>
          <p:cNvPicPr>
            <a:picLocks noChangeAspect="1"/>
          </p:cNvPicPr>
          <p:nvPr/>
        </p:nvPicPr>
        <p:blipFill>
          <a:blip r:embed="rId4"/>
          <a:stretch>
            <a:fillRect/>
          </a:stretch>
        </p:blipFill>
        <p:spPr>
          <a:xfrm>
            <a:off x="5303520" y="1815931"/>
            <a:ext cx="6461760" cy="4309872"/>
          </a:xfrm>
          <a:prstGeom prst="rect">
            <a:avLst/>
          </a:prstGeom>
        </p:spPr>
      </p:pic>
    </p:spTree>
    <p:extLst>
      <p:ext uri="{BB962C8B-B14F-4D97-AF65-F5344CB8AC3E}">
        <p14:creationId xmlns:p14="http://schemas.microsoft.com/office/powerpoint/2010/main" val="3099945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9D54D63C-D965-4492-8058-13703F39D4E7}"/>
              </a:ext>
            </a:extLst>
          </p:cNvPr>
          <p:cNvGraphicFramePr/>
          <p:nvPr>
            <p:extLst>
              <p:ext uri="{D42A27DB-BD31-4B8C-83A1-F6EECF244321}">
                <p14:modId xmlns:p14="http://schemas.microsoft.com/office/powerpoint/2010/main" val="509530483"/>
              </p:ext>
            </p:extLst>
          </p:nvPr>
        </p:nvGraphicFramePr>
        <p:xfrm>
          <a:off x="1280585" y="2272740"/>
          <a:ext cx="9133415" cy="42615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black and white logo&#10;&#10;Description automatically generated">
            <a:extLst>
              <a:ext uri="{FF2B5EF4-FFF2-40B4-BE49-F238E27FC236}">
                <a16:creationId xmlns:a16="http://schemas.microsoft.com/office/drawing/2014/main" id="{84A37BDC-B908-6552-5CEF-517AE1BDD8C0}"/>
              </a:ext>
            </a:extLst>
          </p:cNvPr>
          <p:cNvPicPr>
            <a:picLocks noChangeAspect="1"/>
          </p:cNvPicPr>
          <p:nvPr/>
        </p:nvPicPr>
        <p:blipFill rotWithShape="1">
          <a:blip r:embed="rId8">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
        <p:nvSpPr>
          <p:cNvPr id="6" name="Title 1">
            <a:extLst>
              <a:ext uri="{FF2B5EF4-FFF2-40B4-BE49-F238E27FC236}">
                <a16:creationId xmlns:a16="http://schemas.microsoft.com/office/drawing/2014/main" id="{E6971D8D-ADEE-0294-3702-51552B5A9572}"/>
              </a:ext>
            </a:extLst>
          </p:cNvPr>
          <p:cNvSpPr txBox="1">
            <a:spLocks/>
          </p:cNvSpPr>
          <p:nvPr/>
        </p:nvSpPr>
        <p:spPr>
          <a:xfrm>
            <a:off x="553270" y="789761"/>
            <a:ext cx="8014997"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solidFill>
                  <a:srgbClr val="50A0A0"/>
                </a:solidFill>
              </a:rPr>
              <a:t>Medicare &amp; Health Savings Accounts (HSA)</a:t>
            </a:r>
          </a:p>
        </p:txBody>
      </p:sp>
    </p:spTree>
    <p:extLst>
      <p:ext uri="{BB962C8B-B14F-4D97-AF65-F5344CB8AC3E}">
        <p14:creationId xmlns:p14="http://schemas.microsoft.com/office/powerpoint/2010/main" val="2242509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logo&#10;&#10;Description automatically generated">
            <a:extLst>
              <a:ext uri="{FF2B5EF4-FFF2-40B4-BE49-F238E27FC236}">
                <a16:creationId xmlns:a16="http://schemas.microsoft.com/office/drawing/2014/main" id="{24E976A5-796D-1ABA-2D6E-6DC7260146D6}"/>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553270" y="5532178"/>
            <a:ext cx="3176987" cy="1187250"/>
          </a:xfrm>
          <a:prstGeom prst="rect">
            <a:avLst/>
          </a:prstGeom>
        </p:spPr>
      </p:pic>
      <p:sp>
        <p:nvSpPr>
          <p:cNvPr id="5" name="Title 1">
            <a:extLst>
              <a:ext uri="{FF2B5EF4-FFF2-40B4-BE49-F238E27FC236}">
                <a16:creationId xmlns:a16="http://schemas.microsoft.com/office/drawing/2014/main" id="{1FCEE5DA-17EC-1048-22B7-A5A9C4E71ACF}"/>
              </a:ext>
            </a:extLst>
          </p:cNvPr>
          <p:cNvSpPr txBox="1">
            <a:spLocks/>
          </p:cNvSpPr>
          <p:nvPr/>
        </p:nvSpPr>
        <p:spPr>
          <a:xfrm>
            <a:off x="553270" y="588582"/>
            <a:ext cx="7659397"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solidFill>
                  <a:srgbClr val="50A0A0"/>
                </a:solidFill>
              </a:rPr>
              <a:t>Income Related Medicare Adjustment Amount (IRMAA)</a:t>
            </a:r>
          </a:p>
        </p:txBody>
      </p:sp>
      <p:sp>
        <p:nvSpPr>
          <p:cNvPr id="13" name="TextBox 12">
            <a:extLst>
              <a:ext uri="{FF2B5EF4-FFF2-40B4-BE49-F238E27FC236}">
                <a16:creationId xmlns:a16="http://schemas.microsoft.com/office/drawing/2014/main" id="{EDBD3B9E-4898-9961-D668-C6F980495F24}"/>
              </a:ext>
            </a:extLst>
          </p:cNvPr>
          <p:cNvSpPr txBox="1"/>
          <p:nvPr/>
        </p:nvSpPr>
        <p:spPr>
          <a:xfrm>
            <a:off x="553270" y="2274839"/>
            <a:ext cx="4933130" cy="2862322"/>
          </a:xfrm>
          <a:prstGeom prst="rect">
            <a:avLst/>
          </a:prstGeom>
          <a:noFill/>
        </p:spPr>
        <p:txBody>
          <a:bodyPr wrap="square">
            <a:spAutoFit/>
          </a:bodyPr>
          <a:lstStyle/>
          <a:p>
            <a:pPr marL="342900" indent="-342900">
              <a:buFont typeface="Arial" panose="020B0604020202020204" pitchFamily="34" charset="0"/>
              <a:buChar char="•"/>
            </a:pPr>
            <a:r>
              <a:rPr lang="en-US" sz="2000" dirty="0"/>
              <a:t>Part D Premiums are subject to income adjustments</a:t>
            </a:r>
          </a:p>
          <a:p>
            <a:pPr marL="342900" indent="-342900">
              <a:buFont typeface="Arial" panose="020B0604020202020204" pitchFamily="34" charset="0"/>
              <a:buChar char="•"/>
            </a:pPr>
            <a:r>
              <a:rPr lang="en-US" sz="2000" dirty="0"/>
              <a:t>Beneficiaries with significant income will pay a sliding scale higher Part D premiums </a:t>
            </a:r>
            <a:r>
              <a:rPr lang="en-US" sz="2000" i="1" dirty="0"/>
              <a:t>(based on IRS tax returns from 2 years prior)</a:t>
            </a:r>
          </a:p>
          <a:p>
            <a:pPr marL="342900" indent="-342900">
              <a:buFont typeface="Arial" panose="020B0604020202020204" pitchFamily="34" charset="0"/>
              <a:buChar char="•"/>
            </a:pPr>
            <a:r>
              <a:rPr lang="en-US" sz="2000" dirty="0"/>
              <a:t>There are 6 income categories</a:t>
            </a:r>
          </a:p>
          <a:p>
            <a:pPr marL="342900" indent="-342900">
              <a:buFont typeface="Arial" panose="020B0604020202020204" pitchFamily="34" charset="0"/>
              <a:buChar char="•"/>
            </a:pPr>
            <a:r>
              <a:rPr lang="en-US" sz="2000" dirty="0"/>
              <a:t>Each category has a set dollar amount associated with it</a:t>
            </a:r>
          </a:p>
        </p:txBody>
      </p:sp>
      <p:pic>
        <p:nvPicPr>
          <p:cNvPr id="19" name="Picture 18" descr="A hand holding an umbrella over an old couple&#10;&#10;AI-generated content may be incorrect.">
            <a:extLst>
              <a:ext uri="{FF2B5EF4-FFF2-40B4-BE49-F238E27FC236}">
                <a16:creationId xmlns:a16="http://schemas.microsoft.com/office/drawing/2014/main" id="{95141CCB-59F9-7289-6B81-D3A5D4B74061}"/>
              </a:ext>
            </a:extLst>
          </p:cNvPr>
          <p:cNvPicPr>
            <a:picLocks noChangeAspect="1"/>
          </p:cNvPicPr>
          <p:nvPr/>
        </p:nvPicPr>
        <p:blipFill>
          <a:blip r:embed="rId4"/>
          <a:srcRect t="8482"/>
          <a:stretch>
            <a:fillRect/>
          </a:stretch>
        </p:blipFill>
        <p:spPr>
          <a:xfrm>
            <a:off x="5742432" y="1888066"/>
            <a:ext cx="5279136" cy="4831361"/>
          </a:xfrm>
          <a:prstGeom prst="rect">
            <a:avLst/>
          </a:prstGeom>
        </p:spPr>
      </p:pic>
    </p:spTree>
    <p:extLst>
      <p:ext uri="{BB962C8B-B14F-4D97-AF65-F5344CB8AC3E}">
        <p14:creationId xmlns:p14="http://schemas.microsoft.com/office/powerpoint/2010/main" val="988306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F0B6D-6E3B-F9A0-A71C-B46054E49C2D}"/>
            </a:ext>
          </a:extLst>
        </p:cNvPr>
        <p:cNvGrpSpPr/>
        <p:nvPr/>
      </p:nvGrpSpPr>
      <p:grpSpPr>
        <a:xfrm>
          <a:off x="0" y="0"/>
          <a:ext cx="0" cy="0"/>
          <a:chOff x="0" y="0"/>
          <a:chExt cx="0" cy="0"/>
        </a:xfrm>
      </p:grpSpPr>
      <p:graphicFrame>
        <p:nvGraphicFramePr>
          <p:cNvPr id="7" name="Content Placeholder 3">
            <a:extLst>
              <a:ext uri="{FF2B5EF4-FFF2-40B4-BE49-F238E27FC236}">
                <a16:creationId xmlns:a16="http://schemas.microsoft.com/office/drawing/2014/main" id="{6D3AB1FE-C4F1-3B7A-9205-5C19B1DD244D}"/>
              </a:ext>
            </a:extLst>
          </p:cNvPr>
          <p:cNvGraphicFramePr>
            <a:graphicFrameLocks noGrp="1"/>
          </p:cNvGraphicFramePr>
          <p:nvPr>
            <p:ph idx="1"/>
            <p:extLst>
              <p:ext uri="{D42A27DB-BD31-4B8C-83A1-F6EECF244321}">
                <p14:modId xmlns:p14="http://schemas.microsoft.com/office/powerpoint/2010/main" val="1166461788"/>
              </p:ext>
            </p:extLst>
          </p:nvPr>
        </p:nvGraphicFramePr>
        <p:xfrm>
          <a:off x="873640" y="2216080"/>
          <a:ext cx="10444719" cy="3451438"/>
        </p:xfrm>
        <a:graphic>
          <a:graphicData uri="http://schemas.openxmlformats.org/drawingml/2006/table">
            <a:tbl>
              <a:tblPr firstRow="1" bandRow="1">
                <a:tableStyleId>{B301B821-A1FF-4177-AEE7-76D212191A09}</a:tableStyleId>
              </a:tblPr>
              <a:tblGrid>
                <a:gridCol w="3684702">
                  <a:extLst>
                    <a:ext uri="{9D8B030D-6E8A-4147-A177-3AD203B41FA5}">
                      <a16:colId xmlns:a16="http://schemas.microsoft.com/office/drawing/2014/main" val="20000"/>
                    </a:ext>
                  </a:extLst>
                </a:gridCol>
                <a:gridCol w="3846113">
                  <a:extLst>
                    <a:ext uri="{9D8B030D-6E8A-4147-A177-3AD203B41FA5}">
                      <a16:colId xmlns:a16="http://schemas.microsoft.com/office/drawing/2014/main" val="20001"/>
                    </a:ext>
                  </a:extLst>
                </a:gridCol>
                <a:gridCol w="2913904">
                  <a:extLst>
                    <a:ext uri="{9D8B030D-6E8A-4147-A177-3AD203B41FA5}">
                      <a16:colId xmlns:a16="http://schemas.microsoft.com/office/drawing/2014/main" val="20002"/>
                    </a:ext>
                  </a:extLst>
                </a:gridCol>
              </a:tblGrid>
              <a:tr h="383187">
                <a:tc>
                  <a:txBody>
                    <a:bodyPr/>
                    <a:lstStyle/>
                    <a:p>
                      <a:pPr algn="ctr"/>
                      <a:r>
                        <a:rPr lang="en-US" sz="1700" dirty="0"/>
                        <a:t> Individual tax filers with income: </a:t>
                      </a:r>
                    </a:p>
                  </a:txBody>
                  <a:tcPr marL="84785" marR="84785" marT="42393" marB="42393"/>
                </a:tc>
                <a:tc>
                  <a:txBody>
                    <a:bodyPr/>
                    <a:lstStyle/>
                    <a:p>
                      <a:pPr algn="ctr"/>
                      <a:r>
                        <a:rPr lang="en-US" sz="1700" dirty="0"/>
                        <a:t>Joint tax filers with income: </a:t>
                      </a:r>
                    </a:p>
                  </a:txBody>
                  <a:tcPr marL="84785" marR="84785" marT="42393" marB="42393"/>
                </a:tc>
                <a:tc>
                  <a:txBody>
                    <a:bodyPr/>
                    <a:lstStyle/>
                    <a:p>
                      <a:pPr algn="ctr"/>
                      <a:r>
                        <a:rPr lang="en-US" sz="1700" dirty="0"/>
                        <a:t>IRMAA for Part B</a:t>
                      </a:r>
                    </a:p>
                  </a:txBody>
                  <a:tcPr marL="84785" marR="84785" marT="42393" marB="42393"/>
                </a:tc>
                <a:extLst>
                  <a:ext uri="{0D108BD9-81ED-4DB2-BD59-A6C34878D82A}">
                    <a16:rowId xmlns:a16="http://schemas.microsoft.com/office/drawing/2014/main" val="10000"/>
                  </a:ext>
                </a:extLst>
              </a:tr>
              <a:tr h="493722">
                <a:tc>
                  <a:txBody>
                    <a:bodyPr/>
                    <a:lstStyle/>
                    <a:p>
                      <a:pPr algn="ctr"/>
                      <a:r>
                        <a:rPr lang="en-US" sz="1700" dirty="0"/>
                        <a:t>&lt; $106,000</a:t>
                      </a:r>
                    </a:p>
                  </a:txBody>
                  <a:tcPr marL="84785" marR="84785" marT="42393" marB="42393"/>
                </a:tc>
                <a:tc>
                  <a:txBody>
                    <a:bodyPr/>
                    <a:lstStyle/>
                    <a:p>
                      <a:pPr algn="ctr"/>
                      <a:r>
                        <a:rPr lang="en-US" sz="1700" dirty="0"/>
                        <a:t>$212,000</a:t>
                      </a:r>
                    </a:p>
                  </a:txBody>
                  <a:tcPr marL="84785" marR="84785" marT="42393" marB="42393"/>
                </a:tc>
                <a:tc>
                  <a:txBody>
                    <a:bodyPr/>
                    <a:lstStyle/>
                    <a:p>
                      <a:pPr algn="ctr"/>
                      <a:r>
                        <a:rPr lang="en-US" sz="1700" dirty="0"/>
                        <a:t>$0</a:t>
                      </a:r>
                    </a:p>
                  </a:txBody>
                  <a:tcPr marL="84785" marR="84785" marT="42393" marB="42393"/>
                </a:tc>
                <a:extLst>
                  <a:ext uri="{0D108BD9-81ED-4DB2-BD59-A6C34878D82A}">
                    <a16:rowId xmlns:a16="http://schemas.microsoft.com/office/drawing/2014/main" val="10001"/>
                  </a:ext>
                </a:extLst>
              </a:tr>
              <a:tr h="599641">
                <a:tc>
                  <a:txBody>
                    <a:bodyPr/>
                    <a:lstStyle/>
                    <a:p>
                      <a:pPr algn="ctr"/>
                      <a:r>
                        <a:rPr lang="en-US" sz="1700" dirty="0"/>
                        <a:t>$106,00 to $133,000</a:t>
                      </a:r>
                    </a:p>
                  </a:txBody>
                  <a:tcPr marL="84785" marR="84785" marT="42393" marB="42393"/>
                </a:tc>
                <a:tc>
                  <a:txBody>
                    <a:bodyPr/>
                    <a:lstStyle/>
                    <a:p>
                      <a:pPr algn="ctr"/>
                      <a:r>
                        <a:rPr lang="en-US" sz="1700" dirty="0"/>
                        <a:t>$212,000 to $266,000</a:t>
                      </a:r>
                    </a:p>
                  </a:txBody>
                  <a:tcPr marL="84785" marR="84785" marT="42393" marB="42393"/>
                </a:tc>
                <a:tc>
                  <a:txBody>
                    <a:bodyPr/>
                    <a:lstStyle/>
                    <a:p>
                      <a:pPr algn="ctr"/>
                      <a:r>
                        <a:rPr lang="en-US" sz="1700" dirty="0"/>
                        <a:t>$259.00</a:t>
                      </a:r>
                    </a:p>
                  </a:txBody>
                  <a:tcPr marL="84785" marR="84785" marT="42393" marB="42393"/>
                </a:tc>
                <a:extLst>
                  <a:ext uri="{0D108BD9-81ED-4DB2-BD59-A6C34878D82A}">
                    <a16:rowId xmlns:a16="http://schemas.microsoft.com/office/drawing/2014/main" val="10002"/>
                  </a:ext>
                </a:extLst>
              </a:tr>
              <a:tr h="493722">
                <a:tc>
                  <a:txBody>
                    <a:bodyPr/>
                    <a:lstStyle/>
                    <a:p>
                      <a:pPr algn="ctr"/>
                      <a:r>
                        <a:rPr lang="en-US" sz="1700" baseline="0" dirty="0"/>
                        <a:t>&gt; $133,000-$167,000</a:t>
                      </a:r>
                      <a:endParaRPr lang="en-US" sz="1700" dirty="0"/>
                    </a:p>
                  </a:txBody>
                  <a:tcPr marL="84785" marR="84785" marT="42393" marB="42393"/>
                </a:tc>
                <a:tc>
                  <a:txBody>
                    <a:bodyPr/>
                    <a:lstStyle/>
                    <a:p>
                      <a:pPr algn="ctr"/>
                      <a:r>
                        <a:rPr lang="en-US" sz="1700" dirty="0"/>
                        <a:t>&gt;$266,001</a:t>
                      </a:r>
                      <a:r>
                        <a:rPr lang="en-US" sz="1700" baseline="0" dirty="0"/>
                        <a:t> to $336,000</a:t>
                      </a:r>
                      <a:endParaRPr lang="en-US" sz="1700" dirty="0"/>
                    </a:p>
                  </a:txBody>
                  <a:tcPr marL="84785" marR="84785" marT="42393" marB="42393"/>
                </a:tc>
                <a:tc>
                  <a:txBody>
                    <a:bodyPr/>
                    <a:lstStyle/>
                    <a:p>
                      <a:pPr algn="ctr"/>
                      <a:r>
                        <a:rPr lang="en-US" sz="1700" dirty="0"/>
                        <a:t>$370.00</a:t>
                      </a:r>
                    </a:p>
                  </a:txBody>
                  <a:tcPr marL="84785" marR="84785" marT="42393" marB="42393"/>
                </a:tc>
                <a:extLst>
                  <a:ext uri="{0D108BD9-81ED-4DB2-BD59-A6C34878D82A}">
                    <a16:rowId xmlns:a16="http://schemas.microsoft.com/office/drawing/2014/main" val="10003"/>
                  </a:ext>
                </a:extLst>
              </a:tr>
              <a:tr h="493722">
                <a:tc>
                  <a:txBody>
                    <a:bodyPr/>
                    <a:lstStyle/>
                    <a:p>
                      <a:pPr algn="ctr"/>
                      <a:r>
                        <a:rPr lang="en-US" sz="1700" dirty="0"/>
                        <a:t>$167,000 to $200,000</a:t>
                      </a:r>
                    </a:p>
                  </a:txBody>
                  <a:tcPr marL="84785" marR="84785" marT="42393" marB="42393"/>
                </a:tc>
                <a:tc>
                  <a:txBody>
                    <a:bodyPr/>
                    <a:lstStyle/>
                    <a:p>
                      <a:pPr algn="ctr"/>
                      <a:r>
                        <a:rPr lang="en-US" sz="1700" dirty="0"/>
                        <a:t>&gt;$334,000</a:t>
                      </a:r>
                      <a:r>
                        <a:rPr lang="en-US" sz="1700" baseline="0" dirty="0"/>
                        <a:t> to $400,000</a:t>
                      </a:r>
                      <a:endParaRPr lang="en-US" sz="1700" dirty="0"/>
                    </a:p>
                  </a:txBody>
                  <a:tcPr marL="84785" marR="84785" marT="42393" marB="42393"/>
                </a:tc>
                <a:tc>
                  <a:txBody>
                    <a:bodyPr/>
                    <a:lstStyle/>
                    <a:p>
                      <a:pPr algn="ctr"/>
                      <a:r>
                        <a:rPr lang="en-US" sz="1700" dirty="0"/>
                        <a:t>$480.90</a:t>
                      </a:r>
                    </a:p>
                  </a:txBody>
                  <a:tcPr marL="84785" marR="84785" marT="42393" marB="42393"/>
                </a:tc>
                <a:extLst>
                  <a:ext uri="{0D108BD9-81ED-4DB2-BD59-A6C34878D82A}">
                    <a16:rowId xmlns:a16="http://schemas.microsoft.com/office/drawing/2014/main" val="10004"/>
                  </a:ext>
                </a:extLst>
              </a:tr>
              <a:tr h="493722">
                <a:tc>
                  <a:txBody>
                    <a:bodyPr/>
                    <a:lstStyle/>
                    <a:p>
                      <a:pPr algn="ctr"/>
                      <a:r>
                        <a:rPr lang="en-US" sz="1700" dirty="0"/>
                        <a:t>&gt;$200,000 to &lt;$500,000</a:t>
                      </a:r>
                    </a:p>
                  </a:txBody>
                  <a:tcPr marL="84785" marR="84785" marT="42393" marB="42393"/>
                </a:tc>
                <a:tc>
                  <a:txBody>
                    <a:bodyPr/>
                    <a:lstStyle/>
                    <a:p>
                      <a:pPr algn="ctr"/>
                      <a:r>
                        <a:rPr lang="en-US" sz="1700" dirty="0"/>
                        <a:t>&gt;$366,001to $750,000</a:t>
                      </a:r>
                    </a:p>
                  </a:txBody>
                  <a:tcPr marL="84785" marR="84785" marT="42393" marB="42393"/>
                </a:tc>
                <a:tc>
                  <a:txBody>
                    <a:bodyPr/>
                    <a:lstStyle/>
                    <a:p>
                      <a:pPr algn="ctr"/>
                      <a:r>
                        <a:rPr lang="en-US" sz="1700" dirty="0"/>
                        <a:t>$591.90</a:t>
                      </a:r>
                    </a:p>
                  </a:txBody>
                  <a:tcPr marL="84785" marR="84785" marT="42393" marB="42393"/>
                </a:tc>
                <a:extLst>
                  <a:ext uri="{0D108BD9-81ED-4DB2-BD59-A6C34878D82A}">
                    <a16:rowId xmlns:a16="http://schemas.microsoft.com/office/drawing/2014/main" val="10005"/>
                  </a:ext>
                </a:extLst>
              </a:tr>
              <a:tr h="493722">
                <a:tc>
                  <a:txBody>
                    <a:bodyPr/>
                    <a:lstStyle/>
                    <a:p>
                      <a:pPr algn="ctr"/>
                      <a:r>
                        <a:rPr lang="en-US" sz="1700"/>
                        <a:t>Above $500,000</a:t>
                      </a:r>
                    </a:p>
                  </a:txBody>
                  <a:tcPr marL="84785" marR="84785" marT="42393" marB="42393"/>
                </a:tc>
                <a:tc>
                  <a:txBody>
                    <a:bodyPr/>
                    <a:lstStyle/>
                    <a:p>
                      <a:pPr algn="ctr"/>
                      <a:r>
                        <a:rPr lang="en-US" sz="1700" dirty="0"/>
                        <a:t>Above $750,000</a:t>
                      </a:r>
                    </a:p>
                  </a:txBody>
                  <a:tcPr marL="84785" marR="84785" marT="42393" marB="42393"/>
                </a:tc>
                <a:tc>
                  <a:txBody>
                    <a:bodyPr/>
                    <a:lstStyle/>
                    <a:p>
                      <a:pPr algn="ctr"/>
                      <a:r>
                        <a:rPr lang="en-US" sz="1700" dirty="0"/>
                        <a:t>$628.90</a:t>
                      </a:r>
                    </a:p>
                  </a:txBody>
                  <a:tcPr marL="84785" marR="84785" marT="42393" marB="42393"/>
                </a:tc>
                <a:extLst>
                  <a:ext uri="{0D108BD9-81ED-4DB2-BD59-A6C34878D82A}">
                    <a16:rowId xmlns:a16="http://schemas.microsoft.com/office/drawing/2014/main" val="2167495906"/>
                  </a:ext>
                </a:extLst>
              </a:tr>
            </a:tbl>
          </a:graphicData>
        </a:graphic>
      </p:graphicFrame>
      <p:pic>
        <p:nvPicPr>
          <p:cNvPr id="4" name="Picture 3" descr="A black and white logo&#10;&#10;Description automatically generated">
            <a:extLst>
              <a:ext uri="{FF2B5EF4-FFF2-40B4-BE49-F238E27FC236}">
                <a16:creationId xmlns:a16="http://schemas.microsoft.com/office/drawing/2014/main" id="{4E89CEAE-8121-4D21-4033-5D788A1C4AA1}"/>
              </a:ext>
            </a:extLst>
          </p:cNvPr>
          <p:cNvPicPr>
            <a:picLocks noChangeAspect="1"/>
          </p:cNvPicPr>
          <p:nvPr/>
        </p:nvPicPr>
        <p:blipFill rotWithShape="1">
          <a:blip r:embed="rId4">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
        <p:nvSpPr>
          <p:cNvPr id="6" name="Title 1">
            <a:extLst>
              <a:ext uri="{FF2B5EF4-FFF2-40B4-BE49-F238E27FC236}">
                <a16:creationId xmlns:a16="http://schemas.microsoft.com/office/drawing/2014/main" id="{CD53D358-B60E-0089-746F-92715D9D41D3}"/>
              </a:ext>
            </a:extLst>
          </p:cNvPr>
          <p:cNvSpPr txBox="1">
            <a:spLocks/>
          </p:cNvSpPr>
          <p:nvPr/>
        </p:nvSpPr>
        <p:spPr>
          <a:xfrm>
            <a:off x="612537" y="964152"/>
            <a:ext cx="8014997"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solidFill>
                  <a:srgbClr val="50A0A0"/>
                </a:solidFill>
              </a:rPr>
              <a:t>2025 Part B IRMAA</a:t>
            </a:r>
          </a:p>
        </p:txBody>
      </p:sp>
    </p:spTree>
    <p:custDataLst>
      <p:tags r:id="rId1"/>
    </p:custDataLst>
    <p:extLst>
      <p:ext uri="{BB962C8B-B14F-4D97-AF65-F5344CB8AC3E}">
        <p14:creationId xmlns:p14="http://schemas.microsoft.com/office/powerpoint/2010/main" val="4875189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p:cNvGraphicFramePr>
            <a:graphicFrameLocks noGrp="1"/>
          </p:cNvGraphicFramePr>
          <p:nvPr>
            <p:ph idx="1"/>
            <p:extLst>
              <p:ext uri="{D42A27DB-BD31-4B8C-83A1-F6EECF244321}">
                <p14:modId xmlns:p14="http://schemas.microsoft.com/office/powerpoint/2010/main" val="1587722763"/>
              </p:ext>
            </p:extLst>
          </p:nvPr>
        </p:nvGraphicFramePr>
        <p:xfrm>
          <a:off x="873640" y="2216080"/>
          <a:ext cx="10444719" cy="3497076"/>
        </p:xfrm>
        <a:graphic>
          <a:graphicData uri="http://schemas.openxmlformats.org/drawingml/2006/table">
            <a:tbl>
              <a:tblPr firstRow="1" bandRow="1">
                <a:tableStyleId>{B301B821-A1FF-4177-AEE7-76D212191A09}</a:tableStyleId>
              </a:tblPr>
              <a:tblGrid>
                <a:gridCol w="3684702">
                  <a:extLst>
                    <a:ext uri="{9D8B030D-6E8A-4147-A177-3AD203B41FA5}">
                      <a16:colId xmlns:a16="http://schemas.microsoft.com/office/drawing/2014/main" val="20000"/>
                    </a:ext>
                  </a:extLst>
                </a:gridCol>
                <a:gridCol w="3846113">
                  <a:extLst>
                    <a:ext uri="{9D8B030D-6E8A-4147-A177-3AD203B41FA5}">
                      <a16:colId xmlns:a16="http://schemas.microsoft.com/office/drawing/2014/main" val="20001"/>
                    </a:ext>
                  </a:extLst>
                </a:gridCol>
                <a:gridCol w="2913904">
                  <a:extLst>
                    <a:ext uri="{9D8B030D-6E8A-4147-A177-3AD203B41FA5}">
                      <a16:colId xmlns:a16="http://schemas.microsoft.com/office/drawing/2014/main" val="20002"/>
                    </a:ext>
                  </a:extLst>
                </a:gridCol>
              </a:tblGrid>
              <a:tr h="425520">
                <a:tc>
                  <a:txBody>
                    <a:bodyPr/>
                    <a:lstStyle/>
                    <a:p>
                      <a:pPr algn="ctr"/>
                      <a:r>
                        <a:rPr lang="en-US" sz="1700" dirty="0"/>
                        <a:t> Individual tax filers with income: </a:t>
                      </a:r>
                    </a:p>
                  </a:txBody>
                  <a:tcPr marL="84785" marR="84785" marT="42393" marB="42393">
                    <a:solidFill>
                      <a:srgbClr val="009999"/>
                    </a:solidFill>
                  </a:tcPr>
                </a:tc>
                <a:tc>
                  <a:txBody>
                    <a:bodyPr/>
                    <a:lstStyle/>
                    <a:p>
                      <a:pPr algn="ctr"/>
                      <a:r>
                        <a:rPr lang="en-US" sz="1700" dirty="0"/>
                        <a:t>Joint tax filers with income: </a:t>
                      </a:r>
                    </a:p>
                  </a:txBody>
                  <a:tcPr marL="84785" marR="84785" marT="42393" marB="42393">
                    <a:solidFill>
                      <a:srgbClr val="009999"/>
                    </a:solidFill>
                  </a:tcPr>
                </a:tc>
                <a:tc>
                  <a:txBody>
                    <a:bodyPr/>
                    <a:lstStyle/>
                    <a:p>
                      <a:pPr algn="ctr"/>
                      <a:r>
                        <a:rPr lang="en-US" sz="1700" dirty="0"/>
                        <a:t>IRMAA for Part D</a:t>
                      </a:r>
                    </a:p>
                  </a:txBody>
                  <a:tcPr marL="84785" marR="84785" marT="42393" marB="42393">
                    <a:solidFill>
                      <a:srgbClr val="009999"/>
                    </a:solidFill>
                  </a:tcPr>
                </a:tc>
                <a:extLst>
                  <a:ext uri="{0D108BD9-81ED-4DB2-BD59-A6C34878D82A}">
                    <a16:rowId xmlns:a16="http://schemas.microsoft.com/office/drawing/2014/main" val="10000"/>
                  </a:ext>
                </a:extLst>
              </a:tr>
              <a:tr h="493722">
                <a:tc>
                  <a:txBody>
                    <a:bodyPr/>
                    <a:lstStyle/>
                    <a:p>
                      <a:pPr algn="ctr"/>
                      <a:r>
                        <a:rPr lang="en-US" sz="1700" dirty="0"/>
                        <a:t>&lt; $106,000</a:t>
                      </a:r>
                    </a:p>
                  </a:txBody>
                  <a:tcPr marL="84785" marR="84785" marT="42393" marB="42393"/>
                </a:tc>
                <a:tc>
                  <a:txBody>
                    <a:bodyPr/>
                    <a:lstStyle/>
                    <a:p>
                      <a:pPr algn="ctr"/>
                      <a:r>
                        <a:rPr lang="en-US" sz="1700" dirty="0"/>
                        <a:t>$212,000</a:t>
                      </a:r>
                    </a:p>
                  </a:txBody>
                  <a:tcPr marL="84785" marR="84785" marT="42393" marB="42393"/>
                </a:tc>
                <a:tc>
                  <a:txBody>
                    <a:bodyPr/>
                    <a:lstStyle/>
                    <a:p>
                      <a:pPr algn="ctr"/>
                      <a:r>
                        <a:rPr lang="en-US" sz="1700" dirty="0"/>
                        <a:t>$0</a:t>
                      </a:r>
                    </a:p>
                  </a:txBody>
                  <a:tcPr marL="84785" marR="84785" marT="42393" marB="42393"/>
                </a:tc>
                <a:extLst>
                  <a:ext uri="{0D108BD9-81ED-4DB2-BD59-A6C34878D82A}">
                    <a16:rowId xmlns:a16="http://schemas.microsoft.com/office/drawing/2014/main" val="10001"/>
                  </a:ext>
                </a:extLst>
              </a:tr>
              <a:tr h="599641">
                <a:tc>
                  <a:txBody>
                    <a:bodyPr/>
                    <a:lstStyle/>
                    <a:p>
                      <a:pPr algn="ctr"/>
                      <a:r>
                        <a:rPr lang="en-US" sz="1700" dirty="0"/>
                        <a:t>$106,01 to $133,000</a:t>
                      </a:r>
                    </a:p>
                  </a:txBody>
                  <a:tcPr marL="84785" marR="84785" marT="42393" marB="42393"/>
                </a:tc>
                <a:tc>
                  <a:txBody>
                    <a:bodyPr/>
                    <a:lstStyle/>
                    <a:p>
                      <a:pPr algn="ctr"/>
                      <a:r>
                        <a:rPr lang="en-US" sz="1700" dirty="0"/>
                        <a:t>$212,001 to $266,000</a:t>
                      </a:r>
                    </a:p>
                  </a:txBody>
                  <a:tcPr marL="84785" marR="84785" marT="42393" marB="42393"/>
                </a:tc>
                <a:tc>
                  <a:txBody>
                    <a:bodyPr/>
                    <a:lstStyle/>
                    <a:p>
                      <a:pPr algn="ctr"/>
                      <a:r>
                        <a:rPr lang="en-US" sz="1700" dirty="0"/>
                        <a:t>$13.70 + Plan Premium (PP)</a:t>
                      </a:r>
                    </a:p>
                  </a:txBody>
                  <a:tcPr marL="84785" marR="84785" marT="42393" marB="42393"/>
                </a:tc>
                <a:extLst>
                  <a:ext uri="{0D108BD9-81ED-4DB2-BD59-A6C34878D82A}">
                    <a16:rowId xmlns:a16="http://schemas.microsoft.com/office/drawing/2014/main" val="10002"/>
                  </a:ext>
                </a:extLst>
              </a:tr>
              <a:tr h="493722">
                <a:tc>
                  <a:txBody>
                    <a:bodyPr/>
                    <a:lstStyle/>
                    <a:p>
                      <a:pPr algn="ctr"/>
                      <a:r>
                        <a:rPr lang="en-US" sz="1700" baseline="0" dirty="0"/>
                        <a:t>$133,001-$167,000</a:t>
                      </a:r>
                      <a:endParaRPr lang="en-US" sz="1700" dirty="0"/>
                    </a:p>
                  </a:txBody>
                  <a:tcPr marL="84785" marR="84785" marT="42393" marB="42393"/>
                </a:tc>
                <a:tc>
                  <a:txBody>
                    <a:bodyPr/>
                    <a:lstStyle/>
                    <a:p>
                      <a:pPr algn="ctr"/>
                      <a:r>
                        <a:rPr lang="en-US" sz="1700" dirty="0"/>
                        <a:t>$266,001</a:t>
                      </a:r>
                      <a:r>
                        <a:rPr lang="en-US" sz="1700" baseline="0" dirty="0"/>
                        <a:t> to $336,000</a:t>
                      </a:r>
                      <a:endParaRPr lang="en-US" sz="1700" dirty="0"/>
                    </a:p>
                  </a:txBody>
                  <a:tcPr marL="84785" marR="84785" marT="42393" marB="42393"/>
                </a:tc>
                <a:tc>
                  <a:txBody>
                    <a:bodyPr/>
                    <a:lstStyle/>
                    <a:p>
                      <a:pPr algn="ctr"/>
                      <a:r>
                        <a:rPr lang="en-US" sz="1700" dirty="0"/>
                        <a:t>$35.30 + PP</a:t>
                      </a:r>
                    </a:p>
                  </a:txBody>
                  <a:tcPr marL="84785" marR="84785" marT="42393" marB="42393"/>
                </a:tc>
                <a:extLst>
                  <a:ext uri="{0D108BD9-81ED-4DB2-BD59-A6C34878D82A}">
                    <a16:rowId xmlns:a16="http://schemas.microsoft.com/office/drawing/2014/main" val="10003"/>
                  </a:ext>
                </a:extLst>
              </a:tr>
              <a:tr h="493722">
                <a:tc>
                  <a:txBody>
                    <a:bodyPr/>
                    <a:lstStyle/>
                    <a:p>
                      <a:pPr algn="ctr"/>
                      <a:r>
                        <a:rPr lang="en-US" sz="1700" dirty="0"/>
                        <a:t>$167,001 to $200,000</a:t>
                      </a:r>
                    </a:p>
                  </a:txBody>
                  <a:tcPr marL="84785" marR="84785" marT="42393" marB="42393"/>
                </a:tc>
                <a:tc>
                  <a:txBody>
                    <a:bodyPr/>
                    <a:lstStyle/>
                    <a:p>
                      <a:pPr algn="ctr"/>
                      <a:r>
                        <a:rPr lang="en-US" sz="1700" dirty="0"/>
                        <a:t>$336,001</a:t>
                      </a:r>
                      <a:r>
                        <a:rPr lang="en-US" sz="1700" baseline="0" dirty="0"/>
                        <a:t> to $400,000</a:t>
                      </a:r>
                      <a:endParaRPr lang="en-US" sz="1700" dirty="0"/>
                    </a:p>
                  </a:txBody>
                  <a:tcPr marL="84785" marR="84785" marT="42393" marB="42393"/>
                </a:tc>
                <a:tc>
                  <a:txBody>
                    <a:bodyPr/>
                    <a:lstStyle/>
                    <a:p>
                      <a:pPr algn="ctr"/>
                      <a:r>
                        <a:rPr lang="en-US" sz="1700" dirty="0"/>
                        <a:t>$57.00 + PP</a:t>
                      </a:r>
                    </a:p>
                  </a:txBody>
                  <a:tcPr marL="84785" marR="84785" marT="42393" marB="42393"/>
                </a:tc>
                <a:extLst>
                  <a:ext uri="{0D108BD9-81ED-4DB2-BD59-A6C34878D82A}">
                    <a16:rowId xmlns:a16="http://schemas.microsoft.com/office/drawing/2014/main" val="10004"/>
                  </a:ext>
                </a:extLst>
              </a:tr>
              <a:tr h="493722">
                <a:tc>
                  <a:txBody>
                    <a:bodyPr/>
                    <a:lstStyle/>
                    <a:p>
                      <a:pPr algn="ctr"/>
                      <a:r>
                        <a:rPr lang="en-US" sz="1700" dirty="0"/>
                        <a:t>$200,001 to $500,000</a:t>
                      </a:r>
                    </a:p>
                  </a:txBody>
                  <a:tcPr marL="84785" marR="84785" marT="42393" marB="42393"/>
                </a:tc>
                <a:tc>
                  <a:txBody>
                    <a:bodyPr/>
                    <a:lstStyle/>
                    <a:p>
                      <a:pPr algn="ctr"/>
                      <a:r>
                        <a:rPr lang="en-US" sz="1700" dirty="0"/>
                        <a:t>$400.001 to $750,000</a:t>
                      </a:r>
                    </a:p>
                  </a:txBody>
                  <a:tcPr marL="84785" marR="84785" marT="42393" marB="42393"/>
                </a:tc>
                <a:tc>
                  <a:txBody>
                    <a:bodyPr/>
                    <a:lstStyle/>
                    <a:p>
                      <a:pPr algn="ctr"/>
                      <a:r>
                        <a:rPr lang="en-US" sz="1700" dirty="0"/>
                        <a:t>$78.60 + PP</a:t>
                      </a:r>
                    </a:p>
                  </a:txBody>
                  <a:tcPr marL="84785" marR="84785" marT="42393" marB="42393"/>
                </a:tc>
                <a:extLst>
                  <a:ext uri="{0D108BD9-81ED-4DB2-BD59-A6C34878D82A}">
                    <a16:rowId xmlns:a16="http://schemas.microsoft.com/office/drawing/2014/main" val="10005"/>
                  </a:ext>
                </a:extLst>
              </a:tr>
              <a:tr h="493722">
                <a:tc>
                  <a:txBody>
                    <a:bodyPr/>
                    <a:lstStyle/>
                    <a:p>
                      <a:pPr algn="ctr"/>
                      <a:r>
                        <a:rPr lang="en-US" sz="1700" dirty="0"/>
                        <a:t>Above $500,000</a:t>
                      </a:r>
                    </a:p>
                  </a:txBody>
                  <a:tcPr marL="84785" marR="84785" marT="42393" marB="42393"/>
                </a:tc>
                <a:tc>
                  <a:txBody>
                    <a:bodyPr/>
                    <a:lstStyle/>
                    <a:p>
                      <a:pPr algn="ctr"/>
                      <a:r>
                        <a:rPr lang="en-US" sz="1700"/>
                        <a:t>Above $750,000</a:t>
                      </a:r>
                    </a:p>
                  </a:txBody>
                  <a:tcPr marL="84785" marR="84785" marT="42393" marB="42393"/>
                </a:tc>
                <a:tc>
                  <a:txBody>
                    <a:bodyPr/>
                    <a:lstStyle/>
                    <a:p>
                      <a:pPr algn="ctr"/>
                      <a:r>
                        <a:rPr lang="en-US" sz="1700" dirty="0"/>
                        <a:t>$75.80 + PP</a:t>
                      </a:r>
                    </a:p>
                  </a:txBody>
                  <a:tcPr marL="84785" marR="84785" marT="42393" marB="42393"/>
                </a:tc>
                <a:extLst>
                  <a:ext uri="{0D108BD9-81ED-4DB2-BD59-A6C34878D82A}">
                    <a16:rowId xmlns:a16="http://schemas.microsoft.com/office/drawing/2014/main" val="2167495906"/>
                  </a:ext>
                </a:extLst>
              </a:tr>
            </a:tbl>
          </a:graphicData>
        </a:graphic>
      </p:graphicFrame>
      <p:pic>
        <p:nvPicPr>
          <p:cNvPr id="4" name="Picture 3" descr="A black and white logo&#10;&#10;Description automatically generated">
            <a:extLst>
              <a:ext uri="{FF2B5EF4-FFF2-40B4-BE49-F238E27FC236}">
                <a16:creationId xmlns:a16="http://schemas.microsoft.com/office/drawing/2014/main" id="{DBAFC5E5-189F-9D97-D561-4F4684FD56D6}"/>
              </a:ext>
            </a:extLst>
          </p:cNvPr>
          <p:cNvPicPr>
            <a:picLocks noChangeAspect="1"/>
          </p:cNvPicPr>
          <p:nvPr/>
        </p:nvPicPr>
        <p:blipFill rotWithShape="1">
          <a:blip r:embed="rId4">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
        <p:nvSpPr>
          <p:cNvPr id="9" name="Title 1">
            <a:extLst>
              <a:ext uri="{FF2B5EF4-FFF2-40B4-BE49-F238E27FC236}">
                <a16:creationId xmlns:a16="http://schemas.microsoft.com/office/drawing/2014/main" id="{D4215F8A-BF6A-76CB-E483-E90BA525CA84}"/>
              </a:ext>
            </a:extLst>
          </p:cNvPr>
          <p:cNvSpPr txBox="1">
            <a:spLocks/>
          </p:cNvSpPr>
          <p:nvPr/>
        </p:nvSpPr>
        <p:spPr>
          <a:xfrm>
            <a:off x="612537" y="964152"/>
            <a:ext cx="8014997"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solidFill>
                  <a:srgbClr val="50A0A0"/>
                </a:solidFill>
              </a:rPr>
              <a:t>2025 Part D IRMAA</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4736" y="1173385"/>
            <a:ext cx="9356106" cy="1200329"/>
          </a:xfrm>
        </p:spPr>
        <p:txBody>
          <a:bodyPr vert="horz" lIns="91440" tIns="45720" rIns="91440" bIns="45720" rtlCol="0" anchor="t">
            <a:normAutofit/>
          </a:bodyPr>
          <a:lstStyle/>
          <a:p>
            <a:r>
              <a:rPr lang="en-US" dirty="0">
                <a:solidFill>
                  <a:srgbClr val="50A0A0"/>
                </a:solidFill>
              </a:rPr>
              <a:t>Help For People With Limited Income and/or Resources</a:t>
            </a:r>
          </a:p>
        </p:txBody>
      </p:sp>
      <p:graphicFrame>
        <p:nvGraphicFramePr>
          <p:cNvPr id="43012" name="Content Placeholder 2">
            <a:extLst>
              <a:ext uri="{FF2B5EF4-FFF2-40B4-BE49-F238E27FC236}">
                <a16:creationId xmlns:a16="http://schemas.microsoft.com/office/drawing/2014/main" id="{49AC13B0-9C1A-4582-A5E9-6374714BE9AC}"/>
              </a:ext>
            </a:extLst>
          </p:cNvPr>
          <p:cNvGraphicFramePr>
            <a:graphicFrameLocks noGrp="1"/>
          </p:cNvGraphicFramePr>
          <p:nvPr>
            <p:ph idx="1"/>
            <p:extLst>
              <p:ext uri="{D42A27DB-BD31-4B8C-83A1-F6EECF244321}">
                <p14:modId xmlns:p14="http://schemas.microsoft.com/office/powerpoint/2010/main" val="1696058053"/>
              </p:ext>
            </p:extLst>
          </p:nvPr>
        </p:nvGraphicFramePr>
        <p:xfrm>
          <a:off x="942536" y="2379133"/>
          <a:ext cx="10589071" cy="3781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black and white logo&#10;&#10;Description automatically generated">
            <a:extLst>
              <a:ext uri="{FF2B5EF4-FFF2-40B4-BE49-F238E27FC236}">
                <a16:creationId xmlns:a16="http://schemas.microsoft.com/office/drawing/2014/main" id="{17F65C89-3002-FF24-742A-D6EC0B3A5CB9}"/>
              </a:ext>
            </a:extLst>
          </p:cNvPr>
          <p:cNvPicPr>
            <a:picLocks noChangeAspect="1"/>
          </p:cNvPicPr>
          <p:nvPr/>
        </p:nvPicPr>
        <p:blipFill rotWithShape="1">
          <a:blip r:embed="rId8">
            <a:extLst>
              <a:ext uri="{28A0092B-C50C-407E-A947-70E740481C1C}">
                <a14:useLocalDpi xmlns:a14="http://schemas.microsoft.com/office/drawing/2010/main" val="0"/>
              </a:ext>
            </a:extLst>
          </a:blip>
          <a:srcRect l="4527" r="8154"/>
          <a:stretch/>
        </p:blipFill>
        <p:spPr>
          <a:xfrm>
            <a:off x="8354620" y="5311648"/>
            <a:ext cx="3176987" cy="1187250"/>
          </a:xfrm>
          <a:prstGeom prst="rect">
            <a:avLst/>
          </a:prstGeom>
        </p:spPr>
      </p:pic>
    </p:spTree>
    <p:extLst>
      <p:ext uri="{BB962C8B-B14F-4D97-AF65-F5344CB8AC3E}">
        <p14:creationId xmlns:p14="http://schemas.microsoft.com/office/powerpoint/2010/main" val="7794700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2DCD9-DF6A-1914-434E-5C6F320000DC}"/>
              </a:ext>
            </a:extLst>
          </p:cNvPr>
          <p:cNvSpPr>
            <a:spLocks noGrp="1"/>
          </p:cNvSpPr>
          <p:nvPr>
            <p:ph type="title"/>
          </p:nvPr>
        </p:nvSpPr>
        <p:spPr>
          <a:xfrm>
            <a:off x="835898" y="797051"/>
            <a:ext cx="4549175" cy="486184"/>
          </a:xfrm>
        </p:spPr>
        <p:txBody>
          <a:bodyPr vert="horz" lIns="91440" tIns="45720" rIns="91440" bIns="45720" rtlCol="0" anchor="t">
            <a:normAutofit fontScale="90000"/>
          </a:bodyPr>
          <a:lstStyle/>
          <a:p>
            <a:r>
              <a:rPr lang="en-US" dirty="0">
                <a:solidFill>
                  <a:srgbClr val="50A0A0"/>
                </a:solidFill>
              </a:rPr>
              <a:t>Enroll on Time!</a:t>
            </a:r>
          </a:p>
        </p:txBody>
      </p:sp>
      <p:sp>
        <p:nvSpPr>
          <p:cNvPr id="3" name="Content Placeholder 2">
            <a:extLst>
              <a:ext uri="{FF2B5EF4-FFF2-40B4-BE49-F238E27FC236}">
                <a16:creationId xmlns:a16="http://schemas.microsoft.com/office/drawing/2014/main" id="{8F4699F9-543E-7CA3-EFE2-FD6F3A76D2B3}"/>
              </a:ext>
            </a:extLst>
          </p:cNvPr>
          <p:cNvSpPr>
            <a:spLocks noGrp="1"/>
          </p:cNvSpPr>
          <p:nvPr>
            <p:ph idx="1"/>
          </p:nvPr>
        </p:nvSpPr>
        <p:spPr>
          <a:xfrm>
            <a:off x="1295399" y="2326472"/>
            <a:ext cx="4625102" cy="4126530"/>
          </a:xfrm>
          <a:ln>
            <a:solidFill>
              <a:schemeClr val="tx1"/>
            </a:solidFill>
          </a:ln>
        </p:spPr>
        <p:txBody>
          <a:bodyPr>
            <a:noAutofit/>
          </a:bodyPr>
          <a:lstStyle/>
          <a:p>
            <a:pPr marL="0" indent="0">
              <a:buNone/>
            </a:pPr>
            <a:r>
              <a:rPr lang="en-US" sz="1600" b="1" dirty="0"/>
              <a:t>Part B Late Enrollment Penalty </a:t>
            </a:r>
            <a:r>
              <a:rPr lang="en-US" sz="1600" dirty="0"/>
              <a:t>is 10% of the Standard Monthly Premium for each month you should have enrolled but didn’t</a:t>
            </a:r>
          </a:p>
          <a:p>
            <a:r>
              <a:rPr lang="en-US" sz="1600" dirty="0"/>
              <a:t>So, if you should have enrolled in October of 2023, and decide to enroll during the General Enrollment Period in January of 2026, you will  pay an additional $41.30 a month on top of the $206.50 Part B Premium </a:t>
            </a:r>
          </a:p>
          <a:p>
            <a:r>
              <a:rPr lang="en-US" sz="1600" dirty="0"/>
              <a:t>As the Premium changes (generally goes up) every year, so will the amount you pay as a penalty</a:t>
            </a:r>
          </a:p>
        </p:txBody>
      </p:sp>
      <p:sp>
        <p:nvSpPr>
          <p:cNvPr id="5" name="Footer Placeholder 4">
            <a:extLst>
              <a:ext uri="{FF2B5EF4-FFF2-40B4-BE49-F238E27FC236}">
                <a16:creationId xmlns:a16="http://schemas.microsoft.com/office/drawing/2014/main" id="{FF0B99D0-F0F9-090A-7008-5A041F3468B5}"/>
              </a:ext>
            </a:extLst>
          </p:cNvPr>
          <p:cNvSpPr>
            <a:spLocks noGrp="1"/>
          </p:cNvSpPr>
          <p:nvPr>
            <p:ph type="ftr" sz="quarter" idx="11"/>
          </p:nvPr>
        </p:nvSpPr>
        <p:spPr/>
        <p:txBody>
          <a:bodyPr/>
          <a:lstStyle/>
          <a:p>
            <a:r>
              <a:rPr lang="en-US"/>
              <a:t>
              </a:t>
            </a:r>
          </a:p>
        </p:txBody>
      </p:sp>
      <p:pic>
        <p:nvPicPr>
          <p:cNvPr id="10" name="Picture 9" descr="A black and white logo&#10;&#10;Description automatically generated">
            <a:extLst>
              <a:ext uri="{FF2B5EF4-FFF2-40B4-BE49-F238E27FC236}">
                <a16:creationId xmlns:a16="http://schemas.microsoft.com/office/drawing/2014/main" id="{4F6F567C-0F79-C090-3E92-93F60E460459}"/>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8504939" y="203426"/>
            <a:ext cx="3176987" cy="1187250"/>
          </a:xfrm>
          <a:prstGeom prst="rect">
            <a:avLst/>
          </a:prstGeom>
        </p:spPr>
      </p:pic>
      <p:sp>
        <p:nvSpPr>
          <p:cNvPr id="14" name="TextBox 13">
            <a:extLst>
              <a:ext uri="{FF2B5EF4-FFF2-40B4-BE49-F238E27FC236}">
                <a16:creationId xmlns:a16="http://schemas.microsoft.com/office/drawing/2014/main" id="{82CB4223-7F54-8F1C-32D3-1B2EFA48DDA8}"/>
              </a:ext>
            </a:extLst>
          </p:cNvPr>
          <p:cNvSpPr txBox="1"/>
          <p:nvPr/>
        </p:nvSpPr>
        <p:spPr>
          <a:xfrm>
            <a:off x="7013464" y="2326472"/>
            <a:ext cx="3726113" cy="3785652"/>
          </a:xfrm>
          <a:prstGeom prst="rect">
            <a:avLst/>
          </a:prstGeom>
          <a:noFill/>
          <a:ln>
            <a:solidFill>
              <a:schemeClr val="tx1"/>
            </a:solidFill>
          </a:ln>
        </p:spPr>
        <p:txBody>
          <a:bodyPr wrap="square">
            <a:spAutoFit/>
          </a:bodyPr>
          <a:lstStyle/>
          <a:p>
            <a:r>
              <a:rPr lang="en-US" sz="1600" b="1" dirty="0"/>
              <a:t>Part D Late Enrollment Penalty Calculation: </a:t>
            </a:r>
            <a:r>
              <a:rPr lang="en-US" sz="1600" dirty="0"/>
              <a:t>Penalty is calculated as 1% of the Part D base beneficiary premium ($36.78 in 2025.  Estimated $38.99 in 2026) </a:t>
            </a:r>
          </a:p>
          <a:p>
            <a:endParaRPr lang="en-US" sz="1600" dirty="0"/>
          </a:p>
          <a:p>
            <a:pPr marL="285750" indent="-285750">
              <a:buFont typeface="Arial" panose="020B0604020202020204" pitchFamily="34" charset="0"/>
              <a:buChar char="•"/>
            </a:pPr>
            <a:r>
              <a:rPr lang="en-US" sz="1600" dirty="0"/>
              <a:t>For each month a beneficiary does not have creditable coverage and is not enrolled in Part- D (approximately `$0.36 a month x the number of months, added to the monthly premium)</a:t>
            </a:r>
          </a:p>
          <a:p>
            <a:pPr marL="285750" indent="-285750">
              <a:buFont typeface="Arial" panose="020B0604020202020204" pitchFamily="34" charset="0"/>
              <a:buChar char="•"/>
            </a:pPr>
            <a:r>
              <a:rPr lang="en-US" sz="1600" dirty="0"/>
              <a:t>The penalty amount changes each year as the Part D base beneficiary premium changes</a:t>
            </a:r>
          </a:p>
        </p:txBody>
      </p:sp>
      <p:sp>
        <p:nvSpPr>
          <p:cNvPr id="16" name="TextBox 15">
            <a:extLst>
              <a:ext uri="{FF2B5EF4-FFF2-40B4-BE49-F238E27FC236}">
                <a16:creationId xmlns:a16="http://schemas.microsoft.com/office/drawing/2014/main" id="{13DF7CB8-5ABD-03F8-EF00-24B122AAA9AD}"/>
              </a:ext>
            </a:extLst>
          </p:cNvPr>
          <p:cNvSpPr txBox="1"/>
          <p:nvPr/>
        </p:nvSpPr>
        <p:spPr>
          <a:xfrm>
            <a:off x="835898" y="1527054"/>
            <a:ext cx="10350499" cy="369332"/>
          </a:xfrm>
          <a:prstGeom prst="rect">
            <a:avLst/>
          </a:prstGeom>
          <a:noFill/>
        </p:spPr>
        <p:txBody>
          <a:bodyPr wrap="square">
            <a:spAutoFit/>
          </a:bodyPr>
          <a:lstStyle/>
          <a:p>
            <a:pPr marL="0" indent="0">
              <a:buNone/>
            </a:pPr>
            <a:r>
              <a:rPr lang="en-US" sz="1800" dirty="0"/>
              <a:t>There are life-long penalties that will follow you if you miss the deadlines for Part D and/or B</a:t>
            </a:r>
            <a:r>
              <a:rPr lang="en-US" dirty="0"/>
              <a:t>.</a:t>
            </a:r>
            <a:endParaRPr lang="en-US" sz="1800" dirty="0"/>
          </a:p>
        </p:txBody>
      </p:sp>
    </p:spTree>
    <p:extLst>
      <p:ext uri="{BB962C8B-B14F-4D97-AF65-F5344CB8AC3E}">
        <p14:creationId xmlns:p14="http://schemas.microsoft.com/office/powerpoint/2010/main" val="11933221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5EBAC-6C9C-7723-EAA6-7BE9670125D8}"/>
              </a:ext>
            </a:extLst>
          </p:cNvPr>
          <p:cNvSpPr>
            <a:spLocks noGrp="1"/>
          </p:cNvSpPr>
          <p:nvPr>
            <p:ph type="title"/>
          </p:nvPr>
        </p:nvSpPr>
        <p:spPr>
          <a:xfrm>
            <a:off x="759509" y="861912"/>
            <a:ext cx="7854634" cy="593625"/>
          </a:xfrm>
        </p:spPr>
        <p:txBody>
          <a:bodyPr vert="horz" lIns="91440" tIns="45720" rIns="91440" bIns="45720" rtlCol="0" anchor="t">
            <a:normAutofit fontScale="90000"/>
          </a:bodyPr>
          <a:lstStyle/>
          <a:p>
            <a:r>
              <a:rPr lang="en-US" dirty="0">
                <a:solidFill>
                  <a:srgbClr val="50A0A0"/>
                </a:solidFill>
              </a:rPr>
              <a:t>Special Enrollment Periods (SEPs)	</a:t>
            </a:r>
          </a:p>
        </p:txBody>
      </p:sp>
      <p:sp>
        <p:nvSpPr>
          <p:cNvPr id="3" name="Content Placeholder 2">
            <a:extLst>
              <a:ext uri="{FF2B5EF4-FFF2-40B4-BE49-F238E27FC236}">
                <a16:creationId xmlns:a16="http://schemas.microsoft.com/office/drawing/2014/main" id="{227AAF5A-584D-B7B0-05B9-DA619F9D9331}"/>
              </a:ext>
            </a:extLst>
          </p:cNvPr>
          <p:cNvSpPr>
            <a:spLocks noGrp="1"/>
          </p:cNvSpPr>
          <p:nvPr>
            <p:ph idx="1"/>
          </p:nvPr>
        </p:nvSpPr>
        <p:spPr>
          <a:xfrm>
            <a:off x="838200" y="1551617"/>
            <a:ext cx="5698067" cy="4351338"/>
          </a:xfrm>
        </p:spPr>
        <p:txBody>
          <a:bodyPr>
            <a:normAutofit fontScale="77500" lnSpcReduction="20000"/>
          </a:bodyPr>
          <a:lstStyle/>
          <a:p>
            <a:pPr marL="0" indent="0">
              <a:buNone/>
            </a:pPr>
            <a:r>
              <a:rPr lang="en-US" dirty="0"/>
              <a:t>Enable beneficiaries to make Part D changes in special situations, including:</a:t>
            </a:r>
          </a:p>
          <a:p>
            <a:pPr lvl="1"/>
            <a:r>
              <a:rPr lang="en-US" dirty="0"/>
              <a:t>Involuntary loss of creditable coverage</a:t>
            </a:r>
          </a:p>
          <a:p>
            <a:pPr lvl="1"/>
            <a:r>
              <a:rPr lang="en-US" dirty="0"/>
              <a:t>Entering, residing in or leaving a long-term care facility</a:t>
            </a:r>
          </a:p>
          <a:p>
            <a:pPr lvl="1"/>
            <a:r>
              <a:rPr lang="en-US" dirty="0"/>
              <a:t>Moving</a:t>
            </a:r>
          </a:p>
          <a:p>
            <a:pPr lvl="1"/>
            <a:r>
              <a:rPr lang="en-US" dirty="0"/>
              <a:t>Other exceptional circumstances</a:t>
            </a:r>
          </a:p>
          <a:p>
            <a:pPr lvl="2">
              <a:buFont typeface="Courier New" panose="02070309020205020404" pitchFamily="49" charset="0"/>
              <a:buChar char="o"/>
            </a:pPr>
            <a:r>
              <a:rPr lang="en-US" dirty="0"/>
              <a:t>Automatic enrollment into a plan by Medicare</a:t>
            </a:r>
          </a:p>
          <a:p>
            <a:pPr lvl="2">
              <a:buFont typeface="Courier New" panose="02070309020205020404" pitchFamily="49" charset="0"/>
              <a:buChar char="o"/>
            </a:pPr>
            <a:r>
              <a:rPr lang="en-US" dirty="0"/>
              <a:t>Error by a Federal Employee</a:t>
            </a:r>
          </a:p>
          <a:p>
            <a:pPr lvl="2">
              <a:buFont typeface="Courier New" panose="02070309020205020404" pitchFamily="49" charset="0"/>
              <a:buChar char="o"/>
            </a:pPr>
            <a:r>
              <a:rPr lang="en-US" dirty="0"/>
              <a:t>First year trial period for Medicare Advantage</a:t>
            </a:r>
          </a:p>
          <a:p>
            <a:pPr lvl="2">
              <a:buFont typeface="Courier New" panose="02070309020205020404" pitchFamily="49" charset="0"/>
              <a:buChar char="o"/>
            </a:pPr>
            <a:r>
              <a:rPr lang="en-US" dirty="0"/>
              <a:t>Switching to/from PACE (Program of All-Inclusive Care for the Elderly)</a:t>
            </a:r>
          </a:p>
          <a:p>
            <a:pPr lvl="2">
              <a:buFont typeface="Courier New" panose="02070309020205020404" pitchFamily="49" charset="0"/>
              <a:buChar char="o"/>
            </a:pPr>
            <a:r>
              <a:rPr lang="en-US" dirty="0"/>
              <a:t>When an employer group health plan would otherwise allow a beneficiary to make changes to his/her employer group health plan.</a:t>
            </a:r>
          </a:p>
          <a:p>
            <a:pPr marL="228600" lvl="1" indent="0">
              <a:buNone/>
            </a:pPr>
            <a:endParaRPr lang="en-US" dirty="0"/>
          </a:p>
          <a:p>
            <a:pPr marL="228600" lvl="1" indent="0">
              <a:buNone/>
            </a:pPr>
            <a:r>
              <a:rPr lang="en-US" dirty="0"/>
              <a:t>NOTE:  COBRA is </a:t>
            </a:r>
            <a:r>
              <a:rPr lang="en-US" b="1" dirty="0"/>
              <a:t>not</a:t>
            </a:r>
            <a:r>
              <a:rPr lang="en-US" dirty="0"/>
              <a:t> considered creditable coverage for Medicare Part B.  You </a:t>
            </a:r>
            <a:r>
              <a:rPr lang="en-US" b="1" dirty="0"/>
              <a:t>may</a:t>
            </a:r>
            <a:r>
              <a:rPr lang="en-US" dirty="0"/>
              <a:t> qualify for a Part D Special Enrollment Period, but not in all cases.  </a:t>
            </a:r>
          </a:p>
          <a:p>
            <a:pPr marL="228600" lvl="1" indent="0">
              <a:buNone/>
            </a:pPr>
            <a:endParaRPr lang="en-US" dirty="0"/>
          </a:p>
        </p:txBody>
      </p:sp>
      <p:pic>
        <p:nvPicPr>
          <p:cNvPr id="5" name="Picture 4" descr="A black and white logo&#10;&#10;Description automatically generated">
            <a:extLst>
              <a:ext uri="{FF2B5EF4-FFF2-40B4-BE49-F238E27FC236}">
                <a16:creationId xmlns:a16="http://schemas.microsoft.com/office/drawing/2014/main" id="{3D933F2E-1AB1-C43A-E8F2-89F6DBAA9BF1}"/>
              </a:ext>
            </a:extLst>
          </p:cNvPr>
          <p:cNvPicPr>
            <a:picLocks noChangeAspect="1"/>
          </p:cNvPicPr>
          <p:nvPr/>
        </p:nvPicPr>
        <p:blipFill rotWithShape="1">
          <a:blip r:embed="rId4">
            <a:extLst>
              <a:ext uri="{28A0092B-C50C-407E-A947-70E740481C1C}">
                <a14:useLocalDpi xmlns:a14="http://schemas.microsoft.com/office/drawing/2010/main" val="0"/>
              </a:ext>
            </a:extLst>
          </a:blip>
          <a:srcRect l="4527" r="8154"/>
          <a:stretch/>
        </p:blipFill>
        <p:spPr>
          <a:xfrm>
            <a:off x="8614143" y="268287"/>
            <a:ext cx="3176987" cy="1187250"/>
          </a:xfrm>
          <a:prstGeom prst="rect">
            <a:avLst/>
          </a:prstGeom>
        </p:spPr>
      </p:pic>
      <p:pic>
        <p:nvPicPr>
          <p:cNvPr id="7" name="Graphic 6" descr="Clock with solid fill">
            <a:extLst>
              <a:ext uri="{FF2B5EF4-FFF2-40B4-BE49-F238E27FC236}">
                <a16:creationId xmlns:a16="http://schemas.microsoft.com/office/drawing/2014/main" id="{9AC1C90A-C339-17EB-8CE1-DB9AA830D32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53871" y="2155725"/>
            <a:ext cx="2819400" cy="2819400"/>
          </a:xfrm>
          <a:prstGeom prst="rect">
            <a:avLst/>
          </a:prstGeom>
        </p:spPr>
      </p:pic>
    </p:spTree>
    <p:extLst>
      <p:ext uri="{BB962C8B-B14F-4D97-AF65-F5344CB8AC3E}">
        <p14:creationId xmlns:p14="http://schemas.microsoft.com/office/powerpoint/2010/main" val="3148781904"/>
      </p:ext>
    </p:extLst>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0819-7822-3EA3-F1D9-8D7C0561B2F2}"/>
              </a:ext>
            </a:extLst>
          </p:cNvPr>
          <p:cNvSpPr>
            <a:spLocks noGrp="1"/>
          </p:cNvSpPr>
          <p:nvPr>
            <p:ph type="title"/>
          </p:nvPr>
        </p:nvSpPr>
        <p:spPr>
          <a:xfrm>
            <a:off x="769211" y="690915"/>
            <a:ext cx="10653578" cy="572056"/>
          </a:xfrm>
        </p:spPr>
        <p:txBody>
          <a:bodyPr vert="horz" lIns="91440" tIns="45720" rIns="91440" bIns="45720" rtlCol="0" anchor="t">
            <a:normAutofit fontScale="90000"/>
          </a:bodyPr>
          <a:lstStyle/>
          <a:p>
            <a:r>
              <a:rPr lang="en-US" dirty="0">
                <a:solidFill>
                  <a:srgbClr val="50A0A0"/>
                </a:solidFill>
              </a:rPr>
              <a:t>A Brief Word About “Creditable Coverage”	 </a:t>
            </a:r>
          </a:p>
        </p:txBody>
      </p:sp>
      <p:sp>
        <p:nvSpPr>
          <p:cNvPr id="3" name="Content Placeholder 2">
            <a:extLst>
              <a:ext uri="{FF2B5EF4-FFF2-40B4-BE49-F238E27FC236}">
                <a16:creationId xmlns:a16="http://schemas.microsoft.com/office/drawing/2014/main" id="{D657BF5F-FCEC-34F2-694B-FB28223A8227}"/>
              </a:ext>
            </a:extLst>
          </p:cNvPr>
          <p:cNvSpPr>
            <a:spLocks noGrp="1"/>
          </p:cNvSpPr>
          <p:nvPr>
            <p:ph idx="1"/>
          </p:nvPr>
        </p:nvSpPr>
        <p:spPr>
          <a:xfrm>
            <a:off x="886093" y="1571296"/>
            <a:ext cx="5209907" cy="3505639"/>
          </a:xfrm>
        </p:spPr>
        <p:txBody>
          <a:bodyPr>
            <a:normAutofit fontScale="85000" lnSpcReduction="20000"/>
          </a:bodyPr>
          <a:lstStyle/>
          <a:p>
            <a:pPr marL="0" indent="0">
              <a:buNone/>
            </a:pPr>
            <a:r>
              <a:rPr lang="en-US" dirty="0"/>
              <a:t>Creditable coverage is coverage that is at least as good as what Medicare provides.  However, with the $2,000 cap on medications, many businesses may find that the plans they are offering no longer are “at least as good,” as they may have, for example, a $3,000 cap on medications.</a:t>
            </a:r>
          </a:p>
          <a:p>
            <a:pPr marL="0" indent="0">
              <a:buNone/>
            </a:pPr>
            <a:endParaRPr lang="en-US" dirty="0"/>
          </a:p>
          <a:p>
            <a:pPr marL="0" indent="0">
              <a:buNone/>
            </a:pPr>
            <a:r>
              <a:rPr lang="en-US" dirty="0"/>
              <a:t>To resolve this, CMS has stated that if a plan was considered creditable in 2024, it will still be considered creditable in 2025, so as to avoid a major problem.  What will happen in 2026 will be determined later in the year.  </a:t>
            </a:r>
          </a:p>
        </p:txBody>
      </p:sp>
      <p:sp>
        <p:nvSpPr>
          <p:cNvPr id="5" name="Footer Placeholder 4">
            <a:extLst>
              <a:ext uri="{FF2B5EF4-FFF2-40B4-BE49-F238E27FC236}">
                <a16:creationId xmlns:a16="http://schemas.microsoft.com/office/drawing/2014/main" id="{2C353A22-43C2-8948-6E69-803C26258319}"/>
              </a:ext>
            </a:extLst>
          </p:cNvPr>
          <p:cNvSpPr>
            <a:spLocks noGrp="1"/>
          </p:cNvSpPr>
          <p:nvPr>
            <p:ph type="ftr" sz="quarter" idx="11"/>
          </p:nvPr>
        </p:nvSpPr>
        <p:spPr/>
        <p:txBody>
          <a:bodyPr/>
          <a:lstStyle/>
          <a:p>
            <a:r>
              <a:rPr lang="en-US"/>
              <a:t>
              </a:t>
            </a:r>
          </a:p>
        </p:txBody>
      </p:sp>
      <p:pic>
        <p:nvPicPr>
          <p:cNvPr id="7" name="Picture 6" descr="A black and white logo&#10;&#10;Description automatically generated">
            <a:extLst>
              <a:ext uri="{FF2B5EF4-FFF2-40B4-BE49-F238E27FC236}">
                <a16:creationId xmlns:a16="http://schemas.microsoft.com/office/drawing/2014/main" id="{9E31FACD-AA0F-7EE1-BCDA-96176C1A3DAD}"/>
              </a:ext>
            </a:extLst>
          </p:cNvPr>
          <p:cNvPicPr>
            <a:picLocks noChangeAspect="1"/>
          </p:cNvPicPr>
          <p:nvPr/>
        </p:nvPicPr>
        <p:blipFill rotWithShape="1">
          <a:blip r:embed="rId4">
            <a:extLst>
              <a:ext uri="{28A0092B-C50C-407E-A947-70E740481C1C}">
                <a14:useLocalDpi xmlns:a14="http://schemas.microsoft.com/office/drawing/2010/main" val="0"/>
              </a:ext>
            </a:extLst>
          </a:blip>
          <a:srcRect l="4527" r="8154"/>
          <a:stretch/>
        </p:blipFill>
        <p:spPr>
          <a:xfrm>
            <a:off x="418410" y="5448314"/>
            <a:ext cx="3176987" cy="1187250"/>
          </a:xfrm>
          <a:prstGeom prst="rect">
            <a:avLst/>
          </a:prstGeom>
        </p:spPr>
      </p:pic>
      <p:pic>
        <p:nvPicPr>
          <p:cNvPr id="9" name="Picture 8" descr="A group of people sitting on a couch&#10;&#10;AI-generated content may be incorrect.">
            <a:extLst>
              <a:ext uri="{FF2B5EF4-FFF2-40B4-BE49-F238E27FC236}">
                <a16:creationId xmlns:a16="http://schemas.microsoft.com/office/drawing/2014/main" id="{C2AD2066-6CB7-BFAA-856D-85518490F2EE}"/>
              </a:ext>
            </a:extLst>
          </p:cNvPr>
          <p:cNvPicPr>
            <a:picLocks noChangeAspect="1"/>
          </p:cNvPicPr>
          <p:nvPr/>
        </p:nvPicPr>
        <p:blipFill>
          <a:blip r:embed="rId5"/>
          <a:stretch>
            <a:fillRect/>
          </a:stretch>
        </p:blipFill>
        <p:spPr>
          <a:xfrm>
            <a:off x="6335539" y="1825296"/>
            <a:ext cx="5616007" cy="3745771"/>
          </a:xfrm>
          <a:prstGeom prst="rect">
            <a:avLst/>
          </a:prstGeom>
        </p:spPr>
      </p:pic>
    </p:spTree>
    <p:extLst>
      <p:ext uri="{BB962C8B-B14F-4D97-AF65-F5344CB8AC3E}">
        <p14:creationId xmlns:p14="http://schemas.microsoft.com/office/powerpoint/2010/main" val="1319459584"/>
      </p:ext>
    </p:extLst>
  </p:cSld>
  <p:clrMapOvr>
    <a:masterClrMapping/>
  </p:clrMapOvr>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68143C-B41E-2768-2C39-3422C3C174DA}"/>
              </a:ext>
            </a:extLst>
          </p:cNvPr>
          <p:cNvSpPr>
            <a:spLocks noGrp="1"/>
          </p:cNvSpPr>
          <p:nvPr>
            <p:ph type="title"/>
          </p:nvPr>
        </p:nvSpPr>
        <p:spPr/>
        <p:txBody>
          <a:bodyPr vert="horz" lIns="91440" tIns="45720" rIns="91440" bIns="45720" rtlCol="0" anchor="t">
            <a:normAutofit/>
          </a:bodyPr>
          <a:lstStyle/>
          <a:p>
            <a:r>
              <a:rPr lang="en-US" u="sng" dirty="0">
                <a:solidFill>
                  <a:srgbClr val="50A0A0"/>
                </a:solidFill>
              </a:rPr>
              <a:t>M</a:t>
            </a:r>
            <a:r>
              <a:rPr lang="en-US" dirty="0">
                <a:solidFill>
                  <a:srgbClr val="50A0A0"/>
                </a:solidFill>
              </a:rPr>
              <a:t>edicare </a:t>
            </a:r>
            <a:r>
              <a:rPr lang="en-US" u="sng" dirty="0">
                <a:solidFill>
                  <a:srgbClr val="50A0A0"/>
                </a:solidFill>
              </a:rPr>
              <a:t>A</a:t>
            </a:r>
            <a:r>
              <a:rPr lang="en-US" dirty="0">
                <a:solidFill>
                  <a:srgbClr val="50A0A0"/>
                </a:solidFill>
              </a:rPr>
              <a:t>dvantage </a:t>
            </a:r>
            <a:br>
              <a:rPr lang="en-US" dirty="0">
                <a:solidFill>
                  <a:srgbClr val="50A0A0"/>
                </a:solidFill>
              </a:rPr>
            </a:br>
            <a:r>
              <a:rPr lang="en-US" u="sng" dirty="0">
                <a:solidFill>
                  <a:srgbClr val="50A0A0"/>
                </a:solidFill>
              </a:rPr>
              <a:t>S</a:t>
            </a:r>
            <a:r>
              <a:rPr lang="en-US" dirty="0">
                <a:solidFill>
                  <a:srgbClr val="50A0A0"/>
                </a:solidFill>
              </a:rPr>
              <a:t>pecial </a:t>
            </a:r>
            <a:r>
              <a:rPr lang="en-US" u="sng" dirty="0">
                <a:solidFill>
                  <a:srgbClr val="50A0A0"/>
                </a:solidFill>
              </a:rPr>
              <a:t>N</a:t>
            </a:r>
            <a:r>
              <a:rPr lang="en-US" dirty="0">
                <a:solidFill>
                  <a:srgbClr val="50A0A0"/>
                </a:solidFill>
              </a:rPr>
              <a:t>eeds </a:t>
            </a:r>
            <a:r>
              <a:rPr lang="en-US" u="sng" dirty="0">
                <a:solidFill>
                  <a:srgbClr val="50A0A0"/>
                </a:solidFill>
              </a:rPr>
              <a:t>P</a:t>
            </a:r>
            <a:r>
              <a:rPr lang="en-US" dirty="0">
                <a:solidFill>
                  <a:srgbClr val="50A0A0"/>
                </a:solidFill>
              </a:rPr>
              <a:t>lans (SNPs)</a:t>
            </a:r>
          </a:p>
        </p:txBody>
      </p:sp>
      <p:sp>
        <p:nvSpPr>
          <p:cNvPr id="4" name="Content Placeholder 3">
            <a:extLst>
              <a:ext uri="{FF2B5EF4-FFF2-40B4-BE49-F238E27FC236}">
                <a16:creationId xmlns:a16="http://schemas.microsoft.com/office/drawing/2014/main" id="{1651526D-56F0-6D07-0D90-515D83C0E160}"/>
              </a:ext>
            </a:extLst>
          </p:cNvPr>
          <p:cNvSpPr>
            <a:spLocks noGrp="1"/>
          </p:cNvSpPr>
          <p:nvPr>
            <p:ph sz="half" idx="1"/>
          </p:nvPr>
        </p:nvSpPr>
        <p:spPr>
          <a:xfrm>
            <a:off x="778932" y="2003424"/>
            <a:ext cx="10417629" cy="4177243"/>
          </a:xfrm>
        </p:spPr>
        <p:txBody>
          <a:bodyPr vert="horz" lIns="91440" tIns="45720" rIns="91440" bIns="45720" rtlCol="0" anchor="t">
            <a:normAutofit/>
          </a:bodyPr>
          <a:lstStyle/>
          <a:p>
            <a:r>
              <a:rPr lang="en-US" dirty="0"/>
              <a:t>SNPs or </a:t>
            </a:r>
            <a:r>
              <a:rPr lang="en-US" b="1" dirty="0"/>
              <a:t>Special Plans </a:t>
            </a:r>
            <a:r>
              <a:rPr lang="en-US" dirty="0"/>
              <a:t>are PPOs and HMOs  that may offer more benefits (and at possibly a lower cost) to Medicare beneficiaries.</a:t>
            </a:r>
          </a:p>
          <a:p>
            <a:r>
              <a:rPr lang="en-US" dirty="0"/>
              <a:t>There are plans for people with lower incomes, called </a:t>
            </a:r>
            <a:r>
              <a:rPr lang="en-US" b="1" dirty="0"/>
              <a:t>D-SNPs</a:t>
            </a:r>
            <a:r>
              <a:rPr lang="en-US" dirty="0"/>
              <a:t> (for </a:t>
            </a:r>
            <a:r>
              <a:rPr lang="en-US" b="1" u="sng" dirty="0"/>
              <a:t>D</a:t>
            </a:r>
            <a:r>
              <a:rPr lang="en-US" dirty="0"/>
              <a:t>ually enrolled Medicare and Medicaid beneficiaries)</a:t>
            </a:r>
          </a:p>
          <a:p>
            <a:r>
              <a:rPr lang="en-US" dirty="0"/>
              <a:t>There are plans for people with certain chronic conditions, called </a:t>
            </a:r>
            <a:r>
              <a:rPr lang="en-US" b="1" dirty="0"/>
              <a:t>C-SNPs</a:t>
            </a:r>
          </a:p>
          <a:p>
            <a:pPr lvl="1"/>
            <a:r>
              <a:rPr lang="en-US" dirty="0"/>
              <a:t>Diabetes and Heart Disease, End-Stage Renal Diseases and HIV/AIDS are a few of the Chronic conditions where C-SNPs are available in Michigan</a:t>
            </a:r>
          </a:p>
          <a:p>
            <a:r>
              <a:rPr lang="en-US" dirty="0"/>
              <a:t>There are plans for people residing in institutions, who require a level of care provided by long term care facilities called </a:t>
            </a:r>
            <a:r>
              <a:rPr lang="en-US" b="1" dirty="0"/>
              <a:t>I-SNPs</a:t>
            </a:r>
          </a:p>
          <a:p>
            <a:pPr marL="457200" lvl="1" indent="0">
              <a:buNone/>
            </a:pPr>
            <a:endParaRPr lang="en-US" dirty="0"/>
          </a:p>
          <a:p>
            <a:pPr lvl="1"/>
            <a:endParaRPr lang="en-US" dirty="0"/>
          </a:p>
        </p:txBody>
      </p:sp>
      <p:pic>
        <p:nvPicPr>
          <p:cNvPr id="2" name="Picture 1" descr="A black and white logo&#10;&#10;Description automatically generated">
            <a:extLst>
              <a:ext uri="{FF2B5EF4-FFF2-40B4-BE49-F238E27FC236}">
                <a16:creationId xmlns:a16="http://schemas.microsoft.com/office/drawing/2014/main" id="{196EAB68-BD69-C98F-CA90-C0B53B308968}"/>
              </a:ext>
            </a:extLst>
          </p:cNvPr>
          <p:cNvPicPr>
            <a:picLocks noChangeAspect="1"/>
          </p:cNvPicPr>
          <p:nvPr/>
        </p:nvPicPr>
        <p:blipFill rotWithShape="1">
          <a:blip r:embed="rId4">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Tree>
    <p:extLst>
      <p:ext uri="{BB962C8B-B14F-4D97-AF65-F5344CB8AC3E}">
        <p14:creationId xmlns:p14="http://schemas.microsoft.com/office/powerpoint/2010/main" val="2652954431"/>
      </p:ext>
    </p:extLst>
  </p:cSld>
  <p:clrMapOvr>
    <a:masterClrMapping/>
  </p:clrMapOvr>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5D445C37-C669-F6FD-9F53-BCD30D7CBE79}"/>
              </a:ext>
            </a:extLst>
          </p:cNvPr>
          <p:cNvSpPr>
            <a:spLocks noGrp="1"/>
          </p:cNvSpPr>
          <p:nvPr>
            <p:ph type="title"/>
          </p:nvPr>
        </p:nvSpPr>
        <p:spPr>
          <a:xfrm>
            <a:off x="553270" y="1931077"/>
            <a:ext cx="10653578" cy="1132258"/>
          </a:xfrm>
        </p:spPr>
        <p:txBody>
          <a:bodyPr>
            <a:normAutofit/>
          </a:bodyPr>
          <a:lstStyle/>
          <a:p>
            <a:pPr algn="ctr"/>
            <a:r>
              <a:rPr lang="en-US" sz="4800" dirty="0">
                <a:solidFill>
                  <a:srgbClr val="FF0000"/>
                </a:solidFill>
              </a:rPr>
              <a:t>IMPORTANT!</a:t>
            </a:r>
          </a:p>
        </p:txBody>
      </p:sp>
      <p:sp>
        <p:nvSpPr>
          <p:cNvPr id="6" name="Footer Placeholder 5">
            <a:extLst>
              <a:ext uri="{FF2B5EF4-FFF2-40B4-BE49-F238E27FC236}">
                <a16:creationId xmlns:a16="http://schemas.microsoft.com/office/drawing/2014/main" id="{D652890F-5EF7-A64E-E985-E760E5871C3D}"/>
              </a:ext>
            </a:extLst>
          </p:cNvPr>
          <p:cNvSpPr>
            <a:spLocks noGrp="1"/>
          </p:cNvSpPr>
          <p:nvPr>
            <p:ph type="ftr" sz="quarter" idx="11"/>
          </p:nvPr>
        </p:nvSpPr>
        <p:spPr/>
        <p:txBody>
          <a:bodyPr/>
          <a:lstStyle/>
          <a:p>
            <a:r>
              <a:rPr lang="en-US"/>
              <a:t>
              </a:t>
            </a:r>
          </a:p>
        </p:txBody>
      </p:sp>
      <p:sp>
        <p:nvSpPr>
          <p:cNvPr id="9" name="TextBox 8">
            <a:extLst>
              <a:ext uri="{FF2B5EF4-FFF2-40B4-BE49-F238E27FC236}">
                <a16:creationId xmlns:a16="http://schemas.microsoft.com/office/drawing/2014/main" id="{E43676EE-9B59-AA9D-43F6-DE09B526B7E2}"/>
              </a:ext>
            </a:extLst>
          </p:cNvPr>
          <p:cNvSpPr txBox="1"/>
          <p:nvPr/>
        </p:nvSpPr>
        <p:spPr>
          <a:xfrm>
            <a:off x="199218" y="3063335"/>
            <a:ext cx="11361682" cy="2062103"/>
          </a:xfrm>
          <a:prstGeom prst="rect">
            <a:avLst/>
          </a:prstGeom>
          <a:noFill/>
        </p:spPr>
        <p:txBody>
          <a:bodyPr wrap="square">
            <a:spAutoFit/>
          </a:bodyPr>
          <a:lstStyle/>
          <a:p>
            <a:pPr marL="457200" lvl="1" indent="0" algn="ctr">
              <a:buNone/>
            </a:pPr>
            <a:r>
              <a:rPr lang="en-US" sz="2400" dirty="0"/>
              <a:t>DON’T DO IT ALONE!  If you are interested in a SNP, it is very important that you educate yourself and talk to a counselor.   It can be complicated to navigate the myriad of programs and services that are available.  There are also strict rules about applying for, and changing plans </a:t>
            </a:r>
            <a:r>
              <a:rPr lang="en-US" sz="2800" dirty="0"/>
              <a:t>that need to be understood and followed.</a:t>
            </a:r>
          </a:p>
        </p:txBody>
      </p:sp>
      <p:pic>
        <p:nvPicPr>
          <p:cNvPr id="2" name="Picture 1" descr="A black and white logo&#10;&#10;Description automatically generated">
            <a:extLst>
              <a:ext uri="{FF2B5EF4-FFF2-40B4-BE49-F238E27FC236}">
                <a16:creationId xmlns:a16="http://schemas.microsoft.com/office/drawing/2014/main" id="{F40B0366-1CE4-49B0-03F4-E1311B8FE565}"/>
              </a:ext>
            </a:extLst>
          </p:cNvPr>
          <p:cNvPicPr>
            <a:picLocks noChangeAspect="1"/>
          </p:cNvPicPr>
          <p:nvPr/>
        </p:nvPicPr>
        <p:blipFill rotWithShape="1">
          <a:blip r:embed="rId2">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Tree>
    <p:extLst>
      <p:ext uri="{BB962C8B-B14F-4D97-AF65-F5344CB8AC3E}">
        <p14:creationId xmlns:p14="http://schemas.microsoft.com/office/powerpoint/2010/main" val="37094244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2713" y="515734"/>
            <a:ext cx="9603099" cy="664860"/>
          </a:xfrm>
        </p:spPr>
        <p:txBody>
          <a:bodyPr vert="horz" lIns="91440" tIns="45720" rIns="91440" bIns="45720" rtlCol="0" anchor="t">
            <a:normAutofit/>
          </a:bodyPr>
          <a:lstStyle/>
          <a:p>
            <a:r>
              <a:rPr lang="en-US" dirty="0">
                <a:solidFill>
                  <a:srgbClr val="50A0A0"/>
                </a:solidFill>
              </a:rPr>
              <a:t>Healthcare Marketplace and Medicare</a:t>
            </a:r>
          </a:p>
        </p:txBody>
      </p:sp>
      <p:sp>
        <p:nvSpPr>
          <p:cNvPr id="2" name="Content Placeholder 1"/>
          <p:cNvSpPr>
            <a:spLocks noGrp="1"/>
          </p:cNvSpPr>
          <p:nvPr>
            <p:ph idx="1"/>
          </p:nvPr>
        </p:nvSpPr>
        <p:spPr>
          <a:xfrm>
            <a:off x="434913" y="2192867"/>
            <a:ext cx="5043020" cy="3198708"/>
          </a:xfrm>
        </p:spPr>
        <p:txBody>
          <a:bodyPr anchor="ctr">
            <a:noAutofit/>
          </a:bodyPr>
          <a:lstStyle/>
          <a:p>
            <a:r>
              <a:rPr lang="en-US" sz="1800" dirty="0"/>
              <a:t>Marketplace and Medicare not designed to work together</a:t>
            </a:r>
          </a:p>
          <a:p>
            <a:r>
              <a:rPr lang="en-US" sz="1800" dirty="0"/>
              <a:t>When you become eligible for Medicare, you should drop Marketplace in favor of Medicare </a:t>
            </a:r>
          </a:p>
          <a:p>
            <a:r>
              <a:rPr lang="en-US" sz="1800" dirty="0"/>
              <a:t>If you do not enroll in Medicare, you may:</a:t>
            </a:r>
          </a:p>
          <a:p>
            <a:pPr lvl="1">
              <a:buFont typeface="Courier New" panose="02070309020205020404" pitchFamily="49" charset="0"/>
              <a:buChar char="o"/>
            </a:pPr>
            <a:r>
              <a:rPr lang="en-US" dirty="0"/>
              <a:t>Lose tax credits for Marketplace</a:t>
            </a:r>
          </a:p>
          <a:p>
            <a:pPr lvl="1">
              <a:buFont typeface="Courier New" panose="02070309020205020404" pitchFamily="49" charset="0"/>
              <a:buChar char="o"/>
            </a:pPr>
            <a:r>
              <a:rPr lang="en-US" dirty="0"/>
              <a:t>Be penalized for not enrolling in Medicare if they enroll later</a:t>
            </a:r>
          </a:p>
          <a:p>
            <a:pPr lvl="1">
              <a:buFont typeface="Courier New" panose="02070309020205020404" pitchFamily="49" charset="0"/>
              <a:buChar char="o"/>
            </a:pPr>
            <a:r>
              <a:rPr lang="en-US" dirty="0"/>
              <a:t>If you sign up past your initial enrollment  period at age 65, where you are considered “New to Medicare,” you must have proof of Creditable Coverage to avoid penalties</a:t>
            </a:r>
          </a:p>
        </p:txBody>
      </p:sp>
      <p:pic>
        <p:nvPicPr>
          <p:cNvPr id="6" name="Picture 5" descr="A black and white logo&#10;&#10;Description automatically generated">
            <a:extLst>
              <a:ext uri="{FF2B5EF4-FFF2-40B4-BE49-F238E27FC236}">
                <a16:creationId xmlns:a16="http://schemas.microsoft.com/office/drawing/2014/main" id="{1E9BB01C-1C34-5C48-9478-466ED0D2D7D1}"/>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9118600" y="5702471"/>
            <a:ext cx="2760470" cy="1031596"/>
          </a:xfrm>
          <a:prstGeom prst="rect">
            <a:avLst/>
          </a:prstGeom>
        </p:spPr>
      </p:pic>
      <p:pic>
        <p:nvPicPr>
          <p:cNvPr id="8" name="Picture 7" descr="A person and a doctor talking&#10;&#10;AI-generated content may be incorrect.">
            <a:extLst>
              <a:ext uri="{FF2B5EF4-FFF2-40B4-BE49-F238E27FC236}">
                <a16:creationId xmlns:a16="http://schemas.microsoft.com/office/drawing/2014/main" id="{9461E41A-FD51-2292-2873-A4D4BD02BC0F}"/>
              </a:ext>
            </a:extLst>
          </p:cNvPr>
          <p:cNvPicPr>
            <a:picLocks noChangeAspect="1"/>
          </p:cNvPicPr>
          <p:nvPr/>
        </p:nvPicPr>
        <p:blipFill>
          <a:blip r:embed="rId4"/>
          <a:srcRect l="7010"/>
          <a:stretch>
            <a:fillRect/>
          </a:stretch>
        </p:blipFill>
        <p:spPr>
          <a:xfrm>
            <a:off x="5867400" y="1350264"/>
            <a:ext cx="6011670" cy="4309872"/>
          </a:xfrm>
          <a:prstGeom prst="rect">
            <a:avLst/>
          </a:prstGeom>
        </p:spPr>
      </p:pic>
    </p:spTree>
    <p:extLst>
      <p:ext uri="{BB962C8B-B14F-4D97-AF65-F5344CB8AC3E}">
        <p14:creationId xmlns:p14="http://schemas.microsoft.com/office/powerpoint/2010/main" val="18036817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74B57F7-4405-12D6-D454-A0CE22EA0328}"/>
              </a:ext>
            </a:extLst>
          </p:cNvPr>
          <p:cNvSpPr>
            <a:spLocks noGrp="1"/>
          </p:cNvSpPr>
          <p:nvPr>
            <p:ph type="title"/>
          </p:nvPr>
        </p:nvSpPr>
        <p:spPr>
          <a:xfrm>
            <a:off x="786144" y="1325765"/>
            <a:ext cx="10432189" cy="1132258"/>
          </a:xfrm>
        </p:spPr>
        <p:txBody>
          <a:bodyPr vert="horz" lIns="91440" tIns="45720" rIns="91440" bIns="45720" rtlCol="0" anchor="t">
            <a:normAutofit fontScale="90000"/>
          </a:bodyPr>
          <a:lstStyle/>
          <a:p>
            <a:r>
              <a:rPr lang="en-US" dirty="0">
                <a:solidFill>
                  <a:srgbClr val="50A0A0"/>
                </a:solidFill>
              </a:rPr>
              <a:t>Marketing Guidelines | </a:t>
            </a:r>
            <a:br>
              <a:rPr lang="en-US" dirty="0">
                <a:solidFill>
                  <a:srgbClr val="50A0A0"/>
                </a:solidFill>
              </a:rPr>
            </a:br>
            <a:r>
              <a:rPr lang="en-US" dirty="0">
                <a:solidFill>
                  <a:srgbClr val="50A0A0"/>
                </a:solidFill>
              </a:rPr>
              <a:t>Medicare Advantage and Part D Plans CANNOT:</a:t>
            </a:r>
          </a:p>
        </p:txBody>
      </p:sp>
      <p:graphicFrame>
        <p:nvGraphicFramePr>
          <p:cNvPr id="9" name="Content Placeholder 6">
            <a:extLst>
              <a:ext uri="{FF2B5EF4-FFF2-40B4-BE49-F238E27FC236}">
                <a16:creationId xmlns:a16="http://schemas.microsoft.com/office/drawing/2014/main" id="{1C612B04-8F1C-1DFC-598A-AC5E451E67AC}"/>
              </a:ext>
            </a:extLst>
          </p:cNvPr>
          <p:cNvGraphicFramePr>
            <a:graphicFrameLocks noGrp="1"/>
          </p:cNvGraphicFramePr>
          <p:nvPr>
            <p:ph idx="1"/>
            <p:extLst>
              <p:ext uri="{D42A27DB-BD31-4B8C-83A1-F6EECF244321}">
                <p14:modId xmlns:p14="http://schemas.microsoft.com/office/powerpoint/2010/main" val="3589798785"/>
              </p:ext>
            </p:extLst>
          </p:nvPr>
        </p:nvGraphicFramePr>
        <p:xfrm>
          <a:off x="948261" y="2658532"/>
          <a:ext cx="9711267" cy="35692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black and white logo&#10;&#10;Description automatically generated">
            <a:extLst>
              <a:ext uri="{FF2B5EF4-FFF2-40B4-BE49-F238E27FC236}">
                <a16:creationId xmlns:a16="http://schemas.microsoft.com/office/drawing/2014/main" id="{708E3E35-AA00-C55C-A483-6FC143D902E9}"/>
              </a:ext>
            </a:extLst>
          </p:cNvPr>
          <p:cNvPicPr>
            <a:picLocks noChangeAspect="1"/>
          </p:cNvPicPr>
          <p:nvPr/>
        </p:nvPicPr>
        <p:blipFill rotWithShape="1">
          <a:blip r:embed="rId8">
            <a:extLst>
              <a:ext uri="{28A0092B-C50C-407E-A947-70E740481C1C}">
                <a14:useLocalDpi xmlns:a14="http://schemas.microsoft.com/office/drawing/2010/main" val="0"/>
              </a:ext>
            </a:extLst>
          </a:blip>
          <a:srcRect l="4527" r="8154"/>
          <a:stretch/>
        </p:blipFill>
        <p:spPr>
          <a:xfrm>
            <a:off x="8614143" y="273982"/>
            <a:ext cx="3176987" cy="1187250"/>
          </a:xfrm>
          <a:prstGeom prst="rect">
            <a:avLst/>
          </a:prstGeom>
        </p:spPr>
      </p:pic>
    </p:spTree>
    <p:extLst>
      <p:ext uri="{BB962C8B-B14F-4D97-AF65-F5344CB8AC3E}">
        <p14:creationId xmlns:p14="http://schemas.microsoft.com/office/powerpoint/2010/main" val="19556324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5"/>
          <p:cNvSpPr txBox="1"/>
          <p:nvPr/>
        </p:nvSpPr>
        <p:spPr>
          <a:xfrm>
            <a:off x="553270" y="1072700"/>
            <a:ext cx="10061248" cy="498598"/>
          </a:xfrm>
          <a:prstGeom prst="rect">
            <a:avLst/>
          </a:prstGeom>
        </p:spPr>
        <p:txBody>
          <a:bodyPr vert="horz" lIns="91440" tIns="45720" rIns="91440" bIns="45720" rtlCol="0" anchor="t">
            <a:normAutofit fontScale="90000" lnSpcReduction="10000"/>
          </a:bodyPr>
          <a:lstStyle>
            <a:lvl1pPr defTabSz="914400">
              <a:lnSpc>
                <a:spcPct val="90000"/>
              </a:lnSpc>
              <a:spcBef>
                <a:spcPct val="0"/>
              </a:spcBef>
              <a:buNone/>
              <a:defRPr sz="3600" b="1">
                <a:solidFill>
                  <a:srgbClr val="50A0A0"/>
                </a:solidFill>
                <a:latin typeface="+mj-lt"/>
                <a:ea typeface="+mj-ea"/>
                <a:cs typeface="+mj-cs"/>
              </a:defRPr>
            </a:lvl1pPr>
          </a:lstStyle>
          <a:p>
            <a:r>
              <a:rPr lang="en-US" altLang="en-US" dirty="0"/>
              <a:t>Medicare Preventive Services</a:t>
            </a:r>
            <a:endParaRPr lang="en-US" dirty="0"/>
          </a:p>
        </p:txBody>
      </p:sp>
      <p:sp>
        <p:nvSpPr>
          <p:cNvPr id="19" name="TextBox 19"/>
          <p:cNvSpPr txBox="1"/>
          <p:nvPr/>
        </p:nvSpPr>
        <p:spPr>
          <a:xfrm>
            <a:off x="730255" y="1895212"/>
            <a:ext cx="5492745" cy="4001095"/>
          </a:xfrm>
          <a:prstGeom prst="rect">
            <a:avLst/>
          </a:prstGeom>
        </p:spPr>
        <p:txBody>
          <a:bodyPr wrap="square" lIns="0" tIns="0" rIns="0" bIns="0" rtlCol="0" anchor="t">
            <a:spAutoFit/>
          </a:bodyPr>
          <a:lstStyle/>
          <a:p>
            <a:r>
              <a:rPr lang="en-US" sz="2000" dirty="0">
                <a:ea typeface="Verdana" panose="020B0604030504040204" pitchFamily="34" charset="0"/>
                <a:cs typeface="Poppins Thin Bold" panose="020B0604020202020204" charset="0"/>
              </a:rPr>
              <a:t>Find problems early, when treatment works best. These are covered by:</a:t>
            </a:r>
          </a:p>
          <a:p>
            <a:pPr marL="304815" indent="-304815">
              <a:buFont typeface="Arial" panose="020B0604020202020204" pitchFamily="34" charset="0"/>
              <a:buChar char="•"/>
            </a:pPr>
            <a:r>
              <a:rPr lang="en-US" sz="2000" b="1" dirty="0">
                <a:ea typeface="Verdana" panose="020B0604030504040204" pitchFamily="34" charset="0"/>
                <a:cs typeface="Poppins Thin Bold" panose="020B0604020202020204" charset="0"/>
              </a:rPr>
              <a:t>Medicare Part B</a:t>
            </a:r>
          </a:p>
          <a:p>
            <a:pPr marL="304815" indent="-304815">
              <a:buFont typeface="Arial" panose="020B0604020202020204" pitchFamily="34" charset="0"/>
              <a:buChar char="•"/>
            </a:pPr>
            <a:r>
              <a:rPr lang="en-US" sz="2000" b="1" dirty="0">
                <a:ea typeface="Verdana" panose="020B0604030504040204" pitchFamily="34" charset="0"/>
                <a:cs typeface="Poppins Thin Bold" panose="020B0604020202020204" charset="0"/>
              </a:rPr>
              <a:t>Original Medicare: </a:t>
            </a:r>
            <a:r>
              <a:rPr lang="en-US" sz="2000" dirty="0">
                <a:ea typeface="Verdana" panose="020B0604030504040204" pitchFamily="34" charset="0"/>
                <a:cs typeface="Poppins Thin Bold" panose="020B0604020202020204" charset="0"/>
              </a:rPr>
              <a:t>Pay nothing for most preventive services from a provider who accepts assignment</a:t>
            </a:r>
          </a:p>
          <a:p>
            <a:pPr marL="647715" lvl="1" indent="-342900">
              <a:buFont typeface="Courier New" panose="02070309020205020404" pitchFamily="49" charset="0"/>
              <a:buChar char="o"/>
              <a:defRPr/>
            </a:pPr>
            <a:r>
              <a:rPr lang="en-US" sz="2000" dirty="0">
                <a:ea typeface="Verdana" panose="020B0604030504040204" pitchFamily="34" charset="0"/>
                <a:cs typeface="Poppins Thin Bold" panose="020B0604020202020204" charset="0"/>
              </a:rPr>
              <a:t>May require copayment/coinsurance for office visit </a:t>
            </a:r>
          </a:p>
          <a:p>
            <a:pPr marL="647715" lvl="1" indent="-342900">
              <a:buFont typeface="Courier New" panose="02070309020205020404" pitchFamily="49" charset="0"/>
              <a:buChar char="o"/>
              <a:defRPr/>
            </a:pPr>
            <a:r>
              <a:rPr lang="en-US" sz="2000" dirty="0">
                <a:ea typeface="Verdana" panose="020B0604030504040204" pitchFamily="34" charset="0"/>
                <a:cs typeface="Poppins Thin Bold" panose="020B0604020202020204" charset="0"/>
              </a:rPr>
              <a:t>May pay more from provider who does not accept assignment</a:t>
            </a:r>
            <a:endParaRPr lang="en-US" sz="2000" b="1" dirty="0">
              <a:ea typeface="Verdana" panose="020B0604030504040204" pitchFamily="34" charset="0"/>
              <a:cs typeface="Poppins Thin Bold" panose="020B0604020202020204" charset="0"/>
            </a:endParaRPr>
          </a:p>
          <a:p>
            <a:pPr marL="304815" indent="-304815">
              <a:buFont typeface="Arial" panose="020B0604020202020204" pitchFamily="34" charset="0"/>
              <a:buChar char="•"/>
            </a:pPr>
            <a:r>
              <a:rPr lang="en-US" sz="2000" b="1" dirty="0">
                <a:ea typeface="Verdana" panose="020B0604030504040204" pitchFamily="34" charset="0"/>
                <a:cs typeface="Poppins Thin Bold" panose="020B0604020202020204" charset="0"/>
              </a:rPr>
              <a:t>Medicare Advantage and other plans</a:t>
            </a:r>
          </a:p>
          <a:p>
            <a:pPr marL="800100" lvl="1" indent="-342900">
              <a:buFont typeface="Courier New" panose="02070309020205020404" pitchFamily="49" charset="0"/>
              <a:buChar char="o"/>
            </a:pPr>
            <a:r>
              <a:rPr lang="en-US" sz="2000" dirty="0">
                <a:ea typeface="Verdana" panose="020B0604030504040204" pitchFamily="34" charset="0"/>
                <a:cs typeface="Poppins Thin Bold" panose="020B0604020202020204" charset="0"/>
              </a:rPr>
              <a:t>May require copayments/coinsurances depending on plan benefits</a:t>
            </a:r>
          </a:p>
        </p:txBody>
      </p:sp>
      <p:pic>
        <p:nvPicPr>
          <p:cNvPr id="2" name="Picture 1" descr="A black and white logo&#10;&#10;Description automatically generated">
            <a:extLst>
              <a:ext uri="{FF2B5EF4-FFF2-40B4-BE49-F238E27FC236}">
                <a16:creationId xmlns:a16="http://schemas.microsoft.com/office/drawing/2014/main" id="{9344B02D-82A1-E3CE-06BD-186EEA285971}"/>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pic>
        <p:nvPicPr>
          <p:cNvPr id="5" name="Picture 4" descr="A person and person looking at a paper&#10;&#10;AI-generated content may be incorrect.">
            <a:extLst>
              <a:ext uri="{FF2B5EF4-FFF2-40B4-BE49-F238E27FC236}">
                <a16:creationId xmlns:a16="http://schemas.microsoft.com/office/drawing/2014/main" id="{38F3F7F6-AD59-B800-3859-1BCF8C768B30}"/>
              </a:ext>
            </a:extLst>
          </p:cNvPr>
          <p:cNvPicPr>
            <a:picLocks noChangeAspect="1"/>
          </p:cNvPicPr>
          <p:nvPr/>
        </p:nvPicPr>
        <p:blipFill>
          <a:blip r:embed="rId4"/>
          <a:srcRect l="21318"/>
          <a:stretch>
            <a:fillRect/>
          </a:stretch>
        </p:blipFill>
        <p:spPr>
          <a:xfrm>
            <a:off x="6519333" y="1740823"/>
            <a:ext cx="5264404" cy="4460522"/>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21002" y="1026149"/>
            <a:ext cx="10555237" cy="498598"/>
          </a:xfrm>
          <a:prstGeom prst="rect">
            <a:avLst/>
          </a:prstGeom>
        </p:spPr>
        <p:txBody>
          <a:bodyPr vert="horz" lIns="91440" tIns="45720" rIns="91440" bIns="45720" rtlCol="0" anchor="t">
            <a:normAutofit fontScale="90000" lnSpcReduction="10000"/>
          </a:bodyPr>
          <a:lstStyle>
            <a:defPPr>
              <a:defRPr lang="en-US"/>
            </a:defPPr>
            <a:lvl1pPr defTabSz="914400">
              <a:lnSpc>
                <a:spcPct val="90000"/>
              </a:lnSpc>
              <a:spcBef>
                <a:spcPct val="0"/>
              </a:spcBef>
              <a:buNone/>
              <a:defRPr sz="3600" b="1">
                <a:solidFill>
                  <a:srgbClr val="50A0A0"/>
                </a:solidFill>
                <a:latin typeface="+mj-lt"/>
                <a:ea typeface="+mj-ea"/>
                <a:cs typeface="+mj-cs"/>
              </a:defRPr>
            </a:lvl1pPr>
          </a:lstStyle>
          <a:p>
            <a:r>
              <a:rPr lang="en-US" altLang="en-US" dirty="0"/>
              <a:t>“Welcome to Medicare” Visit</a:t>
            </a:r>
            <a:endParaRPr lang="en-US" dirty="0"/>
          </a:p>
        </p:txBody>
      </p:sp>
      <p:sp>
        <p:nvSpPr>
          <p:cNvPr id="9" name="TextBox 9"/>
          <p:cNvSpPr txBox="1"/>
          <p:nvPr/>
        </p:nvSpPr>
        <p:spPr>
          <a:xfrm>
            <a:off x="778934" y="1890544"/>
            <a:ext cx="5317066" cy="2954078"/>
          </a:xfrm>
          <a:prstGeom prst="rect">
            <a:avLst/>
          </a:prstGeom>
        </p:spPr>
        <p:txBody>
          <a:bodyPr wrap="square" lIns="0" tIns="0" rIns="0" bIns="0" rtlCol="0" anchor="t">
            <a:spAutoFit/>
          </a:bodyPr>
          <a:lstStyle/>
          <a:p>
            <a:pPr>
              <a:defRPr/>
            </a:pPr>
            <a:r>
              <a:rPr lang="en-US" sz="2133" dirty="0">
                <a:ea typeface="Verdana" panose="020B0604030504040204" pitchFamily="34" charset="0"/>
                <a:cs typeface="Poppins Thin Bold" panose="020B0604020202020204" charset="0"/>
              </a:rPr>
              <a:t>One-time visit covered within first 12 months of enrolling in Part B.</a:t>
            </a:r>
          </a:p>
          <a:p>
            <a:pPr marL="228611" indent="-228611">
              <a:buFont typeface="Arial" panose="020B0604020202020204" pitchFamily="34" charset="0"/>
              <a:buChar char="•"/>
              <a:defRPr/>
            </a:pPr>
            <a:r>
              <a:rPr lang="en-US" sz="2133" dirty="0">
                <a:ea typeface="Verdana" panose="020B0604030504040204" pitchFamily="34" charset="0"/>
                <a:cs typeface="Poppins Thin Bold" panose="020B0604020202020204" charset="0"/>
              </a:rPr>
              <a:t>Includes:</a:t>
            </a:r>
          </a:p>
          <a:p>
            <a:pPr marL="647716" lvl="1" indent="-342900">
              <a:buFont typeface="Courier New" panose="02070309020205020404" pitchFamily="49" charset="0"/>
              <a:buChar char="o"/>
              <a:defRPr/>
            </a:pPr>
            <a:r>
              <a:rPr lang="en-US" sz="2133" dirty="0">
                <a:ea typeface="Verdana" panose="020B0604030504040204" pitchFamily="34" charset="0"/>
                <a:cs typeface="Poppins Thin Bold" panose="020B0604020202020204" charset="0"/>
              </a:rPr>
              <a:t>Review of medical and social history</a:t>
            </a:r>
          </a:p>
          <a:p>
            <a:pPr marL="647716" lvl="1" indent="-342900">
              <a:buFont typeface="Courier New" panose="02070309020205020404" pitchFamily="49" charset="0"/>
              <a:buChar char="o"/>
              <a:defRPr/>
            </a:pPr>
            <a:r>
              <a:rPr lang="en-US" sz="2133" dirty="0">
                <a:ea typeface="Verdana" panose="020B0604030504040204" pitchFamily="34" charset="0"/>
                <a:cs typeface="Poppins Thin Bold" panose="020B0604020202020204" charset="0"/>
              </a:rPr>
              <a:t>Height, weight and body mass index</a:t>
            </a:r>
          </a:p>
          <a:p>
            <a:pPr marL="647716" lvl="1" indent="-342900">
              <a:buFont typeface="Courier New" panose="02070309020205020404" pitchFamily="49" charset="0"/>
              <a:buChar char="o"/>
              <a:defRPr/>
            </a:pPr>
            <a:r>
              <a:rPr lang="en-US" sz="2133" dirty="0">
                <a:ea typeface="Verdana" panose="020B0604030504040204" pitchFamily="34" charset="0"/>
                <a:cs typeface="Poppins Thin Bold" panose="020B0604020202020204" charset="0"/>
              </a:rPr>
              <a:t>Simple vision test</a:t>
            </a:r>
          </a:p>
          <a:p>
            <a:pPr marL="647716" lvl="1" indent="-342900">
              <a:buFont typeface="Courier New" panose="02070309020205020404" pitchFamily="49" charset="0"/>
              <a:buChar char="o"/>
              <a:defRPr/>
            </a:pPr>
            <a:r>
              <a:rPr lang="en-US" sz="2133" dirty="0">
                <a:ea typeface="Verdana" panose="020B0604030504040204" pitchFamily="34" charset="0"/>
                <a:cs typeface="Poppins Thin Bold" panose="020B0604020202020204" charset="0"/>
              </a:rPr>
              <a:t>Education and counseling</a:t>
            </a:r>
          </a:p>
          <a:p>
            <a:pPr marL="228611" indent="-228611">
              <a:buFont typeface="Arial" panose="020B0604020202020204" pitchFamily="34" charset="0"/>
              <a:buChar char="•"/>
              <a:defRPr/>
            </a:pPr>
            <a:r>
              <a:rPr lang="en-US" sz="2133" dirty="0">
                <a:ea typeface="Verdana" panose="020B0604030504040204" pitchFamily="34" charset="0"/>
                <a:cs typeface="Poppins Thin Bold" panose="020B0604020202020204" charset="0"/>
              </a:rPr>
              <a:t>Doctor may refer you for additional screenings</a:t>
            </a:r>
          </a:p>
        </p:txBody>
      </p:sp>
      <p:pic>
        <p:nvPicPr>
          <p:cNvPr id="2" name="Picture 1" descr="A black and white logo&#10;&#10;Description automatically generated">
            <a:extLst>
              <a:ext uri="{FF2B5EF4-FFF2-40B4-BE49-F238E27FC236}">
                <a16:creationId xmlns:a16="http://schemas.microsoft.com/office/drawing/2014/main" id="{2D0AA9D1-4CAF-D8C2-E422-31328B6157AF}"/>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460136" y="5576217"/>
            <a:ext cx="3176987" cy="1187250"/>
          </a:xfrm>
          <a:prstGeom prst="rect">
            <a:avLst/>
          </a:prstGeom>
        </p:spPr>
      </p:pic>
      <p:pic>
        <p:nvPicPr>
          <p:cNvPr id="7" name="Picture 6" descr="A clipboard with a shield and a cross&#10;&#10;AI-generated content may be incorrect.">
            <a:extLst>
              <a:ext uri="{FF2B5EF4-FFF2-40B4-BE49-F238E27FC236}">
                <a16:creationId xmlns:a16="http://schemas.microsoft.com/office/drawing/2014/main" id="{EF06151F-8EA8-84D3-9F98-E2D96DC50371}"/>
              </a:ext>
            </a:extLst>
          </p:cNvPr>
          <p:cNvPicPr>
            <a:picLocks noChangeAspect="1"/>
          </p:cNvPicPr>
          <p:nvPr/>
        </p:nvPicPr>
        <p:blipFill>
          <a:blip r:embed="rId4"/>
          <a:srcRect l="12113" r="9888"/>
          <a:stretch>
            <a:fillRect/>
          </a:stretch>
        </p:blipFill>
        <p:spPr>
          <a:xfrm>
            <a:off x="6650745" y="1407199"/>
            <a:ext cx="4846988" cy="4557669"/>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26211" y="988274"/>
            <a:ext cx="9804400" cy="498598"/>
          </a:xfrm>
          <a:prstGeom prst="rect">
            <a:avLst/>
          </a:prstGeom>
        </p:spPr>
        <p:txBody>
          <a:bodyPr vert="horz" lIns="91440" tIns="45720" rIns="91440" bIns="45720" rtlCol="0" anchor="t">
            <a:normAutofit fontScale="90000" lnSpcReduction="10000"/>
          </a:bodyPr>
          <a:lstStyle>
            <a:defPPr>
              <a:defRPr lang="en-US"/>
            </a:defPPr>
            <a:lvl1pPr defTabSz="914400">
              <a:lnSpc>
                <a:spcPct val="90000"/>
              </a:lnSpc>
              <a:spcBef>
                <a:spcPct val="0"/>
              </a:spcBef>
              <a:buNone/>
              <a:defRPr sz="3600" b="1">
                <a:solidFill>
                  <a:srgbClr val="50A0A0"/>
                </a:solidFill>
                <a:latin typeface="+mj-lt"/>
                <a:ea typeface="+mj-ea"/>
                <a:cs typeface="+mj-cs"/>
              </a:defRPr>
            </a:lvl1pPr>
          </a:lstStyle>
          <a:p>
            <a:r>
              <a:rPr lang="en-US" altLang="en-US" dirty="0"/>
              <a:t>Yearly Wellness Visit</a:t>
            </a:r>
            <a:endParaRPr lang="en-US" dirty="0"/>
          </a:p>
        </p:txBody>
      </p:sp>
      <p:sp>
        <p:nvSpPr>
          <p:cNvPr id="9" name="TextBox 9"/>
          <p:cNvSpPr txBox="1"/>
          <p:nvPr/>
        </p:nvSpPr>
        <p:spPr>
          <a:xfrm>
            <a:off x="668867" y="1769533"/>
            <a:ext cx="3793066" cy="3323987"/>
          </a:xfrm>
          <a:prstGeom prst="rect">
            <a:avLst/>
          </a:prstGeom>
        </p:spPr>
        <p:txBody>
          <a:bodyPr wrap="square" lIns="0" tIns="0" rIns="0" bIns="0" rtlCol="0" anchor="t">
            <a:spAutoFit/>
          </a:bodyPr>
          <a:lstStyle/>
          <a:p>
            <a:pPr>
              <a:defRPr/>
            </a:pPr>
            <a:r>
              <a:rPr lang="en-US" dirty="0">
                <a:ea typeface="Verdana"/>
                <a:cs typeface="Poppins Thin Bold" panose="020B0604020202020204" charset="0"/>
              </a:rPr>
              <a:t>Available every 12 months and includes: </a:t>
            </a:r>
          </a:p>
          <a:p>
            <a:pPr marL="342900" indent="-342900">
              <a:buFont typeface="Arial" panose="020B0604020202020204" pitchFamily="34" charset="0"/>
              <a:buChar char="•"/>
              <a:defRPr/>
            </a:pPr>
            <a:r>
              <a:rPr lang="en-US" dirty="0">
                <a:ea typeface="Verdana"/>
                <a:cs typeface="Poppins Thin Bold" panose="020B0604020202020204" charset="0"/>
              </a:rPr>
              <a:t>Personalized prevention plan</a:t>
            </a:r>
          </a:p>
          <a:p>
            <a:pPr marL="342900" indent="-342900">
              <a:buFont typeface="Arial" panose="020B0604020202020204" pitchFamily="34" charset="0"/>
              <a:buChar char="•"/>
              <a:defRPr/>
            </a:pPr>
            <a:r>
              <a:rPr lang="en-US" dirty="0">
                <a:ea typeface="Verdana"/>
                <a:cs typeface="Poppins Thin Bold" panose="020B0604020202020204" charset="0"/>
              </a:rPr>
              <a:t>Routine Measurements</a:t>
            </a:r>
          </a:p>
          <a:p>
            <a:pPr marL="342900" indent="-342900">
              <a:buFont typeface="Arial" panose="020B0604020202020204" pitchFamily="34" charset="0"/>
              <a:buChar char="•"/>
              <a:defRPr/>
            </a:pPr>
            <a:r>
              <a:rPr lang="en-US" dirty="0">
                <a:ea typeface="Verdana"/>
                <a:cs typeface="Poppins Thin Bold" panose="020B0604020202020204" charset="0"/>
              </a:rPr>
              <a:t>Health advice just for you</a:t>
            </a:r>
          </a:p>
          <a:p>
            <a:pPr marL="342900" indent="-342900">
              <a:buFont typeface="Arial" panose="020B0604020202020204" pitchFamily="34" charset="0"/>
              <a:buChar char="•"/>
              <a:defRPr/>
            </a:pPr>
            <a:r>
              <a:rPr lang="en-US" dirty="0">
                <a:ea typeface="Verdana"/>
                <a:cs typeface="Poppins Thin Bold" panose="020B0604020202020204" charset="0"/>
              </a:rPr>
              <a:t>Review of medical and family history</a:t>
            </a:r>
          </a:p>
          <a:p>
            <a:pPr marL="342900" indent="-342900">
              <a:buFont typeface="Arial" panose="020B0604020202020204" pitchFamily="34" charset="0"/>
              <a:buChar char="•"/>
              <a:defRPr/>
            </a:pPr>
            <a:r>
              <a:rPr lang="en-US" dirty="0">
                <a:ea typeface="Verdana"/>
                <a:cs typeface="Poppins Thin Bold" panose="020B0604020202020204" charset="0"/>
              </a:rPr>
              <a:t>Review of current prescriptions</a:t>
            </a:r>
          </a:p>
          <a:p>
            <a:pPr marL="342900" indent="-342900">
              <a:buFont typeface="Arial" panose="020B0604020202020204" pitchFamily="34" charset="0"/>
              <a:buChar char="•"/>
              <a:defRPr/>
            </a:pPr>
            <a:r>
              <a:rPr lang="en-US" dirty="0">
                <a:ea typeface="Verdana"/>
                <a:cs typeface="Poppins Thin Bold" panose="020B0604020202020204" charset="0"/>
              </a:rPr>
              <a:t>Advance care planning</a:t>
            </a:r>
          </a:p>
          <a:p>
            <a:pPr marL="342900" indent="-342900">
              <a:buFont typeface="Arial" panose="020B0604020202020204" pitchFamily="34" charset="0"/>
              <a:buChar char="•"/>
              <a:defRPr/>
            </a:pPr>
            <a:r>
              <a:rPr lang="en-US" dirty="0">
                <a:ea typeface="Verdana"/>
                <a:cs typeface="Poppins Thin Bold" panose="020B0604020202020204" charset="0"/>
              </a:rPr>
              <a:t>Cognitive assessment </a:t>
            </a:r>
            <a:endParaRPr lang="en-US" dirty="0">
              <a:ea typeface="Verdana" panose="020B0604030504040204" pitchFamily="34" charset="0"/>
              <a:cs typeface="Poppins Thin Bold" panose="020B0604020202020204" charset="0"/>
            </a:endParaRPr>
          </a:p>
          <a:p>
            <a:pPr marL="342900" indent="-342900">
              <a:buFont typeface="Arial" panose="020B0604020202020204" pitchFamily="34" charset="0"/>
              <a:buChar char="•"/>
              <a:defRPr/>
            </a:pPr>
            <a:r>
              <a:rPr lang="en-US" dirty="0">
                <a:ea typeface="Verdana"/>
                <a:cs typeface="Poppins Thin Bold" panose="020B0604020202020204" charset="0"/>
              </a:rPr>
              <a:t>Referrals for health education and preventive counseling</a:t>
            </a:r>
          </a:p>
        </p:txBody>
      </p:sp>
      <p:pic>
        <p:nvPicPr>
          <p:cNvPr id="14" name="Picture 13" descr="A stethoscope on a blue uniform&#10;&#10;Description automatically generated">
            <a:extLst>
              <a:ext uri="{FF2B5EF4-FFF2-40B4-BE49-F238E27FC236}">
                <a16:creationId xmlns:a16="http://schemas.microsoft.com/office/drawing/2014/main" id="{D7F4A218-115E-4FED-D077-42559BD4AE4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013545" y="1583026"/>
            <a:ext cx="6426521" cy="4286700"/>
          </a:xfrm>
          <a:prstGeom prst="rect">
            <a:avLst/>
          </a:prstGeom>
          <a:ln>
            <a:noFill/>
          </a:ln>
          <a:effectLst>
            <a:outerShdw blurRad="292100" dist="139700" dir="2700000" algn="tl" rotWithShape="0">
              <a:srgbClr val="333333">
                <a:alpha val="65000"/>
              </a:srgbClr>
            </a:outerShdw>
          </a:effectLst>
        </p:spPr>
      </p:pic>
      <p:pic>
        <p:nvPicPr>
          <p:cNvPr id="2" name="Picture 1" descr="A black and white logo&#10;&#10;Description automatically generated">
            <a:extLst>
              <a:ext uri="{FF2B5EF4-FFF2-40B4-BE49-F238E27FC236}">
                <a16:creationId xmlns:a16="http://schemas.microsoft.com/office/drawing/2014/main" id="{0F31A2B7-E840-5A8E-EEAB-1DE64BB42F4E}"/>
              </a:ext>
            </a:extLst>
          </p:cNvPr>
          <p:cNvPicPr>
            <a:picLocks noChangeAspect="1"/>
          </p:cNvPicPr>
          <p:nvPr/>
        </p:nvPicPr>
        <p:blipFill rotWithShape="1">
          <a:blip r:embed="rId5">
            <a:extLst>
              <a:ext uri="{28A0092B-C50C-407E-A947-70E740481C1C}">
                <a14:useLocalDpi xmlns:a14="http://schemas.microsoft.com/office/drawing/2010/main" val="0"/>
              </a:ext>
            </a:extLst>
          </a:blip>
          <a:srcRect l="4527" r="8154"/>
          <a:stretch/>
        </p:blipFill>
        <p:spPr>
          <a:xfrm>
            <a:off x="668867" y="5519813"/>
            <a:ext cx="3176987" cy="1187250"/>
          </a:xfrm>
          <a:prstGeom prst="rect">
            <a:avLst/>
          </a:prstGeom>
        </p:spPr>
      </p:pic>
    </p:spTree>
    <p:extLst>
      <p:ext uri="{BB962C8B-B14F-4D97-AF65-F5344CB8AC3E}">
        <p14:creationId xmlns:p14="http://schemas.microsoft.com/office/powerpoint/2010/main" val="32226667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58378" y="405485"/>
            <a:ext cx="10058400" cy="523132"/>
          </a:xfrm>
        </p:spPr>
        <p:txBody>
          <a:bodyPr vert="horz" lIns="91440" tIns="45720" rIns="91440" bIns="45720" rtlCol="0" anchor="t">
            <a:normAutofit fontScale="90000"/>
          </a:bodyPr>
          <a:lstStyle/>
          <a:p>
            <a:r>
              <a:rPr lang="en-US" dirty="0">
                <a:solidFill>
                  <a:srgbClr val="50A0A0"/>
                </a:solidFill>
              </a:rPr>
              <a:t>Wellness and Preventive Services</a:t>
            </a:r>
          </a:p>
        </p:txBody>
      </p:sp>
      <p:graphicFrame>
        <p:nvGraphicFramePr>
          <p:cNvPr id="13" name="Content Placeholder 12">
            <a:extLst>
              <a:ext uri="{FF2B5EF4-FFF2-40B4-BE49-F238E27FC236}">
                <a16:creationId xmlns:a16="http://schemas.microsoft.com/office/drawing/2014/main" id="{2FA07B4A-69BE-5139-477D-981F1EFE2F92}"/>
              </a:ext>
            </a:extLst>
          </p:cNvPr>
          <p:cNvGraphicFramePr>
            <a:graphicFrameLocks noGrp="1"/>
          </p:cNvGraphicFramePr>
          <p:nvPr>
            <p:ph idx="1"/>
            <p:extLst>
              <p:ext uri="{D42A27DB-BD31-4B8C-83A1-F6EECF244321}">
                <p14:modId xmlns:p14="http://schemas.microsoft.com/office/powerpoint/2010/main" val="1733205992"/>
              </p:ext>
            </p:extLst>
          </p:nvPr>
        </p:nvGraphicFramePr>
        <p:xfrm>
          <a:off x="359833" y="1118290"/>
          <a:ext cx="11476567" cy="5401089"/>
        </p:xfrm>
        <a:graphic>
          <a:graphicData uri="http://schemas.openxmlformats.org/drawingml/2006/table">
            <a:tbl>
              <a:tblPr firstRow="1" bandRow="1">
                <a:tableStyleId>{69CF1AB2-1976-4502-BF36-3FF5EA218861}</a:tableStyleId>
              </a:tblPr>
              <a:tblGrid>
                <a:gridCol w="3280834">
                  <a:extLst>
                    <a:ext uri="{9D8B030D-6E8A-4147-A177-3AD203B41FA5}">
                      <a16:colId xmlns:a16="http://schemas.microsoft.com/office/drawing/2014/main" val="3293585689"/>
                    </a:ext>
                  </a:extLst>
                </a:gridCol>
                <a:gridCol w="4842933">
                  <a:extLst>
                    <a:ext uri="{9D8B030D-6E8A-4147-A177-3AD203B41FA5}">
                      <a16:colId xmlns:a16="http://schemas.microsoft.com/office/drawing/2014/main" val="1003149717"/>
                    </a:ext>
                  </a:extLst>
                </a:gridCol>
                <a:gridCol w="3352800">
                  <a:extLst>
                    <a:ext uri="{9D8B030D-6E8A-4147-A177-3AD203B41FA5}">
                      <a16:colId xmlns:a16="http://schemas.microsoft.com/office/drawing/2014/main" val="2431972923"/>
                    </a:ext>
                  </a:extLst>
                </a:gridCol>
              </a:tblGrid>
              <a:tr h="225020">
                <a:tc>
                  <a:txBody>
                    <a:bodyPr/>
                    <a:lstStyle/>
                    <a:p>
                      <a:pPr algn="ctr" fontAlgn="base"/>
                      <a:r>
                        <a:rPr lang="en-US" sz="1200" dirty="0">
                          <a:effectLst/>
                        </a:rPr>
                        <a:t>Service​</a:t>
                      </a:r>
                    </a:p>
                  </a:txBody>
                  <a:tcPr marL="61546" marR="61546" marT="30773" marB="30773" anchor="ctr"/>
                </a:tc>
                <a:tc>
                  <a:txBody>
                    <a:bodyPr/>
                    <a:lstStyle/>
                    <a:p>
                      <a:pPr algn="ctr" fontAlgn="base"/>
                      <a:r>
                        <a:rPr lang="en-US" sz="1200" dirty="0">
                          <a:effectLst/>
                        </a:rPr>
                        <a:t>How Often​</a:t>
                      </a:r>
                    </a:p>
                  </a:txBody>
                  <a:tcPr marL="61546" marR="61546" marT="30773" marB="30773" anchor="ctr"/>
                </a:tc>
                <a:tc>
                  <a:txBody>
                    <a:bodyPr/>
                    <a:lstStyle/>
                    <a:p>
                      <a:pPr algn="ctr" fontAlgn="base"/>
                      <a:r>
                        <a:rPr lang="en-US" sz="1200">
                          <a:effectLst/>
                        </a:rPr>
                        <a:t>Your Cost​</a:t>
                      </a:r>
                    </a:p>
                  </a:txBody>
                  <a:tcPr marL="61546" marR="61546" marT="30773" marB="30773" anchor="ctr"/>
                </a:tc>
                <a:extLst>
                  <a:ext uri="{0D108BD9-81ED-4DB2-BD59-A6C34878D82A}">
                    <a16:rowId xmlns:a16="http://schemas.microsoft.com/office/drawing/2014/main" val="1241880354"/>
                  </a:ext>
                </a:extLst>
              </a:tr>
              <a:tr h="393381">
                <a:tc>
                  <a:txBody>
                    <a:bodyPr/>
                    <a:lstStyle/>
                    <a:p>
                      <a:pPr algn="ctr" fontAlgn="base"/>
                      <a:r>
                        <a:rPr lang="en-US" sz="1200" dirty="0">
                          <a:effectLst/>
                        </a:rPr>
                        <a:t>Cardiovascular disease screenings​</a:t>
                      </a:r>
                    </a:p>
                  </a:txBody>
                  <a:tcPr marL="61546" marR="61546" marT="30773" marB="30773" anchor="ctr"/>
                </a:tc>
                <a:tc>
                  <a:txBody>
                    <a:bodyPr/>
                    <a:lstStyle/>
                    <a:p>
                      <a:pPr algn="ctr" fontAlgn="base"/>
                      <a:r>
                        <a:rPr lang="en-US" sz="1200" dirty="0">
                          <a:effectLst/>
                        </a:rPr>
                        <a:t>Every 5 Years​</a:t>
                      </a:r>
                    </a:p>
                  </a:txBody>
                  <a:tcPr marL="61546" marR="61546" marT="30773" marB="30773" anchor="ctr"/>
                </a:tc>
                <a:tc>
                  <a:txBody>
                    <a:bodyPr/>
                    <a:lstStyle/>
                    <a:p>
                      <a:pPr algn="ctr" fontAlgn="base"/>
                      <a:r>
                        <a:rPr lang="en-US" sz="1200">
                          <a:effectLst/>
                        </a:rPr>
                        <a:t>No cost for the tests. ​</a:t>
                      </a:r>
                    </a:p>
                    <a:p>
                      <a:pPr algn="ctr" fontAlgn="base"/>
                      <a:r>
                        <a:rPr lang="en-US" sz="1200">
                          <a:effectLst/>
                        </a:rPr>
                        <a:t>20% for doctor’s visit​</a:t>
                      </a:r>
                    </a:p>
                  </a:txBody>
                  <a:tcPr marL="61546" marR="61546" marT="30773" marB="30773" anchor="ctr"/>
                </a:tc>
                <a:extLst>
                  <a:ext uri="{0D108BD9-81ED-4DB2-BD59-A6C34878D82A}">
                    <a16:rowId xmlns:a16="http://schemas.microsoft.com/office/drawing/2014/main" val="3228990006"/>
                  </a:ext>
                </a:extLst>
              </a:tr>
              <a:tr h="225020">
                <a:tc>
                  <a:txBody>
                    <a:bodyPr/>
                    <a:lstStyle/>
                    <a:p>
                      <a:pPr algn="ctr" fontAlgn="base"/>
                      <a:r>
                        <a:rPr lang="en-US" sz="1200" dirty="0">
                          <a:effectLst/>
                        </a:rPr>
                        <a:t>Mammograms​</a:t>
                      </a:r>
                    </a:p>
                  </a:txBody>
                  <a:tcPr marL="61546" marR="61546" marT="30773" marB="30773" anchor="ctr"/>
                </a:tc>
                <a:tc>
                  <a:txBody>
                    <a:bodyPr/>
                    <a:lstStyle/>
                    <a:p>
                      <a:pPr algn="ctr" fontAlgn="base"/>
                      <a:r>
                        <a:rPr lang="en-US" sz="1200" dirty="0">
                          <a:effectLst/>
                        </a:rPr>
                        <a:t>Every 12 months for women 40 years of age and older​</a:t>
                      </a:r>
                    </a:p>
                  </a:txBody>
                  <a:tcPr marL="61546" marR="61546" marT="30773" marB="30773" anchor="ctr"/>
                </a:tc>
                <a:tc>
                  <a:txBody>
                    <a:bodyPr/>
                    <a:lstStyle/>
                    <a:p>
                      <a:pPr algn="ctr" fontAlgn="base"/>
                      <a:r>
                        <a:rPr lang="en-US" sz="1200">
                          <a:effectLst/>
                        </a:rPr>
                        <a:t>No cost​</a:t>
                      </a:r>
                    </a:p>
                  </a:txBody>
                  <a:tcPr marL="61546" marR="61546" marT="30773" marB="30773" anchor="ctr"/>
                </a:tc>
                <a:extLst>
                  <a:ext uri="{0D108BD9-81ED-4DB2-BD59-A6C34878D82A}">
                    <a16:rowId xmlns:a16="http://schemas.microsoft.com/office/drawing/2014/main" val="3157604458"/>
                  </a:ext>
                </a:extLst>
              </a:tr>
              <a:tr h="393381">
                <a:tc>
                  <a:txBody>
                    <a:bodyPr/>
                    <a:lstStyle/>
                    <a:p>
                      <a:pPr algn="ctr" fontAlgn="base"/>
                      <a:r>
                        <a:rPr lang="en-US" sz="1200" dirty="0">
                          <a:effectLst/>
                        </a:rPr>
                        <a:t>Colorectal Cancer Screening ​</a:t>
                      </a:r>
                    </a:p>
                    <a:p>
                      <a:pPr algn="ctr" fontAlgn="base"/>
                      <a:r>
                        <a:rPr lang="en-US" sz="1200" dirty="0">
                          <a:effectLst/>
                        </a:rPr>
                        <a:t>Colonoscopy​</a:t>
                      </a:r>
                    </a:p>
                  </a:txBody>
                  <a:tcPr marL="61546" marR="61546" marT="30773" marB="30773" anchor="ctr"/>
                </a:tc>
                <a:tc>
                  <a:txBody>
                    <a:bodyPr/>
                    <a:lstStyle/>
                    <a:p>
                      <a:pPr algn="ctr" fontAlgn="base"/>
                      <a:r>
                        <a:rPr lang="en-US" sz="1200" dirty="0">
                          <a:effectLst/>
                        </a:rPr>
                        <a:t>Every 120 months​</a:t>
                      </a:r>
                    </a:p>
                    <a:p>
                      <a:pPr algn="ctr" fontAlgn="base"/>
                      <a:r>
                        <a:rPr lang="en-US" sz="1200" dirty="0">
                          <a:effectLst/>
                        </a:rPr>
                        <a:t>Every 24 months if high risk​</a:t>
                      </a:r>
                    </a:p>
                  </a:txBody>
                  <a:tcPr marL="61546" marR="61546" marT="30773" marB="30773" anchor="ctr"/>
                </a:tc>
                <a:tc>
                  <a:txBody>
                    <a:bodyPr/>
                    <a:lstStyle/>
                    <a:p>
                      <a:pPr algn="ctr" fontAlgn="base"/>
                      <a:r>
                        <a:rPr lang="en-US" sz="1200">
                          <a:effectLst/>
                        </a:rPr>
                        <a:t>No cost for test. ​</a:t>
                      </a:r>
                    </a:p>
                    <a:p>
                      <a:pPr algn="ctr" fontAlgn="base"/>
                      <a:r>
                        <a:rPr lang="en-US" sz="1200">
                          <a:effectLst/>
                        </a:rPr>
                        <a:t>20% for doctor’s visit or hospital copay​</a:t>
                      </a:r>
                    </a:p>
                  </a:txBody>
                  <a:tcPr marL="61546" marR="61546" marT="30773" marB="30773" anchor="ctr"/>
                </a:tc>
                <a:extLst>
                  <a:ext uri="{0D108BD9-81ED-4DB2-BD59-A6C34878D82A}">
                    <a16:rowId xmlns:a16="http://schemas.microsoft.com/office/drawing/2014/main" val="1113292734"/>
                  </a:ext>
                </a:extLst>
              </a:tr>
              <a:tr h="393381">
                <a:tc>
                  <a:txBody>
                    <a:bodyPr/>
                    <a:lstStyle/>
                    <a:p>
                      <a:pPr algn="ctr" fontAlgn="base"/>
                      <a:r>
                        <a:rPr lang="en-US" sz="1200" dirty="0">
                          <a:effectLst/>
                        </a:rPr>
                        <a:t>Prostate cancer screenings​</a:t>
                      </a:r>
                    </a:p>
                  </a:txBody>
                  <a:tcPr marL="61546" marR="61546" marT="30773" marB="30773" anchor="ctr"/>
                </a:tc>
                <a:tc>
                  <a:txBody>
                    <a:bodyPr/>
                    <a:lstStyle/>
                    <a:p>
                      <a:pPr algn="ctr" fontAlgn="base"/>
                      <a:r>
                        <a:rPr lang="en-US" sz="1200" dirty="0">
                          <a:effectLst/>
                        </a:rPr>
                        <a:t>Every 12 months for men over 50 year of age​</a:t>
                      </a:r>
                    </a:p>
                  </a:txBody>
                  <a:tcPr marL="61546" marR="61546" marT="30773" marB="30773" anchor="ctr"/>
                </a:tc>
                <a:tc>
                  <a:txBody>
                    <a:bodyPr/>
                    <a:lstStyle/>
                    <a:p>
                      <a:pPr algn="ctr" fontAlgn="base"/>
                      <a:r>
                        <a:rPr lang="en-US" sz="1200" dirty="0">
                          <a:effectLst/>
                        </a:rPr>
                        <a:t>No cost for PSA test​</a:t>
                      </a:r>
                    </a:p>
                    <a:p>
                      <a:pPr algn="ctr" fontAlgn="base"/>
                      <a:r>
                        <a:rPr lang="en-US" sz="1200" dirty="0">
                          <a:effectLst/>
                        </a:rPr>
                        <a:t>20% for doctor’s visit or hospital copay​</a:t>
                      </a:r>
                    </a:p>
                  </a:txBody>
                  <a:tcPr marL="61546" marR="61546" marT="30773" marB="30773" anchor="ctr"/>
                </a:tc>
                <a:extLst>
                  <a:ext uri="{0D108BD9-81ED-4DB2-BD59-A6C34878D82A}">
                    <a16:rowId xmlns:a16="http://schemas.microsoft.com/office/drawing/2014/main" val="1866407126"/>
                  </a:ext>
                </a:extLst>
              </a:tr>
              <a:tr h="225020">
                <a:tc>
                  <a:txBody>
                    <a:bodyPr/>
                    <a:lstStyle/>
                    <a:p>
                      <a:pPr algn="ctr" fontAlgn="base"/>
                      <a:r>
                        <a:rPr lang="en-US" sz="1200">
                          <a:effectLst/>
                        </a:rPr>
                        <a:t>Flu shot​</a:t>
                      </a:r>
                    </a:p>
                  </a:txBody>
                  <a:tcPr marL="61546" marR="61546" marT="30773" marB="30773" anchor="ctr"/>
                </a:tc>
                <a:tc>
                  <a:txBody>
                    <a:bodyPr/>
                    <a:lstStyle/>
                    <a:p>
                      <a:pPr algn="ctr" fontAlgn="base"/>
                      <a:r>
                        <a:rPr lang="en-US" sz="1200" dirty="0">
                          <a:effectLst/>
                        </a:rPr>
                        <a:t>One shot per season​</a:t>
                      </a:r>
                    </a:p>
                  </a:txBody>
                  <a:tcPr marL="61546" marR="61546" marT="30773" marB="30773" anchor="ctr"/>
                </a:tc>
                <a:tc>
                  <a:txBody>
                    <a:bodyPr/>
                    <a:lstStyle/>
                    <a:p>
                      <a:pPr algn="ctr" fontAlgn="base"/>
                      <a:r>
                        <a:rPr lang="en-US" sz="1200" dirty="0">
                          <a:effectLst/>
                        </a:rPr>
                        <a:t>No cost​</a:t>
                      </a:r>
                    </a:p>
                  </a:txBody>
                  <a:tcPr marL="61546" marR="61546" marT="30773" marB="30773" anchor="ctr"/>
                </a:tc>
                <a:extLst>
                  <a:ext uri="{0D108BD9-81ED-4DB2-BD59-A6C34878D82A}">
                    <a16:rowId xmlns:a16="http://schemas.microsoft.com/office/drawing/2014/main" val="68341514"/>
                  </a:ext>
                </a:extLst>
              </a:tr>
              <a:tr h="225020">
                <a:tc>
                  <a:txBody>
                    <a:bodyPr/>
                    <a:lstStyle/>
                    <a:p>
                      <a:pPr algn="ctr" fontAlgn="base"/>
                      <a:r>
                        <a:rPr lang="en-US" sz="1200">
                          <a:effectLst/>
                        </a:rPr>
                        <a:t>Pneumococcal shot​</a:t>
                      </a:r>
                    </a:p>
                  </a:txBody>
                  <a:tcPr marL="61546" marR="61546" marT="30773" marB="30773" anchor="ctr"/>
                </a:tc>
                <a:tc>
                  <a:txBody>
                    <a:bodyPr/>
                    <a:lstStyle/>
                    <a:p>
                      <a:pPr algn="ctr" fontAlgn="base"/>
                      <a:r>
                        <a:rPr lang="en-US" sz="1200" dirty="0">
                          <a:effectLst/>
                        </a:rPr>
                        <a:t>Most people only need once/lifetime​</a:t>
                      </a:r>
                    </a:p>
                  </a:txBody>
                  <a:tcPr marL="61546" marR="61546" marT="30773" marB="30773" anchor="ctr"/>
                </a:tc>
                <a:tc>
                  <a:txBody>
                    <a:bodyPr/>
                    <a:lstStyle/>
                    <a:p>
                      <a:pPr algn="ctr" fontAlgn="base"/>
                      <a:r>
                        <a:rPr lang="en-US" sz="1200" dirty="0">
                          <a:effectLst/>
                        </a:rPr>
                        <a:t>No Cost ​</a:t>
                      </a:r>
                    </a:p>
                  </a:txBody>
                  <a:tcPr marL="61546" marR="61546" marT="30773" marB="30773" anchor="ctr"/>
                </a:tc>
                <a:extLst>
                  <a:ext uri="{0D108BD9-81ED-4DB2-BD59-A6C34878D82A}">
                    <a16:rowId xmlns:a16="http://schemas.microsoft.com/office/drawing/2014/main" val="4222432955"/>
                  </a:ext>
                </a:extLst>
              </a:tr>
              <a:tr h="225020">
                <a:tc>
                  <a:txBody>
                    <a:bodyPr/>
                    <a:lstStyle/>
                    <a:p>
                      <a:pPr algn="ctr" fontAlgn="base"/>
                      <a:r>
                        <a:rPr lang="en-US" sz="1200" dirty="0">
                          <a:effectLst/>
                        </a:rPr>
                        <a:t>Bone mass measurement ​</a:t>
                      </a:r>
                    </a:p>
                  </a:txBody>
                  <a:tcPr marL="61546" marR="61546" marT="30773" marB="30773" anchor="ctr"/>
                </a:tc>
                <a:tc>
                  <a:txBody>
                    <a:bodyPr/>
                    <a:lstStyle/>
                    <a:p>
                      <a:pPr algn="ctr" fontAlgn="base"/>
                      <a:r>
                        <a:rPr lang="en-US" sz="1200">
                          <a:effectLst/>
                        </a:rPr>
                        <a:t>Every 24 months​</a:t>
                      </a:r>
                    </a:p>
                  </a:txBody>
                  <a:tcPr marL="61546" marR="61546" marT="30773" marB="30773" anchor="ctr"/>
                </a:tc>
                <a:tc>
                  <a:txBody>
                    <a:bodyPr/>
                    <a:lstStyle/>
                    <a:p>
                      <a:pPr algn="ctr" fontAlgn="base"/>
                      <a:r>
                        <a:rPr lang="en-US" sz="1200" dirty="0">
                          <a:effectLst/>
                        </a:rPr>
                        <a:t>No cost​</a:t>
                      </a:r>
                    </a:p>
                  </a:txBody>
                  <a:tcPr marL="61546" marR="61546" marT="30773" marB="30773" anchor="ctr"/>
                </a:tc>
                <a:extLst>
                  <a:ext uri="{0D108BD9-81ED-4DB2-BD59-A6C34878D82A}">
                    <a16:rowId xmlns:a16="http://schemas.microsoft.com/office/drawing/2014/main" val="4232530738"/>
                  </a:ext>
                </a:extLst>
              </a:tr>
              <a:tr h="168361">
                <a:tc>
                  <a:txBody>
                    <a:bodyPr/>
                    <a:lstStyle/>
                    <a:p>
                      <a:pPr marL="0" algn="ctr" rtl="0" eaLnBrk="1" latinLnBrk="0" hangingPunct="1">
                        <a:spcBef>
                          <a:spcPts val="0"/>
                        </a:spcBef>
                        <a:spcAft>
                          <a:spcPts val="0"/>
                        </a:spcAft>
                      </a:pPr>
                      <a:r>
                        <a:rPr lang="en-US" sz="1200" kern="1200" dirty="0">
                          <a:solidFill>
                            <a:schemeClr val="tx1"/>
                          </a:solidFill>
                          <a:effectLst/>
                        </a:rPr>
                        <a:t>Glaucoma tests</a:t>
                      </a:r>
                      <a:endParaRPr lang="en-US" sz="1200" dirty="0">
                        <a:solidFill>
                          <a:schemeClr val="tx1"/>
                        </a:solidFill>
                        <a:effectLst/>
                      </a:endParaRPr>
                    </a:p>
                  </a:txBody>
                  <a:tcPr marL="0" marR="0" marT="0" marB="0" anchor="ctr"/>
                </a:tc>
                <a:tc>
                  <a:txBody>
                    <a:bodyPr/>
                    <a:lstStyle/>
                    <a:p>
                      <a:pPr marL="0" algn="ctr" rtl="0" eaLnBrk="1" latinLnBrk="0" hangingPunct="1">
                        <a:spcBef>
                          <a:spcPts val="0"/>
                        </a:spcBef>
                        <a:spcAft>
                          <a:spcPts val="0"/>
                        </a:spcAft>
                      </a:pPr>
                      <a:r>
                        <a:rPr lang="en-US" sz="1200" kern="1200">
                          <a:effectLst/>
                        </a:rPr>
                        <a:t>Every 12 months if you are high risk</a:t>
                      </a:r>
                      <a:endParaRPr lang="en-US" sz="1200">
                        <a:effectLst/>
                      </a:endParaRPr>
                    </a:p>
                  </a:txBody>
                  <a:tcPr marL="0" marR="0" marT="0" marB="0" anchor="ctr"/>
                </a:tc>
                <a:tc>
                  <a:txBody>
                    <a:bodyPr/>
                    <a:lstStyle/>
                    <a:p>
                      <a:pPr marL="0" algn="ctr" rtl="0" eaLnBrk="1" latinLnBrk="0" hangingPunct="1">
                        <a:spcBef>
                          <a:spcPts val="0"/>
                        </a:spcBef>
                        <a:spcAft>
                          <a:spcPts val="0"/>
                        </a:spcAft>
                      </a:pPr>
                      <a:r>
                        <a:rPr lang="en-US" sz="1200" kern="1200">
                          <a:effectLst/>
                        </a:rPr>
                        <a:t>20% for doctor’s visit or hospital copay </a:t>
                      </a:r>
                      <a:endParaRPr lang="en-US" sz="1200">
                        <a:effectLst/>
                      </a:endParaRPr>
                    </a:p>
                  </a:txBody>
                  <a:tcPr marL="0" marR="0" marT="0" marB="0" anchor="ctr"/>
                </a:tc>
                <a:extLst>
                  <a:ext uri="{0D108BD9-81ED-4DB2-BD59-A6C34878D82A}">
                    <a16:rowId xmlns:a16="http://schemas.microsoft.com/office/drawing/2014/main" val="4182098056"/>
                  </a:ext>
                </a:extLst>
              </a:tr>
              <a:tr h="336721">
                <a:tc>
                  <a:txBody>
                    <a:bodyPr/>
                    <a:lstStyle/>
                    <a:p>
                      <a:pPr marL="0" algn="ctr" rtl="0" eaLnBrk="1" latinLnBrk="0" hangingPunct="1">
                        <a:spcBef>
                          <a:spcPts val="0"/>
                        </a:spcBef>
                        <a:spcAft>
                          <a:spcPts val="0"/>
                        </a:spcAft>
                      </a:pPr>
                      <a:r>
                        <a:rPr lang="en-US" sz="1200" kern="1200" dirty="0">
                          <a:effectLst/>
                        </a:rPr>
                        <a:t>Diabetes Screening </a:t>
                      </a:r>
                      <a:endParaRPr lang="en-US" sz="1200" dirty="0">
                        <a:effectLst/>
                      </a:endParaRPr>
                    </a:p>
                  </a:txBody>
                  <a:tcPr marL="0" marR="0" marT="0" marB="0" anchor="ctr"/>
                </a:tc>
                <a:tc>
                  <a:txBody>
                    <a:bodyPr/>
                    <a:lstStyle/>
                    <a:p>
                      <a:pPr marL="0" algn="ctr" rtl="0" eaLnBrk="1" latinLnBrk="0" hangingPunct="1">
                        <a:spcBef>
                          <a:spcPts val="0"/>
                        </a:spcBef>
                        <a:spcAft>
                          <a:spcPts val="0"/>
                        </a:spcAft>
                      </a:pPr>
                      <a:r>
                        <a:rPr lang="en-US" sz="1200" kern="1200" dirty="0">
                          <a:effectLst/>
                        </a:rPr>
                        <a:t>Up to 2 blood glucose laboratory test screenings each year</a:t>
                      </a:r>
                      <a:endParaRPr lang="en-US" sz="1200" dirty="0">
                        <a:effectLst/>
                      </a:endParaRPr>
                    </a:p>
                  </a:txBody>
                  <a:tcPr marL="0" marR="0" marT="0" marB="0" anchor="ctr"/>
                </a:tc>
                <a:tc>
                  <a:txBody>
                    <a:bodyPr/>
                    <a:lstStyle/>
                    <a:p>
                      <a:pPr marL="0" algn="ctr" rtl="0" eaLnBrk="1" latinLnBrk="0" hangingPunct="1">
                        <a:spcBef>
                          <a:spcPts val="0"/>
                        </a:spcBef>
                        <a:spcAft>
                          <a:spcPts val="0"/>
                        </a:spcAft>
                      </a:pPr>
                      <a:r>
                        <a:rPr lang="en-US" sz="1200" kern="1200">
                          <a:effectLst/>
                        </a:rPr>
                        <a:t>No cost </a:t>
                      </a:r>
                      <a:endParaRPr lang="en-US" sz="1200">
                        <a:effectLst/>
                      </a:endParaRPr>
                    </a:p>
                  </a:txBody>
                  <a:tcPr marL="0" marR="0" marT="0" marB="0" anchor="ctr"/>
                </a:tc>
                <a:extLst>
                  <a:ext uri="{0D108BD9-81ED-4DB2-BD59-A6C34878D82A}">
                    <a16:rowId xmlns:a16="http://schemas.microsoft.com/office/drawing/2014/main" val="797172886"/>
                  </a:ext>
                </a:extLst>
              </a:tr>
              <a:tr h="336721">
                <a:tc>
                  <a:txBody>
                    <a:bodyPr/>
                    <a:lstStyle/>
                    <a:p>
                      <a:pPr marL="0" algn="ctr" rtl="0" eaLnBrk="1" latinLnBrk="0" hangingPunct="1">
                        <a:spcBef>
                          <a:spcPts val="0"/>
                        </a:spcBef>
                        <a:spcAft>
                          <a:spcPts val="0"/>
                        </a:spcAft>
                      </a:pPr>
                      <a:r>
                        <a:rPr lang="en-US" sz="1200" kern="1200" dirty="0">
                          <a:effectLst/>
                        </a:rPr>
                        <a:t>Pap</a:t>
                      </a:r>
                      <a:r>
                        <a:rPr lang="en-US" sz="1200" kern="1200" baseline="0" dirty="0">
                          <a:effectLst/>
                        </a:rPr>
                        <a:t> tests/Pelvic exams</a:t>
                      </a:r>
                      <a:endParaRPr lang="en-US" sz="1200" dirty="0">
                        <a:effectLst/>
                      </a:endParaRPr>
                    </a:p>
                  </a:txBody>
                  <a:tcPr marL="0" marR="0" marT="0" marB="0" anchor="ctr"/>
                </a:tc>
                <a:tc>
                  <a:txBody>
                    <a:bodyPr/>
                    <a:lstStyle/>
                    <a:p>
                      <a:pPr marL="0" algn="ctr" rtl="0" eaLnBrk="1" latinLnBrk="0" hangingPunct="1">
                        <a:spcBef>
                          <a:spcPts val="0"/>
                        </a:spcBef>
                        <a:spcAft>
                          <a:spcPts val="0"/>
                        </a:spcAft>
                      </a:pPr>
                      <a:r>
                        <a:rPr lang="en-US" sz="1200" kern="1200">
                          <a:effectLst/>
                        </a:rPr>
                        <a:t>Every 24 months</a:t>
                      </a:r>
                      <a:endParaRPr lang="en-US" sz="1200">
                        <a:effectLst/>
                      </a:endParaRPr>
                    </a:p>
                    <a:p>
                      <a:pPr marL="0" algn="ctr" rtl="0" eaLnBrk="1" latinLnBrk="0" hangingPunct="1">
                        <a:spcBef>
                          <a:spcPts val="0"/>
                        </a:spcBef>
                        <a:spcAft>
                          <a:spcPts val="0"/>
                        </a:spcAft>
                      </a:pPr>
                      <a:r>
                        <a:rPr lang="en-US" sz="1200" kern="1200">
                          <a:effectLst/>
                        </a:rPr>
                        <a:t>Every 12 months if high risk</a:t>
                      </a:r>
                      <a:endParaRPr lang="en-US" sz="1200">
                        <a:effectLst/>
                      </a:endParaRPr>
                    </a:p>
                  </a:txBody>
                  <a:tcPr marL="0" marR="0" marT="0" marB="0" anchor="ctr"/>
                </a:tc>
                <a:tc>
                  <a:txBody>
                    <a:bodyPr/>
                    <a:lstStyle/>
                    <a:p>
                      <a:pPr marL="0" algn="ctr" rtl="0" eaLnBrk="1" latinLnBrk="0" hangingPunct="1">
                        <a:spcBef>
                          <a:spcPts val="0"/>
                        </a:spcBef>
                        <a:spcAft>
                          <a:spcPts val="0"/>
                        </a:spcAft>
                      </a:pPr>
                      <a:r>
                        <a:rPr lang="en-US" sz="1200" kern="1200">
                          <a:effectLst/>
                        </a:rPr>
                        <a:t>No cost</a:t>
                      </a:r>
                      <a:endParaRPr lang="en-US" sz="1200">
                        <a:effectLst/>
                      </a:endParaRPr>
                    </a:p>
                  </a:txBody>
                  <a:tcPr marL="0" marR="0" marT="0" marB="0" anchor="ctr"/>
                </a:tc>
                <a:extLst>
                  <a:ext uri="{0D108BD9-81ED-4DB2-BD59-A6C34878D82A}">
                    <a16:rowId xmlns:a16="http://schemas.microsoft.com/office/drawing/2014/main" val="3865798428"/>
                  </a:ext>
                </a:extLst>
              </a:tr>
              <a:tr h="673443">
                <a:tc>
                  <a:txBody>
                    <a:bodyPr/>
                    <a:lstStyle/>
                    <a:p>
                      <a:pPr marL="0" algn="ctr" rtl="0" eaLnBrk="1" latinLnBrk="0" hangingPunct="1">
                        <a:spcBef>
                          <a:spcPts val="0"/>
                        </a:spcBef>
                        <a:spcAft>
                          <a:spcPts val="0"/>
                        </a:spcAft>
                      </a:pPr>
                      <a:r>
                        <a:rPr lang="en-US" sz="1200" kern="1200">
                          <a:effectLst/>
                        </a:rPr>
                        <a:t>HIV (Human Immunodeficiency Virus) screening</a:t>
                      </a:r>
                      <a:endParaRPr lang="en-US" sz="1200">
                        <a:effectLst/>
                      </a:endParaRPr>
                    </a:p>
                  </a:txBody>
                  <a:tcPr marL="0" marR="0" marT="0" marB="0" anchor="ctr"/>
                </a:tc>
                <a:tc>
                  <a:txBody>
                    <a:bodyPr/>
                    <a:lstStyle/>
                    <a:p>
                      <a:pPr marL="0" algn="ctr" rtl="0" eaLnBrk="1" latinLnBrk="0" hangingPunct="1">
                        <a:spcBef>
                          <a:spcPts val="0"/>
                        </a:spcBef>
                        <a:spcAft>
                          <a:spcPts val="0"/>
                        </a:spcAft>
                      </a:pPr>
                      <a:r>
                        <a:rPr lang="en-US" sz="1200" kern="1200" dirty="0">
                          <a:effectLst/>
                        </a:rPr>
                        <a:t>Every 12 months </a:t>
                      </a:r>
                      <a:endParaRPr lang="en-US" sz="1200" dirty="0">
                        <a:effectLst/>
                      </a:endParaRPr>
                    </a:p>
                    <a:p>
                      <a:pPr marL="0" algn="ctr" rtl="0" eaLnBrk="1" latinLnBrk="0" hangingPunct="1">
                        <a:spcBef>
                          <a:spcPts val="0"/>
                        </a:spcBef>
                        <a:spcAft>
                          <a:spcPts val="0"/>
                        </a:spcAft>
                      </a:pPr>
                      <a:r>
                        <a:rPr lang="en-US" sz="1200" kern="1200" dirty="0">
                          <a:effectLst/>
                        </a:rPr>
                        <a:t>Between 15-65 years old</a:t>
                      </a:r>
                      <a:endParaRPr lang="en-US" sz="1200" dirty="0">
                        <a:effectLst/>
                      </a:endParaRPr>
                    </a:p>
                    <a:p>
                      <a:pPr marL="0" algn="ctr" rtl="0" eaLnBrk="1" latinLnBrk="0" hangingPunct="1">
                        <a:spcBef>
                          <a:spcPts val="0"/>
                        </a:spcBef>
                        <a:spcAft>
                          <a:spcPts val="0"/>
                        </a:spcAft>
                      </a:pPr>
                      <a:r>
                        <a:rPr lang="en-US" sz="1200" kern="1200" dirty="0">
                          <a:effectLst/>
                        </a:rPr>
                        <a:t>Younger than 15 older than 65 and at an increased risk </a:t>
                      </a:r>
                      <a:endParaRPr lang="en-US" sz="1200" dirty="0">
                        <a:effectLst/>
                      </a:endParaRPr>
                    </a:p>
                    <a:p>
                      <a:pPr marL="0" algn="ctr" rtl="0" eaLnBrk="1" latinLnBrk="0" hangingPunct="1">
                        <a:spcBef>
                          <a:spcPts val="0"/>
                        </a:spcBef>
                        <a:spcAft>
                          <a:spcPts val="0"/>
                        </a:spcAft>
                      </a:pPr>
                      <a:r>
                        <a:rPr lang="en-US" sz="1200" kern="1200" dirty="0">
                          <a:effectLst/>
                        </a:rPr>
                        <a:t>Up to 3 times during a pregnancy </a:t>
                      </a:r>
                      <a:endParaRPr lang="en-US" sz="1200" dirty="0">
                        <a:effectLst/>
                      </a:endParaRPr>
                    </a:p>
                  </a:txBody>
                  <a:tcPr marL="0" marR="0" marT="0" marB="0" anchor="ctr"/>
                </a:tc>
                <a:tc>
                  <a:txBody>
                    <a:bodyPr/>
                    <a:lstStyle/>
                    <a:p>
                      <a:pPr marL="0" algn="ctr" rtl="0" eaLnBrk="1" latinLnBrk="0" hangingPunct="1">
                        <a:spcBef>
                          <a:spcPts val="0"/>
                        </a:spcBef>
                        <a:spcAft>
                          <a:spcPts val="0"/>
                        </a:spcAft>
                      </a:pPr>
                      <a:r>
                        <a:rPr lang="en-US" sz="1200" kern="1200" dirty="0">
                          <a:effectLst/>
                        </a:rPr>
                        <a:t>No cost</a:t>
                      </a:r>
                      <a:endParaRPr lang="en-US" sz="1200" dirty="0">
                        <a:effectLst/>
                      </a:endParaRPr>
                    </a:p>
                  </a:txBody>
                  <a:tcPr marL="0" marR="0" marT="0" marB="0" anchor="ctr"/>
                </a:tc>
                <a:extLst>
                  <a:ext uri="{0D108BD9-81ED-4DB2-BD59-A6C34878D82A}">
                    <a16:rowId xmlns:a16="http://schemas.microsoft.com/office/drawing/2014/main" val="77663905"/>
                  </a:ext>
                </a:extLst>
              </a:tr>
              <a:tr h="505082">
                <a:tc>
                  <a:txBody>
                    <a:bodyPr/>
                    <a:lstStyle/>
                    <a:p>
                      <a:pPr marL="0" algn="ctr" rtl="0" eaLnBrk="1" latinLnBrk="0" hangingPunct="1">
                        <a:spcBef>
                          <a:spcPts val="0"/>
                        </a:spcBef>
                        <a:spcAft>
                          <a:spcPts val="0"/>
                        </a:spcAft>
                      </a:pPr>
                      <a:r>
                        <a:rPr lang="en-US" sz="1200" kern="1200">
                          <a:effectLst/>
                        </a:rPr>
                        <a:t>Covid vaccines</a:t>
                      </a:r>
                      <a:endParaRPr lang="en-US" sz="1200">
                        <a:effectLst/>
                      </a:endParaRPr>
                    </a:p>
                  </a:txBody>
                  <a:tcPr marL="0" marR="0" marT="0" marB="0" anchor="ctr"/>
                </a:tc>
                <a:tc>
                  <a:txBody>
                    <a:bodyPr/>
                    <a:lstStyle/>
                    <a:p>
                      <a:pPr marL="0" algn="ctr" rtl="0" eaLnBrk="1" latinLnBrk="0" hangingPunct="1">
                        <a:spcBef>
                          <a:spcPts val="0"/>
                        </a:spcBef>
                        <a:spcAft>
                          <a:spcPts val="0"/>
                        </a:spcAft>
                      </a:pPr>
                      <a:r>
                        <a:rPr lang="en-US" sz="1200" kern="1200">
                          <a:effectLst/>
                        </a:rPr>
                        <a:t>As recommended by the CDC guidelines</a:t>
                      </a:r>
                      <a:endParaRPr lang="en-US" sz="1200">
                        <a:effectLst/>
                      </a:endParaRPr>
                    </a:p>
                  </a:txBody>
                  <a:tcPr marL="0" marR="0" marT="0" marB="0" anchor="ctr"/>
                </a:tc>
                <a:tc>
                  <a:txBody>
                    <a:bodyPr/>
                    <a:lstStyle/>
                    <a:p>
                      <a:pPr marL="0" algn="ctr" rtl="0" eaLnBrk="1" latinLnBrk="0" hangingPunct="1">
                        <a:spcBef>
                          <a:spcPts val="0"/>
                        </a:spcBef>
                        <a:spcAft>
                          <a:spcPts val="0"/>
                        </a:spcAft>
                      </a:pPr>
                      <a:r>
                        <a:rPr lang="en-US" sz="1200" kern="1200" dirty="0">
                          <a:effectLst/>
                        </a:rPr>
                        <a:t>No</a:t>
                      </a:r>
                      <a:r>
                        <a:rPr lang="en-US" sz="1200" kern="1200" baseline="0" dirty="0">
                          <a:effectLst/>
                        </a:rPr>
                        <a:t> cost </a:t>
                      </a:r>
                      <a:endParaRPr lang="en-US" sz="1200" dirty="0">
                        <a:effectLst/>
                      </a:endParaRPr>
                    </a:p>
                    <a:p>
                      <a:pPr marL="0" algn="ctr" rtl="0" eaLnBrk="1" latinLnBrk="0" hangingPunct="1">
                        <a:spcBef>
                          <a:spcPts val="0"/>
                        </a:spcBef>
                        <a:spcAft>
                          <a:spcPts val="0"/>
                        </a:spcAft>
                      </a:pPr>
                      <a:r>
                        <a:rPr lang="en-US" sz="1200" kern="1200" baseline="0" dirty="0">
                          <a:effectLst/>
                        </a:rPr>
                        <a:t>(this could change when the public health emergency ends) </a:t>
                      </a:r>
                      <a:endParaRPr lang="en-US" sz="1200" dirty="0">
                        <a:effectLst/>
                      </a:endParaRPr>
                    </a:p>
                  </a:txBody>
                  <a:tcPr marL="0" marR="0" marT="0" marB="0" anchor="ctr"/>
                </a:tc>
                <a:extLst>
                  <a:ext uri="{0D108BD9-81ED-4DB2-BD59-A6C34878D82A}">
                    <a16:rowId xmlns:a16="http://schemas.microsoft.com/office/drawing/2014/main" val="3879975256"/>
                  </a:ext>
                </a:extLst>
              </a:tr>
              <a:tr h="336721">
                <a:tc>
                  <a:txBody>
                    <a:bodyPr/>
                    <a:lstStyle/>
                    <a:p>
                      <a:pPr marL="0" algn="ctr" rtl="0" eaLnBrk="1" latinLnBrk="0" hangingPunct="1">
                        <a:spcBef>
                          <a:spcPts val="0"/>
                        </a:spcBef>
                        <a:spcAft>
                          <a:spcPts val="0"/>
                        </a:spcAft>
                      </a:pPr>
                      <a:r>
                        <a:rPr lang="en-US" sz="1200" kern="1200" dirty="0">
                          <a:effectLst/>
                        </a:rPr>
                        <a:t>Shingles Vaccine</a:t>
                      </a:r>
                      <a:endParaRPr lang="en-US" sz="1200" dirty="0">
                        <a:effectLst/>
                      </a:endParaRPr>
                    </a:p>
                  </a:txBody>
                  <a:tcPr marL="0" marR="0" marT="0" marB="0" anchor="ctr"/>
                </a:tc>
                <a:tc>
                  <a:txBody>
                    <a:bodyPr/>
                    <a:lstStyle/>
                    <a:p>
                      <a:pPr marL="0" algn="ctr" rtl="0" eaLnBrk="1" latinLnBrk="0" hangingPunct="1">
                        <a:spcBef>
                          <a:spcPts val="0"/>
                        </a:spcBef>
                        <a:spcAft>
                          <a:spcPts val="0"/>
                        </a:spcAft>
                      </a:pPr>
                      <a:r>
                        <a:rPr lang="en-US" sz="1200" kern="1200" dirty="0">
                          <a:effectLst/>
                        </a:rPr>
                        <a:t>Adults 50 years and older two doses two to six months apart</a:t>
                      </a:r>
                      <a:endParaRPr lang="en-US" sz="1200" dirty="0">
                        <a:effectLst/>
                      </a:endParaRPr>
                    </a:p>
                  </a:txBody>
                  <a:tcPr marL="0" marR="0" marT="0" marB="0" anchor="ctr"/>
                </a:tc>
                <a:tc>
                  <a:txBody>
                    <a:bodyPr/>
                    <a:lstStyle/>
                    <a:p>
                      <a:pPr marL="0" algn="ctr" rtl="0" eaLnBrk="1" latinLnBrk="0" hangingPunct="1">
                        <a:spcBef>
                          <a:spcPts val="0"/>
                        </a:spcBef>
                        <a:spcAft>
                          <a:spcPts val="0"/>
                        </a:spcAft>
                      </a:pPr>
                      <a:r>
                        <a:rPr lang="en-US" sz="1200" kern="1200" dirty="0">
                          <a:effectLst/>
                        </a:rPr>
                        <a:t>No deductible and no cost-sharing with Part D coverage</a:t>
                      </a:r>
                      <a:endParaRPr lang="en-US" sz="1200" dirty="0">
                        <a:effectLst/>
                      </a:endParaRPr>
                    </a:p>
                  </a:txBody>
                  <a:tcPr marL="0" marR="0" marT="0" marB="0" anchor="ctr"/>
                </a:tc>
                <a:extLst>
                  <a:ext uri="{0D108BD9-81ED-4DB2-BD59-A6C34878D82A}">
                    <a16:rowId xmlns:a16="http://schemas.microsoft.com/office/drawing/2014/main" val="2186626062"/>
                  </a:ext>
                </a:extLst>
              </a:tr>
              <a:tr h="336721">
                <a:tc>
                  <a:txBody>
                    <a:bodyPr/>
                    <a:lstStyle/>
                    <a:p>
                      <a:pPr marL="0" algn="ctr" rtl="0" eaLnBrk="1" latinLnBrk="0" hangingPunct="1">
                        <a:spcBef>
                          <a:spcPts val="0"/>
                        </a:spcBef>
                        <a:spcAft>
                          <a:spcPts val="0"/>
                        </a:spcAft>
                      </a:pPr>
                      <a:r>
                        <a:rPr lang="en-US" sz="1200" kern="1200" dirty="0">
                          <a:effectLst/>
                        </a:rPr>
                        <a:t>Tetanus – Diphtheria – Whooping Cough Vaccines </a:t>
                      </a:r>
                      <a:endParaRPr lang="en-US" sz="1200" dirty="0">
                        <a:effectLst/>
                      </a:endParaRPr>
                    </a:p>
                  </a:txBody>
                  <a:tcPr marL="0" marR="0" marT="0" marB="0" anchor="ctr"/>
                </a:tc>
                <a:tc>
                  <a:txBody>
                    <a:bodyPr/>
                    <a:lstStyle/>
                    <a:p>
                      <a:pPr marL="0" algn="ctr" rtl="0" eaLnBrk="1" latinLnBrk="0" hangingPunct="1">
                        <a:spcBef>
                          <a:spcPts val="0"/>
                        </a:spcBef>
                        <a:spcAft>
                          <a:spcPts val="0"/>
                        </a:spcAft>
                      </a:pPr>
                      <a:r>
                        <a:rPr lang="en-US" sz="1200" kern="1200" dirty="0">
                          <a:effectLst/>
                        </a:rPr>
                        <a:t>Can be given at any time and followed by a Td or Tdap shot every 10 years</a:t>
                      </a:r>
                      <a:endParaRPr lang="en-US" sz="1200" dirty="0">
                        <a:effectLst/>
                      </a:endParaRPr>
                    </a:p>
                  </a:txBody>
                  <a:tcPr marL="0" marR="0" marT="0" marB="0" anchor="ctr"/>
                </a:tc>
                <a:tc>
                  <a:txBody>
                    <a:bodyPr/>
                    <a:lstStyle/>
                    <a:p>
                      <a:pPr marL="0" algn="ctr" rtl="0" eaLnBrk="1" latinLnBrk="0" hangingPunct="1">
                        <a:spcBef>
                          <a:spcPts val="0"/>
                        </a:spcBef>
                        <a:spcAft>
                          <a:spcPts val="0"/>
                        </a:spcAft>
                      </a:pPr>
                      <a:r>
                        <a:rPr lang="en-US" sz="1200" kern="1200" dirty="0">
                          <a:effectLst/>
                        </a:rPr>
                        <a:t>No cost </a:t>
                      </a:r>
                      <a:endParaRPr lang="en-US" sz="1200" dirty="0">
                        <a:effectLst/>
                      </a:endParaRPr>
                    </a:p>
                  </a:txBody>
                  <a:tcPr marL="0" marR="0" marT="0" marB="0" anchor="ctr"/>
                </a:tc>
                <a:extLst>
                  <a:ext uri="{0D108BD9-81ED-4DB2-BD59-A6C34878D82A}">
                    <a16:rowId xmlns:a16="http://schemas.microsoft.com/office/drawing/2014/main" val="1983567896"/>
                  </a:ext>
                </a:extLst>
              </a:tr>
            </a:tbl>
          </a:graphicData>
        </a:graphic>
      </p:graphicFrame>
      <p:pic>
        <p:nvPicPr>
          <p:cNvPr id="2" name="Picture 1" descr="A black and white logo&#10;&#10;Description automatically generated">
            <a:extLst>
              <a:ext uri="{FF2B5EF4-FFF2-40B4-BE49-F238E27FC236}">
                <a16:creationId xmlns:a16="http://schemas.microsoft.com/office/drawing/2014/main" id="{85D4D48C-1E32-BD83-C153-56EB0008F222}"/>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9567333" y="172700"/>
            <a:ext cx="2366289" cy="884289"/>
          </a:xfrm>
          <a:prstGeom prst="rect">
            <a:avLst/>
          </a:prstGeom>
        </p:spPr>
      </p:pic>
    </p:spTree>
    <p:extLst>
      <p:ext uri="{BB962C8B-B14F-4D97-AF65-F5344CB8AC3E}">
        <p14:creationId xmlns:p14="http://schemas.microsoft.com/office/powerpoint/2010/main" val="3065875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5F623D3E-994A-4FC4-97EA-58D02940FBBC}"/>
              </a:ext>
            </a:extLst>
          </p:cNvPr>
          <p:cNvSpPr>
            <a:spLocks noGrp="1"/>
          </p:cNvSpPr>
          <p:nvPr>
            <p:ph type="sldNum" sz="quarter" idx="12"/>
          </p:nvPr>
        </p:nvSpPr>
        <p:spPr>
          <a:xfrm>
            <a:off x="10348535" y="6217920"/>
            <a:ext cx="1463040" cy="256032"/>
          </a:xfrm>
        </p:spPr>
        <p:txBody>
          <a:bodyPr vert="horz" lIns="91440" tIns="45720" rIns="91440" bIns="45720" rtlCol="0" anchor="b">
            <a:normAutofit/>
          </a:bodyPr>
          <a:lstStyle/>
          <a:p>
            <a:pPr>
              <a:spcAft>
                <a:spcPts val="600"/>
              </a:spcAft>
            </a:pPr>
            <a:fld id="{4FAB73BC-B049-4115-A692-8D63A059BFB8}" type="slidenum">
              <a:rPr lang="en-US" kern="1200">
                <a:solidFill>
                  <a:srgbClr val="FFFFFF"/>
                </a:solidFill>
                <a:latin typeface="+mn-lt"/>
                <a:ea typeface="+mn-ea"/>
                <a:cs typeface="+mn-cs"/>
              </a:rPr>
              <a:pPr>
                <a:spcAft>
                  <a:spcPts val="600"/>
                </a:spcAft>
              </a:pPr>
              <a:t>40</a:t>
            </a:fld>
            <a:endParaRPr lang="en-US" kern="1200">
              <a:solidFill>
                <a:srgbClr val="FFFFFF"/>
              </a:solidFill>
              <a:latin typeface="+mn-lt"/>
              <a:ea typeface="+mn-ea"/>
              <a:cs typeface="+mn-cs"/>
            </a:endParaRPr>
          </a:p>
        </p:txBody>
      </p:sp>
      <p:sp>
        <p:nvSpPr>
          <p:cNvPr id="3" name="Title 2"/>
          <p:cNvSpPr>
            <a:spLocks noGrp="1"/>
          </p:cNvSpPr>
          <p:nvPr>
            <p:ph type="title" idx="4294967295"/>
          </p:nvPr>
        </p:nvSpPr>
        <p:spPr>
          <a:xfrm>
            <a:off x="381000" y="652662"/>
            <a:ext cx="6011333" cy="1098021"/>
          </a:xfrm>
        </p:spPr>
        <p:txBody>
          <a:bodyPr vert="horz" lIns="91440" tIns="45720" rIns="91440" bIns="45720" rtlCol="0" anchor="t">
            <a:normAutofit/>
          </a:bodyPr>
          <a:lstStyle/>
          <a:p>
            <a:r>
              <a:rPr lang="en-US" dirty="0">
                <a:solidFill>
                  <a:srgbClr val="50A0A0"/>
                </a:solidFill>
              </a:rPr>
              <a:t>A Few Words About Fraud and Scams</a:t>
            </a:r>
          </a:p>
        </p:txBody>
      </p:sp>
      <p:sp>
        <p:nvSpPr>
          <p:cNvPr id="26" name="Content Placeholder 1"/>
          <p:cNvSpPr>
            <a:spLocks noGrp="1"/>
          </p:cNvSpPr>
          <p:nvPr>
            <p:ph sz="half" idx="4294967295"/>
          </p:nvPr>
        </p:nvSpPr>
        <p:spPr>
          <a:xfrm>
            <a:off x="380999" y="2004334"/>
            <a:ext cx="7408333" cy="4111625"/>
          </a:xfrm>
        </p:spPr>
        <p:txBody>
          <a:bodyPr vert="horz" lIns="91440" tIns="45720" rIns="91440" bIns="45720" rtlCol="0" anchor="t">
            <a:noAutofit/>
          </a:bodyPr>
          <a:lstStyle/>
          <a:p>
            <a:pPr marL="0" indent="0">
              <a:lnSpc>
                <a:spcPct val="100000"/>
              </a:lnSpc>
              <a:buNone/>
            </a:pPr>
            <a:r>
              <a:rPr lang="en-US" sz="1600" dirty="0"/>
              <a:t>Medicare Fraud is the most common scheme affecting seniors. Some examples include:</a:t>
            </a:r>
          </a:p>
          <a:p>
            <a:pPr>
              <a:lnSpc>
                <a:spcPct val="100000"/>
              </a:lnSpc>
            </a:pPr>
            <a:r>
              <a:rPr lang="en-US" sz="1600" dirty="0"/>
              <a:t>Medicare/Medicaid is billed for services you never received, equipment you never received or was returned</a:t>
            </a:r>
          </a:p>
          <a:p>
            <a:pPr>
              <a:lnSpc>
                <a:spcPct val="100000"/>
              </a:lnSpc>
            </a:pPr>
            <a:r>
              <a:rPr lang="en-US" sz="1600" dirty="0"/>
              <a:t>Someone uses your Medicare/Medicaid card </a:t>
            </a:r>
          </a:p>
          <a:p>
            <a:pPr>
              <a:lnSpc>
                <a:spcPct val="100000"/>
              </a:lnSpc>
            </a:pPr>
            <a:r>
              <a:rPr lang="en-US" sz="1600" dirty="0"/>
              <a:t>A company uses false information to mislead you into joining a Medicare plan</a:t>
            </a:r>
          </a:p>
          <a:p>
            <a:pPr>
              <a:lnSpc>
                <a:spcPct val="100000"/>
              </a:lnSpc>
            </a:pPr>
            <a:r>
              <a:rPr lang="en-US" sz="1600" dirty="0"/>
              <a:t>Calls asking to verify your Medicare # so you can get a plastic card</a:t>
            </a:r>
          </a:p>
          <a:p>
            <a:pPr marL="285750" indent="-285750">
              <a:lnSpc>
                <a:spcPct val="100000"/>
              </a:lnSpc>
            </a:pPr>
            <a:r>
              <a:rPr lang="en-US" sz="1600" dirty="0"/>
              <a:t>Calls offering you rebates on certain services</a:t>
            </a:r>
          </a:p>
          <a:p>
            <a:pPr marL="285750" indent="-285750">
              <a:lnSpc>
                <a:spcPct val="100000"/>
              </a:lnSpc>
            </a:pPr>
            <a:r>
              <a:rPr lang="en-US" sz="1600" dirty="0"/>
              <a:t>Calls indicating that your Medicare plan is being terminated</a:t>
            </a:r>
          </a:p>
          <a:p>
            <a:pPr marL="285750" indent="-285750">
              <a:lnSpc>
                <a:spcPct val="100000"/>
              </a:lnSpc>
            </a:pPr>
            <a:r>
              <a:rPr lang="en-US" sz="1600" dirty="0"/>
              <a:t>Calls offering you a wellness exam (and they will notify your doctor)</a:t>
            </a:r>
          </a:p>
          <a:p>
            <a:pPr marL="0" indent="0">
              <a:lnSpc>
                <a:spcPct val="100000"/>
              </a:lnSpc>
              <a:buNone/>
            </a:pPr>
            <a:r>
              <a:rPr lang="en-US" sz="1600" b="1" dirty="0"/>
              <a:t>Many times the caller will be insistent on immediate action or payment and these calls can be quite scary.</a:t>
            </a:r>
          </a:p>
          <a:p>
            <a:pPr marL="285750" indent="-285750"/>
            <a:endParaRPr lang="en-US" sz="1600" dirty="0"/>
          </a:p>
          <a:p>
            <a:pPr marL="228600" lvl="1" indent="0">
              <a:buNone/>
              <a:defRPr/>
            </a:pPr>
            <a:endParaRPr lang="en-US" sz="1600" dirty="0"/>
          </a:p>
          <a:p>
            <a:pPr marL="274320" lvl="1" indent="0">
              <a:buNone/>
              <a:defRPr/>
            </a:pPr>
            <a:endParaRPr lang="en-US" sz="1600" dirty="0"/>
          </a:p>
        </p:txBody>
      </p:sp>
      <p:pic>
        <p:nvPicPr>
          <p:cNvPr id="2" name="Picture 1" descr="A black and white logo&#10;&#10;Description automatically generated">
            <a:extLst>
              <a:ext uri="{FF2B5EF4-FFF2-40B4-BE49-F238E27FC236}">
                <a16:creationId xmlns:a16="http://schemas.microsoft.com/office/drawing/2014/main" id="{680970BD-2442-DFE1-61D2-5D2AA3C6DF91}"/>
              </a:ext>
            </a:extLst>
          </p:cNvPr>
          <p:cNvPicPr>
            <a:picLocks noChangeAspect="1"/>
          </p:cNvPicPr>
          <p:nvPr/>
        </p:nvPicPr>
        <p:blipFill rotWithShape="1">
          <a:blip r:embed="rId3">
            <a:extLst>
              <a:ext uri="{28A0092B-C50C-407E-A947-70E740481C1C}">
                <a14:useLocalDpi xmlns:a14="http://schemas.microsoft.com/office/drawing/2010/main" val="0"/>
              </a:ext>
            </a:extLst>
          </a:blip>
          <a:srcRect l="4527" r="8154"/>
          <a:stretch/>
        </p:blipFill>
        <p:spPr>
          <a:xfrm>
            <a:off x="8634013" y="207935"/>
            <a:ext cx="3176987" cy="1187250"/>
          </a:xfrm>
          <a:prstGeom prst="rect">
            <a:avLst/>
          </a:prstGeom>
        </p:spPr>
      </p:pic>
      <p:pic>
        <p:nvPicPr>
          <p:cNvPr id="10" name="Picture 9" descr="A hand holding a cell phone&#10;&#10;AI-generated content may be incorrect.">
            <a:extLst>
              <a:ext uri="{FF2B5EF4-FFF2-40B4-BE49-F238E27FC236}">
                <a16:creationId xmlns:a16="http://schemas.microsoft.com/office/drawing/2014/main" id="{EC000872-EF42-5F4A-B0E3-B6E11974A49B}"/>
              </a:ext>
            </a:extLst>
          </p:cNvPr>
          <p:cNvPicPr>
            <a:picLocks noChangeAspect="1"/>
          </p:cNvPicPr>
          <p:nvPr/>
        </p:nvPicPr>
        <p:blipFill>
          <a:blip r:embed="rId4"/>
          <a:srcRect l="13460" r="29874"/>
          <a:stretch>
            <a:fillRect/>
          </a:stretch>
        </p:blipFill>
        <p:spPr>
          <a:xfrm>
            <a:off x="7967133" y="1806087"/>
            <a:ext cx="3505200" cy="4309872"/>
          </a:xfrm>
          <a:prstGeom prst="rect">
            <a:avLst/>
          </a:prstGeom>
        </p:spPr>
      </p:pic>
    </p:spTree>
    <p:extLst>
      <p:ext uri="{BB962C8B-B14F-4D97-AF65-F5344CB8AC3E}">
        <p14:creationId xmlns:p14="http://schemas.microsoft.com/office/powerpoint/2010/main" val="25031372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B3FA53-BE76-F01A-FCFA-F296AD265E60}"/>
              </a:ext>
            </a:extLst>
          </p:cNvPr>
          <p:cNvSpPr>
            <a:spLocks noGrp="1"/>
          </p:cNvSpPr>
          <p:nvPr>
            <p:ph type="title"/>
          </p:nvPr>
        </p:nvSpPr>
        <p:spPr>
          <a:xfrm>
            <a:off x="2849133" y="1145614"/>
            <a:ext cx="6902939" cy="1195754"/>
          </a:xfrm>
        </p:spPr>
        <p:txBody>
          <a:bodyPr vert="horz" lIns="91440" tIns="45720" rIns="91440" bIns="45720" rtlCol="0" anchor="t">
            <a:normAutofit/>
          </a:bodyPr>
          <a:lstStyle/>
          <a:p>
            <a:r>
              <a:rPr lang="en-US" dirty="0">
                <a:solidFill>
                  <a:srgbClr val="50A0A0"/>
                </a:solidFill>
              </a:rPr>
              <a:t>To Report Fraud or Scams</a:t>
            </a:r>
          </a:p>
        </p:txBody>
      </p:sp>
      <p:sp>
        <p:nvSpPr>
          <p:cNvPr id="8" name="Content Placeholder 7">
            <a:extLst>
              <a:ext uri="{FF2B5EF4-FFF2-40B4-BE49-F238E27FC236}">
                <a16:creationId xmlns:a16="http://schemas.microsoft.com/office/drawing/2014/main" id="{C1FA4102-95BD-CF12-5293-1C555278B439}"/>
              </a:ext>
            </a:extLst>
          </p:cNvPr>
          <p:cNvSpPr txBox="1">
            <a:spLocks noGrp="1"/>
          </p:cNvSpPr>
          <p:nvPr>
            <p:ph idx="1"/>
          </p:nvPr>
        </p:nvSpPr>
        <p:spPr>
          <a:xfrm>
            <a:off x="2069123" y="1960754"/>
            <a:ext cx="7904161" cy="2758447"/>
          </a:xfrm>
          <a:prstGeom prst="rect">
            <a:avLst/>
          </a:prstGeom>
          <a:solidFill>
            <a:schemeClr val="bg1"/>
          </a:solidFill>
          <a:ln w="38100"/>
        </p:spPr>
        <p:style>
          <a:lnRef idx="2">
            <a:schemeClr val="accent1"/>
          </a:lnRef>
          <a:fillRef idx="1">
            <a:schemeClr val="lt1"/>
          </a:fillRef>
          <a:effectRef idx="0">
            <a:schemeClr val="accent1"/>
          </a:effectRef>
          <a:fontRef idx="minor">
            <a:schemeClr val="dk1"/>
          </a:fontRef>
        </p:style>
        <p:txBody>
          <a:bodyPr vert="horz" wrap="square" lIns="91440" tIns="45720" rIns="91440" bIns="45720" rtlCol="0" anchor="t">
            <a:spAutoFit/>
          </a:bodyPr>
          <a:lstStyle/>
          <a:p>
            <a:pPr marL="0" indent="0" algn="ctr">
              <a:buNone/>
            </a:pPr>
            <a:r>
              <a:rPr lang="en-US" sz="2650" b="1" dirty="0">
                <a:latin typeface="+mj-lt"/>
              </a:rPr>
              <a:t>Michigan SMP Hotline: (844)677-6424</a:t>
            </a:r>
          </a:p>
          <a:p>
            <a:pPr marL="0" indent="0" algn="ctr">
              <a:buNone/>
            </a:pPr>
            <a:r>
              <a:rPr lang="en-US" sz="2650" b="1" dirty="0"/>
              <a:t>Senior Medicare Patrol Program:</a:t>
            </a:r>
            <a:br>
              <a:rPr lang="en-US" sz="2650" b="1" dirty="0"/>
            </a:br>
            <a:r>
              <a:rPr lang="en-US" sz="2650" b="1" u="sng" dirty="0">
                <a:solidFill>
                  <a:schemeClr val="tx1"/>
                </a:solidFill>
              </a:rPr>
              <a:t>MDHHS-SMP@Michigan.gov</a:t>
            </a:r>
          </a:p>
          <a:p>
            <a:pPr marL="0" indent="0" algn="ctr">
              <a:buNone/>
            </a:pPr>
            <a:r>
              <a:rPr lang="en-US" sz="2650" b="1" dirty="0">
                <a:solidFill>
                  <a:srgbClr val="009999"/>
                </a:solidFill>
              </a:rPr>
              <a:t>Outside of Michigan: (877) 808-2468 SMPResource.org</a:t>
            </a:r>
          </a:p>
        </p:txBody>
      </p:sp>
      <p:sp>
        <p:nvSpPr>
          <p:cNvPr id="11" name="TextBox 10">
            <a:extLst>
              <a:ext uri="{FF2B5EF4-FFF2-40B4-BE49-F238E27FC236}">
                <a16:creationId xmlns:a16="http://schemas.microsoft.com/office/drawing/2014/main" id="{D5FFF8BE-3B7A-6766-DFB9-ED45D6D8F1BC}"/>
              </a:ext>
            </a:extLst>
          </p:cNvPr>
          <p:cNvSpPr txBox="1"/>
          <p:nvPr/>
        </p:nvSpPr>
        <p:spPr>
          <a:xfrm>
            <a:off x="1179675" y="5180398"/>
            <a:ext cx="9683056" cy="707886"/>
          </a:xfrm>
          <a:prstGeom prst="rect">
            <a:avLst/>
          </a:prstGeom>
          <a:noFill/>
        </p:spPr>
        <p:txBody>
          <a:bodyPr wrap="square" rtlCol="0">
            <a:spAutoFit/>
          </a:bodyPr>
          <a:lstStyle/>
          <a:p>
            <a:pPr algn="ctr"/>
            <a:r>
              <a:rPr lang="en-US" sz="2000" b="1" dirty="0">
                <a:solidFill>
                  <a:srgbClr val="FF0000"/>
                </a:solidFill>
              </a:rPr>
              <a:t>Do not be afraid or embarrassed to report if you have been a victim of a scam.  The scammers are very tricky!  It can happen to anyone.</a:t>
            </a:r>
          </a:p>
        </p:txBody>
      </p:sp>
      <p:pic>
        <p:nvPicPr>
          <p:cNvPr id="4" name="Picture 3" descr="A black and white logo&#10;&#10;Description automatically generated">
            <a:extLst>
              <a:ext uri="{FF2B5EF4-FFF2-40B4-BE49-F238E27FC236}">
                <a16:creationId xmlns:a16="http://schemas.microsoft.com/office/drawing/2014/main" id="{CC4A30B1-D6A8-A210-B652-33753D607F8C}"/>
              </a:ext>
            </a:extLst>
          </p:cNvPr>
          <p:cNvPicPr>
            <a:picLocks noChangeAspect="1"/>
          </p:cNvPicPr>
          <p:nvPr/>
        </p:nvPicPr>
        <p:blipFill rotWithShape="1">
          <a:blip r:embed="rId2">
            <a:extLst>
              <a:ext uri="{28A0092B-C50C-407E-A947-70E740481C1C}">
                <a14:useLocalDpi xmlns:a14="http://schemas.microsoft.com/office/drawing/2010/main" val="0"/>
              </a:ext>
            </a:extLst>
          </a:blip>
          <a:srcRect l="4527" r="8154"/>
          <a:stretch/>
        </p:blipFill>
        <p:spPr>
          <a:xfrm>
            <a:off x="8690343" y="75904"/>
            <a:ext cx="3176987" cy="1187250"/>
          </a:xfrm>
          <a:prstGeom prst="rect">
            <a:avLst/>
          </a:prstGeom>
        </p:spPr>
      </p:pic>
    </p:spTree>
    <p:extLst>
      <p:ext uri="{BB962C8B-B14F-4D97-AF65-F5344CB8AC3E}">
        <p14:creationId xmlns:p14="http://schemas.microsoft.com/office/powerpoint/2010/main" val="1128540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C4F38-55C9-47D8-820C-12B92CE33FC3}"/>
              </a:ext>
            </a:extLst>
          </p:cNvPr>
          <p:cNvSpPr>
            <a:spLocks noGrp="1"/>
          </p:cNvSpPr>
          <p:nvPr>
            <p:ph type="title"/>
          </p:nvPr>
        </p:nvSpPr>
        <p:spPr>
          <a:xfrm>
            <a:off x="553270" y="1653010"/>
            <a:ext cx="10653578" cy="1132258"/>
          </a:xfrm>
        </p:spPr>
        <p:txBody>
          <a:bodyPr vert="horz" lIns="91440" tIns="45720" rIns="91440" bIns="45720" rtlCol="0" anchor="t">
            <a:normAutofit/>
          </a:bodyPr>
          <a:lstStyle/>
          <a:p>
            <a:r>
              <a:rPr lang="en-US" dirty="0">
                <a:solidFill>
                  <a:srgbClr val="50A0A0"/>
                </a:solidFill>
              </a:rPr>
              <a:t>How Can A MI Options Medicare </a:t>
            </a:r>
            <a:br>
              <a:rPr lang="en-US" dirty="0">
                <a:solidFill>
                  <a:srgbClr val="50A0A0"/>
                </a:solidFill>
              </a:rPr>
            </a:br>
            <a:r>
              <a:rPr lang="en-US" dirty="0">
                <a:solidFill>
                  <a:srgbClr val="50A0A0"/>
                </a:solidFill>
              </a:rPr>
              <a:t>Counselor Help You</a:t>
            </a:r>
          </a:p>
        </p:txBody>
      </p:sp>
      <p:graphicFrame>
        <p:nvGraphicFramePr>
          <p:cNvPr id="5" name="Content Placeholder 1">
            <a:extLst>
              <a:ext uri="{FF2B5EF4-FFF2-40B4-BE49-F238E27FC236}">
                <a16:creationId xmlns:a16="http://schemas.microsoft.com/office/drawing/2014/main" id="{ECCA8670-F234-4D41-91F3-C5863CCEEE46}"/>
              </a:ext>
            </a:extLst>
          </p:cNvPr>
          <p:cNvGraphicFramePr>
            <a:graphicFrameLocks noGrp="1"/>
          </p:cNvGraphicFramePr>
          <p:nvPr>
            <p:ph idx="1"/>
            <p:extLst>
              <p:ext uri="{D42A27DB-BD31-4B8C-83A1-F6EECF244321}">
                <p14:modId xmlns:p14="http://schemas.microsoft.com/office/powerpoint/2010/main" val="3785122000"/>
              </p:ext>
            </p:extLst>
          </p:nvPr>
        </p:nvGraphicFramePr>
        <p:xfrm>
          <a:off x="624016" y="2319681"/>
          <a:ext cx="10058400" cy="3932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Date Placeholder 5">
            <a:extLst>
              <a:ext uri="{FF2B5EF4-FFF2-40B4-BE49-F238E27FC236}">
                <a16:creationId xmlns:a16="http://schemas.microsoft.com/office/drawing/2014/main" id="{DF1B009F-66E3-8170-3362-25B23C2D3334}"/>
              </a:ext>
            </a:extLst>
          </p:cNvPr>
          <p:cNvSpPr>
            <a:spLocks noGrp="1"/>
          </p:cNvSpPr>
          <p:nvPr>
            <p:ph type="dt" sz="half" idx="10"/>
          </p:nvPr>
        </p:nvSpPr>
        <p:spPr/>
        <p:txBody>
          <a:bodyPr/>
          <a:lstStyle/>
          <a:p>
            <a:r>
              <a:rPr lang="en-US"/>
              <a:t>9/2024</a:t>
            </a:r>
          </a:p>
        </p:txBody>
      </p:sp>
      <p:sp>
        <p:nvSpPr>
          <p:cNvPr id="7" name="Slide Number Placeholder 6">
            <a:extLst>
              <a:ext uri="{FF2B5EF4-FFF2-40B4-BE49-F238E27FC236}">
                <a16:creationId xmlns:a16="http://schemas.microsoft.com/office/drawing/2014/main" id="{07525EFB-9C5F-78C4-F22E-36D264A9ECC1}"/>
              </a:ext>
            </a:extLst>
          </p:cNvPr>
          <p:cNvSpPr>
            <a:spLocks noGrp="1"/>
          </p:cNvSpPr>
          <p:nvPr>
            <p:ph type="sldNum" sz="quarter" idx="12"/>
          </p:nvPr>
        </p:nvSpPr>
        <p:spPr/>
        <p:txBody>
          <a:bodyPr/>
          <a:lstStyle/>
          <a:p>
            <a:fld id="{4FAB73BC-B049-4115-A692-8D63A059BFB8}" type="slidenum">
              <a:rPr lang="en-US" smtClean="0"/>
              <a:t>42</a:t>
            </a:fld>
            <a:endParaRPr lang="en-US"/>
          </a:p>
        </p:txBody>
      </p:sp>
      <p:pic>
        <p:nvPicPr>
          <p:cNvPr id="3" name="Picture 2" descr="A black and white logo&#10;&#10;Description automatically generated">
            <a:extLst>
              <a:ext uri="{FF2B5EF4-FFF2-40B4-BE49-F238E27FC236}">
                <a16:creationId xmlns:a16="http://schemas.microsoft.com/office/drawing/2014/main" id="{224E21FD-3806-8ABA-726B-AB8E33F4D327}"/>
              </a:ext>
            </a:extLst>
          </p:cNvPr>
          <p:cNvPicPr>
            <a:picLocks noChangeAspect="1"/>
          </p:cNvPicPr>
          <p:nvPr/>
        </p:nvPicPr>
        <p:blipFill rotWithShape="1">
          <a:blip r:embed="rId8">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Tree>
    <p:extLst>
      <p:ext uri="{BB962C8B-B14F-4D97-AF65-F5344CB8AC3E}">
        <p14:creationId xmlns:p14="http://schemas.microsoft.com/office/powerpoint/2010/main" val="25389915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9FBAB1-495A-425A-87C8-49F42D534668}"/>
              </a:ext>
            </a:extLst>
          </p:cNvPr>
          <p:cNvSpPr>
            <a:spLocks noGrp="1"/>
          </p:cNvSpPr>
          <p:nvPr>
            <p:ph type="title"/>
          </p:nvPr>
        </p:nvSpPr>
        <p:spPr>
          <a:xfrm>
            <a:off x="1063752" y="707049"/>
            <a:ext cx="10058400" cy="1371600"/>
          </a:xfrm>
        </p:spPr>
        <p:txBody>
          <a:bodyPr vert="horz" lIns="91440" tIns="45720" rIns="91440" bIns="45720" rtlCol="0" anchor="t">
            <a:normAutofit/>
          </a:bodyPr>
          <a:lstStyle/>
          <a:p>
            <a:r>
              <a:rPr lang="en-US" dirty="0">
                <a:solidFill>
                  <a:srgbClr val="50A0A0"/>
                </a:solidFill>
              </a:rPr>
              <a:t>We Are Here to Help You</a:t>
            </a:r>
          </a:p>
        </p:txBody>
      </p:sp>
      <p:graphicFrame>
        <p:nvGraphicFramePr>
          <p:cNvPr id="8" name="Content Placeholder 1">
            <a:extLst>
              <a:ext uri="{FF2B5EF4-FFF2-40B4-BE49-F238E27FC236}">
                <a16:creationId xmlns:a16="http://schemas.microsoft.com/office/drawing/2014/main" id="{74EE6CB1-3689-4FCF-A6F6-9A095DA6E6CA}"/>
              </a:ext>
            </a:extLst>
          </p:cNvPr>
          <p:cNvGraphicFramePr>
            <a:graphicFrameLocks noGrp="1"/>
          </p:cNvGraphicFramePr>
          <p:nvPr>
            <p:ph idx="1"/>
            <p:extLst>
              <p:ext uri="{D42A27DB-BD31-4B8C-83A1-F6EECF244321}">
                <p14:modId xmlns:p14="http://schemas.microsoft.com/office/powerpoint/2010/main" val="2250239568"/>
              </p:ext>
            </p:extLst>
          </p:nvPr>
        </p:nvGraphicFramePr>
        <p:xfrm>
          <a:off x="1063752" y="1603217"/>
          <a:ext cx="10058400" cy="29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black and white logo&#10;&#10;Description automatically generated">
            <a:extLst>
              <a:ext uri="{FF2B5EF4-FFF2-40B4-BE49-F238E27FC236}">
                <a16:creationId xmlns:a16="http://schemas.microsoft.com/office/drawing/2014/main" id="{6422A829-4496-1502-63D4-02F5C35D8144}"/>
              </a:ext>
            </a:extLst>
          </p:cNvPr>
          <p:cNvPicPr>
            <a:picLocks noChangeAspect="1"/>
          </p:cNvPicPr>
          <p:nvPr/>
        </p:nvPicPr>
        <p:blipFill rotWithShape="1">
          <a:blip r:embed="rId8">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
        <p:nvSpPr>
          <p:cNvPr id="7" name="TextBox 6">
            <a:extLst>
              <a:ext uri="{FF2B5EF4-FFF2-40B4-BE49-F238E27FC236}">
                <a16:creationId xmlns:a16="http://schemas.microsoft.com/office/drawing/2014/main" id="{40C069C8-3F98-465D-2D77-E393F2A1F338}"/>
              </a:ext>
            </a:extLst>
          </p:cNvPr>
          <p:cNvSpPr txBox="1"/>
          <p:nvPr/>
        </p:nvSpPr>
        <p:spPr>
          <a:xfrm>
            <a:off x="1148419" y="5010968"/>
            <a:ext cx="9973733" cy="1600438"/>
          </a:xfrm>
          <a:prstGeom prst="rect">
            <a:avLst/>
          </a:prstGeom>
          <a:noFill/>
        </p:spPr>
        <p:txBody>
          <a:bodyPr wrap="square">
            <a:spAutoFit/>
          </a:bodyPr>
          <a:lstStyle/>
          <a:p>
            <a:pPr algn="ctr"/>
            <a:r>
              <a:rPr lang="en-US" sz="1600" b="1" dirty="0"/>
              <a:t>There are various options for counseling: In person, Microsoft Teams, or Telephone. Call us today at 248-262-0545. </a:t>
            </a:r>
            <a:r>
              <a:rPr lang="en-US" sz="1600" dirty="0"/>
              <a:t>We serve Livingston, Macomb, Monroe, Oakland, St. Clair and Washtenaw Counties.</a:t>
            </a:r>
          </a:p>
          <a:p>
            <a:pPr algn="ctr"/>
            <a:endParaRPr lang="en-US" sz="1600" dirty="0"/>
          </a:p>
          <a:p>
            <a:pPr algn="ctr"/>
            <a:r>
              <a:rPr lang="en-US" sz="1600" b="1" dirty="0"/>
              <a:t>For SHIP Counseling outside of Michigan, call the </a:t>
            </a:r>
            <a:r>
              <a:rPr lang="en-US" sz="1600" dirty="0"/>
              <a:t>MI Options Medicare Counseling at 800-803-7174 or visit</a:t>
            </a:r>
            <a:r>
              <a:rPr lang="en-US" sz="1600" b="1" dirty="0"/>
              <a:t> </a:t>
            </a:r>
            <a:r>
              <a:rPr lang="en-US" sz="1600" b="1" dirty="0">
                <a:hlinkClick r:id="rId9"/>
              </a:rPr>
              <a:t>www.eldercare.acl.gov.</a:t>
            </a:r>
          </a:p>
          <a:p>
            <a:pPr marL="0" indent="0" algn="ctr">
              <a:buNone/>
            </a:pPr>
            <a:endParaRPr lang="en-US" sz="1600" b="1" dirty="0"/>
          </a:p>
        </p:txBody>
      </p:sp>
    </p:spTree>
    <p:extLst>
      <p:ext uri="{BB962C8B-B14F-4D97-AF65-F5344CB8AC3E}">
        <p14:creationId xmlns:p14="http://schemas.microsoft.com/office/powerpoint/2010/main" val="37810995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182" y="862036"/>
            <a:ext cx="10653578" cy="645031"/>
          </a:xfrm>
        </p:spPr>
        <p:txBody>
          <a:bodyPr vert="horz" lIns="91440" tIns="45720" rIns="91440" bIns="45720" rtlCol="0" anchor="t">
            <a:normAutofit/>
          </a:bodyPr>
          <a:lstStyle/>
          <a:p>
            <a:r>
              <a:rPr lang="en-US" dirty="0">
                <a:solidFill>
                  <a:srgbClr val="50A0A0"/>
                </a:solidFill>
              </a:rPr>
              <a:t>For More Information</a:t>
            </a:r>
          </a:p>
        </p:txBody>
      </p:sp>
      <p:sp>
        <p:nvSpPr>
          <p:cNvPr id="49155" name="Content Placeholder 2"/>
          <p:cNvSpPr>
            <a:spLocks noGrp="1"/>
          </p:cNvSpPr>
          <p:nvPr>
            <p:ph idx="1"/>
          </p:nvPr>
        </p:nvSpPr>
        <p:spPr>
          <a:xfrm>
            <a:off x="610182" y="1685615"/>
            <a:ext cx="5113285" cy="4310349"/>
          </a:xfrm>
        </p:spPr>
        <p:txBody>
          <a:bodyPr vert="horz" lIns="91440" tIns="45720" rIns="91440" bIns="45720" rtlCol="0" anchor="t">
            <a:normAutofit/>
          </a:bodyPr>
          <a:lstStyle/>
          <a:p>
            <a:r>
              <a:rPr lang="en-US" dirty="0"/>
              <a:t>Contact me, Shari Smith at </a:t>
            </a:r>
            <a:r>
              <a:rPr lang="en-US" dirty="0">
                <a:hlinkClick r:id="rId3"/>
              </a:rPr>
              <a:t>SHIP@ageways.org</a:t>
            </a:r>
            <a:r>
              <a:rPr lang="en-US" dirty="0"/>
              <a:t> or 248-262-0545</a:t>
            </a:r>
          </a:p>
          <a:p>
            <a:r>
              <a:rPr lang="en-US" sz="2000" dirty="0"/>
              <a:t>Visit Medicare.gov</a:t>
            </a:r>
          </a:p>
          <a:p>
            <a:r>
              <a:rPr lang="en-US" dirty="0"/>
              <a:t>Browse the </a:t>
            </a:r>
            <a:r>
              <a:rPr lang="en-US" sz="2000" dirty="0"/>
              <a:t>Medicare &amp; You Handbook</a:t>
            </a:r>
          </a:p>
          <a:p>
            <a:r>
              <a:rPr lang="en-US" sz="2000" dirty="0"/>
              <a:t>Call 1-800-MEDICARE</a:t>
            </a:r>
          </a:p>
          <a:p>
            <a:pPr marL="0" indent="0">
              <a:buNone/>
            </a:pPr>
            <a:endParaRPr lang="en-US" sz="2400" b="1" dirty="0"/>
          </a:p>
        </p:txBody>
      </p:sp>
      <p:pic>
        <p:nvPicPr>
          <p:cNvPr id="15" name="Picture 14" descr="A black screen with blue text&#10;&#10;Description automatically generated">
            <a:extLst>
              <a:ext uri="{FF2B5EF4-FFF2-40B4-BE49-F238E27FC236}">
                <a16:creationId xmlns:a16="http://schemas.microsoft.com/office/drawing/2014/main" id="{BD56BEF6-6C74-F391-4331-59B64B15FBAA}"/>
              </a:ext>
            </a:extLst>
          </p:cNvPr>
          <p:cNvPicPr>
            <a:picLocks noChangeAspect="1"/>
          </p:cNvPicPr>
          <p:nvPr/>
        </p:nvPicPr>
        <p:blipFill>
          <a:blip r:embed="rId4"/>
          <a:stretch>
            <a:fillRect/>
          </a:stretch>
        </p:blipFill>
        <p:spPr>
          <a:xfrm>
            <a:off x="502569" y="5273889"/>
            <a:ext cx="3633692" cy="1228858"/>
          </a:xfrm>
          <a:prstGeom prst="rect">
            <a:avLst/>
          </a:prstGeom>
        </p:spPr>
      </p:pic>
      <p:pic>
        <p:nvPicPr>
          <p:cNvPr id="6" name="Picture 5" descr="A person with curly hair and red lipstick&#10;&#10;AI-generated content may be incorrect.">
            <a:extLst>
              <a:ext uri="{FF2B5EF4-FFF2-40B4-BE49-F238E27FC236}">
                <a16:creationId xmlns:a16="http://schemas.microsoft.com/office/drawing/2014/main" id="{9FAFFFC4-575E-5B7F-AA4A-919EC9DC0DC2}"/>
              </a:ext>
            </a:extLst>
          </p:cNvPr>
          <p:cNvPicPr>
            <a:picLocks noChangeAspect="1"/>
          </p:cNvPicPr>
          <p:nvPr/>
        </p:nvPicPr>
        <p:blipFill>
          <a:blip r:embed="rId5"/>
          <a:stretch>
            <a:fillRect/>
          </a:stretch>
        </p:blipFill>
        <p:spPr>
          <a:xfrm>
            <a:off x="6955367" y="1507067"/>
            <a:ext cx="3983566" cy="3983566"/>
          </a:xfrm>
          <a:prstGeom prst="rect">
            <a:avLst/>
          </a:prstGeom>
        </p:spPr>
      </p:pic>
    </p:spTree>
    <p:extLst>
      <p:ext uri="{BB962C8B-B14F-4D97-AF65-F5344CB8AC3E}">
        <p14:creationId xmlns:p14="http://schemas.microsoft.com/office/powerpoint/2010/main" val="39931481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61CFB1-C4F5-D94F-731C-76BF03CE2C6A}"/>
              </a:ext>
            </a:extLst>
          </p:cNvPr>
          <p:cNvSpPr>
            <a:spLocks noGrp="1"/>
          </p:cNvSpPr>
          <p:nvPr>
            <p:ph type="title"/>
          </p:nvPr>
        </p:nvSpPr>
        <p:spPr>
          <a:xfrm>
            <a:off x="829714" y="766907"/>
            <a:ext cx="6307686" cy="621569"/>
          </a:xfrm>
        </p:spPr>
        <p:txBody>
          <a:bodyPr vert="horz" lIns="91440" tIns="45720" rIns="91440" bIns="45720" rtlCol="0" anchor="t">
            <a:normAutofit/>
          </a:bodyPr>
          <a:lstStyle/>
          <a:p>
            <a:r>
              <a:rPr lang="en-US" dirty="0">
                <a:solidFill>
                  <a:srgbClr val="50A0A0"/>
                </a:solidFill>
              </a:rPr>
              <a:t>Satisfaction Survey</a:t>
            </a:r>
          </a:p>
        </p:txBody>
      </p:sp>
      <p:sp>
        <p:nvSpPr>
          <p:cNvPr id="9" name="Content Placeholder 8">
            <a:extLst>
              <a:ext uri="{FF2B5EF4-FFF2-40B4-BE49-F238E27FC236}">
                <a16:creationId xmlns:a16="http://schemas.microsoft.com/office/drawing/2014/main" id="{9F91CB41-5D41-D3D4-1DB3-4A5F42FD835B}"/>
              </a:ext>
            </a:extLst>
          </p:cNvPr>
          <p:cNvSpPr>
            <a:spLocks noGrp="1"/>
          </p:cNvSpPr>
          <p:nvPr>
            <p:ph sz="half" idx="1"/>
          </p:nvPr>
        </p:nvSpPr>
        <p:spPr>
          <a:xfrm>
            <a:off x="5815080" y="2065726"/>
            <a:ext cx="5919720" cy="3931920"/>
          </a:xfrm>
        </p:spPr>
        <p:txBody>
          <a:bodyPr vert="horz" lIns="91440" tIns="45720" rIns="91440" bIns="45720" rtlCol="0">
            <a:normAutofit/>
          </a:bodyPr>
          <a:lstStyle/>
          <a:p>
            <a:r>
              <a:rPr lang="en-US" dirty="0">
                <a:latin typeface="+mj-lt"/>
              </a:rPr>
              <a:t>This survey is part of a larger analysis of our national program.</a:t>
            </a:r>
          </a:p>
          <a:p>
            <a:r>
              <a:rPr lang="en-US" dirty="0">
                <a:latin typeface="+mj-lt"/>
              </a:rPr>
              <a:t>It is completely confidential</a:t>
            </a:r>
          </a:p>
          <a:p>
            <a:r>
              <a:rPr lang="en-US" dirty="0">
                <a:latin typeface="+mj-lt"/>
              </a:rPr>
              <a:t>It is also anonymous</a:t>
            </a:r>
          </a:p>
          <a:p>
            <a:r>
              <a:rPr lang="en-US" dirty="0">
                <a:latin typeface="+mj-lt"/>
              </a:rPr>
              <a:t>Your participation is voluntary</a:t>
            </a:r>
          </a:p>
          <a:p>
            <a:r>
              <a:rPr lang="en-US" dirty="0">
                <a:latin typeface="+mj-lt"/>
              </a:rPr>
              <a:t>It takes less than 5 mins to complete</a:t>
            </a:r>
          </a:p>
          <a:p>
            <a:r>
              <a:rPr lang="en-US" dirty="0">
                <a:latin typeface="+mj-lt"/>
              </a:rPr>
              <a:t>Survey Link:</a:t>
            </a:r>
          </a:p>
          <a:p>
            <a:pPr marL="0" indent="0">
              <a:buNone/>
            </a:pPr>
            <a:r>
              <a:rPr lang="en-US" dirty="0">
                <a:latin typeface="+mj-lt"/>
              </a:rPr>
              <a:t>https://www.surveymonkey.com/r/ACLED</a:t>
            </a:r>
          </a:p>
          <a:p>
            <a:endParaRPr lang="en-US" b="1" dirty="0"/>
          </a:p>
        </p:txBody>
      </p:sp>
      <p:pic>
        <p:nvPicPr>
          <p:cNvPr id="6" name="Picture 5">
            <a:extLst>
              <a:ext uri="{FF2B5EF4-FFF2-40B4-BE49-F238E27FC236}">
                <a16:creationId xmlns:a16="http://schemas.microsoft.com/office/drawing/2014/main" id="{6A4BC6D7-A0A1-AEF0-A67D-36CE922AE5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6918" y="1840761"/>
            <a:ext cx="4077049" cy="4077049"/>
          </a:xfrm>
          <a:prstGeom prst="rect">
            <a:avLst/>
          </a:prstGeom>
          <a:noFill/>
          <a:ln>
            <a:noFill/>
          </a:ln>
        </p:spPr>
      </p:pic>
      <p:pic>
        <p:nvPicPr>
          <p:cNvPr id="2" name="Picture 1" descr="A black and white logo&#10;&#10;Description automatically generated">
            <a:extLst>
              <a:ext uri="{FF2B5EF4-FFF2-40B4-BE49-F238E27FC236}">
                <a16:creationId xmlns:a16="http://schemas.microsoft.com/office/drawing/2014/main" id="{1523AB35-872E-E33B-1743-8899636916A7}"/>
              </a:ext>
            </a:extLst>
          </p:cNvPr>
          <p:cNvPicPr>
            <a:picLocks noChangeAspect="1"/>
          </p:cNvPicPr>
          <p:nvPr/>
        </p:nvPicPr>
        <p:blipFill rotWithShape="1">
          <a:blip r:embed="rId4">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Tree>
    <p:extLst>
      <p:ext uri="{BB962C8B-B14F-4D97-AF65-F5344CB8AC3E}">
        <p14:creationId xmlns:p14="http://schemas.microsoft.com/office/powerpoint/2010/main" val="3690798164"/>
      </p:ext>
    </p:extLst>
  </p:cSld>
  <p:clrMapOvr>
    <a:masterClrMapping/>
  </p:clrMapOvr>
  <mc:AlternateContent xmlns:mc="http://schemas.openxmlformats.org/markup-compatibility/2006" xmlns:p14="http://schemas.microsoft.com/office/powerpoint/2010/main">
    <mc:Choice Requires="p14">
      <p:transition spd="slow" p14:dur="2000" advTm="58209"/>
    </mc:Choice>
    <mc:Fallback xmlns="">
      <p:transition spd="slow" advTm="58209"/>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2DA0-DB44-EB61-CD30-3E8D89E24B33}"/>
              </a:ext>
            </a:extLst>
          </p:cNvPr>
          <p:cNvSpPr>
            <a:spLocks noGrp="1"/>
          </p:cNvSpPr>
          <p:nvPr>
            <p:ph type="title"/>
          </p:nvPr>
        </p:nvSpPr>
        <p:spPr>
          <a:xfrm>
            <a:off x="725424" y="1378224"/>
            <a:ext cx="10741152" cy="1132258"/>
          </a:xfrm>
        </p:spPr>
        <p:txBody>
          <a:bodyPr vert="horz" lIns="91440" tIns="45720" rIns="91440" bIns="45720" rtlCol="0" anchor="t">
            <a:normAutofit/>
          </a:bodyPr>
          <a:lstStyle/>
          <a:p>
            <a:r>
              <a:rPr lang="en-US" dirty="0">
                <a:solidFill>
                  <a:srgbClr val="50A0A0"/>
                </a:solidFill>
              </a:rPr>
              <a:t>Funding Statement</a:t>
            </a:r>
            <a:br>
              <a:rPr lang="en-US" dirty="0">
                <a:solidFill>
                  <a:srgbClr val="50A0A0"/>
                </a:solidFill>
              </a:rPr>
            </a:br>
            <a:endParaRPr lang="en-US" dirty="0">
              <a:solidFill>
                <a:srgbClr val="50A0A0"/>
              </a:solidFill>
            </a:endParaRPr>
          </a:p>
        </p:txBody>
      </p:sp>
      <p:sp>
        <p:nvSpPr>
          <p:cNvPr id="6" name="Footer Placeholder 5">
            <a:extLst>
              <a:ext uri="{FF2B5EF4-FFF2-40B4-BE49-F238E27FC236}">
                <a16:creationId xmlns:a16="http://schemas.microsoft.com/office/drawing/2014/main" id="{BE7EA67B-09B9-1A2C-5F0A-31AE2EB17A0B}"/>
              </a:ext>
            </a:extLst>
          </p:cNvPr>
          <p:cNvSpPr>
            <a:spLocks noGrp="1"/>
          </p:cNvSpPr>
          <p:nvPr>
            <p:ph type="ftr" sz="quarter" idx="11"/>
          </p:nvPr>
        </p:nvSpPr>
        <p:spPr/>
        <p:txBody>
          <a:bodyPr/>
          <a:lstStyle/>
          <a:p>
            <a:r>
              <a:rPr lang="en-US"/>
              <a:t>
              </a:t>
            </a:r>
          </a:p>
        </p:txBody>
      </p:sp>
      <p:sp>
        <p:nvSpPr>
          <p:cNvPr id="8" name="TextBox 7">
            <a:extLst>
              <a:ext uri="{FF2B5EF4-FFF2-40B4-BE49-F238E27FC236}">
                <a16:creationId xmlns:a16="http://schemas.microsoft.com/office/drawing/2014/main" id="{6879363C-361E-B4FC-137F-86BD6B7D5D13}"/>
              </a:ext>
            </a:extLst>
          </p:cNvPr>
          <p:cNvSpPr txBox="1"/>
          <p:nvPr/>
        </p:nvSpPr>
        <p:spPr>
          <a:xfrm>
            <a:off x="1539104" y="2883006"/>
            <a:ext cx="9281982"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i="1" dirty="0"/>
              <a:t>This program is supported by the Administration for Community Living (ACL), U.S. Department of Health and Human Services (HHS) as part of a financial assistance award totaling $185,425 with 100 percentage funded by ACL/HHS. The contents are those of the author(s) and do not necessarily represent the official views of, nor an endorsement, by ACL/HHS, or the U.S. Government.</a:t>
            </a:r>
          </a:p>
        </p:txBody>
      </p:sp>
      <p:pic>
        <p:nvPicPr>
          <p:cNvPr id="3" name="Picture 2" descr="A black and white logo&#10;&#10;Description automatically generated">
            <a:extLst>
              <a:ext uri="{FF2B5EF4-FFF2-40B4-BE49-F238E27FC236}">
                <a16:creationId xmlns:a16="http://schemas.microsoft.com/office/drawing/2014/main" id="{153FA4C4-0AD0-2594-2F44-1C6BB93460FC}"/>
              </a:ext>
            </a:extLst>
          </p:cNvPr>
          <p:cNvPicPr>
            <a:picLocks noChangeAspect="1"/>
          </p:cNvPicPr>
          <p:nvPr/>
        </p:nvPicPr>
        <p:blipFill rotWithShape="1">
          <a:blip r:embed="rId2">
            <a:extLst>
              <a:ext uri="{28A0092B-C50C-407E-A947-70E740481C1C}">
                <a14:useLocalDpi xmlns:a14="http://schemas.microsoft.com/office/drawing/2010/main" val="0"/>
              </a:ext>
            </a:extLst>
          </a:blip>
          <a:srcRect l="4527" r="8154"/>
          <a:stretch/>
        </p:blipFill>
        <p:spPr>
          <a:xfrm>
            <a:off x="8461743" y="384048"/>
            <a:ext cx="3176987" cy="1187250"/>
          </a:xfrm>
          <a:prstGeom prst="rect">
            <a:avLst/>
          </a:prstGeom>
        </p:spPr>
      </p:pic>
    </p:spTree>
    <p:extLst>
      <p:ext uri="{BB962C8B-B14F-4D97-AF65-F5344CB8AC3E}">
        <p14:creationId xmlns:p14="http://schemas.microsoft.com/office/powerpoint/2010/main" val="824401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heme/theme1.xml><?xml version="1.0" encoding="utf-8"?>
<a:theme xmlns:a="http://schemas.openxmlformats.org/drawingml/2006/main" name="VanillaVTI">
  <a:themeElements>
    <a:clrScheme name="VanillaVTI">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VanillaVTI">
      <a:majorFont>
        <a:latin typeface="Neue Haas Grotesk Text Pro"/>
        <a:ea typeface=""/>
        <a:cs typeface=""/>
      </a:majorFont>
      <a:minorFont>
        <a:latin typeface="Neue Haas Grotesk Text Pro"/>
        <a:ea typeface=""/>
        <a:cs typeface=""/>
      </a:minorFont>
    </a:fontScheme>
    <a:fmtScheme name="Vanilla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AACC6CF0-9F86-48CC-9C4E-CA578EE0A0A0}" vid="{3BDE51FE-56D6-4100-AFB5-5B4AEDCE2EF6}"/>
    </a:ext>
  </a:extLst>
</a:theme>
</file>

<file path=ppt/theme/theme2.xml><?xml version="1.0" encoding="utf-8"?>
<a:theme xmlns:a="http://schemas.openxmlformats.org/drawingml/2006/main" name="BrushVTI">
  <a:themeElements>
    <a:clrScheme name="AnalogousFromLightSeedRightStep">
      <a:dk1>
        <a:srgbClr val="000000"/>
      </a:dk1>
      <a:lt1>
        <a:srgbClr val="FFFFFF"/>
      </a:lt1>
      <a:dk2>
        <a:srgbClr val="3A3621"/>
      </a:dk2>
      <a:lt2>
        <a:srgbClr val="E2E8E5"/>
      </a:lt2>
      <a:accent1>
        <a:srgbClr val="EA73A4"/>
      </a:accent1>
      <a:accent2>
        <a:srgbClr val="E55454"/>
      </a:accent2>
      <a:accent3>
        <a:srgbClr val="E59053"/>
      </a:accent3>
      <a:accent4>
        <a:srgbClr val="B6A343"/>
      </a:accent4>
      <a:accent5>
        <a:srgbClr val="95AB54"/>
      </a:accent5>
      <a:accent6>
        <a:srgbClr val="69B643"/>
      </a:accent6>
      <a:hlink>
        <a:srgbClr val="578F78"/>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ae2aad6-7a26-4866-9327-7b7d2c851683" xsi:nil="true"/>
    <lcf76f155ced4ddcb4097134ff3c332f xmlns="59dd4731-d97c-46f5-a34c-4650ee76824a">
      <Terms xmlns="http://schemas.microsoft.com/office/infopath/2007/PartnerControls"/>
    </lcf76f155ced4ddcb4097134ff3c332f>
    <SharedWithUsers xmlns="cae2aad6-7a26-4866-9327-7b7d2c851683">
      <UserInfo>
        <DisplayName>Shari Smith</DisplayName>
        <AccountId>12</AccountId>
        <AccountType/>
      </UserInfo>
      <UserInfo>
        <DisplayName>Dionna Austin-Smith</DisplayName>
        <AccountId>107</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AC041D6137ECA4EB34266110C872975" ma:contentTypeVersion="18" ma:contentTypeDescription="Create a new document." ma:contentTypeScope="" ma:versionID="d88fea0df0496cf924f2c4f803682a40">
  <xsd:schema xmlns:xsd="http://www.w3.org/2001/XMLSchema" xmlns:xs="http://www.w3.org/2001/XMLSchema" xmlns:p="http://schemas.microsoft.com/office/2006/metadata/properties" xmlns:ns2="59dd4731-d97c-46f5-a34c-4650ee76824a" xmlns:ns3="cae2aad6-7a26-4866-9327-7b7d2c851683" targetNamespace="http://schemas.microsoft.com/office/2006/metadata/properties" ma:root="true" ma:fieldsID="52a33e160643cd4376826dfc74ff0b11" ns2:_="" ns3:_="">
    <xsd:import namespace="59dd4731-d97c-46f5-a34c-4650ee76824a"/>
    <xsd:import namespace="cae2aad6-7a26-4866-9327-7b7d2c85168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dd4731-d97c-46f5-a34c-4650ee7682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5d2312d-e020-4bd0-b862-a891986cfe0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e2aad6-7a26-4866-9327-7b7d2c85168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aa25aa37-a86c-480f-af65-7122e538de64}" ma:internalName="TaxCatchAll" ma:showField="CatchAllData" ma:web="cae2aad6-7a26-4866-9327-7b7d2c851683">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573D6D-0EFA-432C-845D-8EB19E5B20C5}">
  <ds:schemaRefs>
    <ds:schemaRef ds:uri="http://schemas.microsoft.com/sharepoint/v3/contenttype/forms"/>
  </ds:schemaRefs>
</ds:datastoreItem>
</file>

<file path=customXml/itemProps2.xml><?xml version="1.0" encoding="utf-8"?>
<ds:datastoreItem xmlns:ds="http://schemas.openxmlformats.org/officeDocument/2006/customXml" ds:itemID="{7BD6F6F3-5A80-4678-9901-B7B5CBE70730}">
  <ds:schemaRefs>
    <ds:schemaRef ds:uri="59dd4731-d97c-46f5-a34c-4650ee76824a"/>
    <ds:schemaRef ds:uri="cae2aad6-7a26-4866-9327-7b7d2c85168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CC07866-1E27-43E2-BB4A-43225D2B955B}">
  <ds:schemaRefs>
    <ds:schemaRef ds:uri="59dd4731-d97c-46f5-a34c-4650ee76824a"/>
    <ds:schemaRef ds:uri="cae2aad6-7a26-4866-9327-7b7d2c85168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331</TotalTime>
  <Words>7810</Words>
  <Application>Microsoft Office PowerPoint</Application>
  <PresentationFormat>Widescreen</PresentationFormat>
  <Paragraphs>669</Paragraphs>
  <Slides>46</Slides>
  <Notes>39</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46</vt:i4>
      </vt:variant>
    </vt:vector>
  </HeadingPairs>
  <TitlesOfParts>
    <vt:vector size="60" baseType="lpstr">
      <vt:lpstr>Aharoni</vt:lpstr>
      <vt:lpstr>Arial</vt:lpstr>
      <vt:lpstr>Calibri</vt:lpstr>
      <vt:lpstr>Calibri-Bold</vt:lpstr>
      <vt:lpstr>Century Gothic</vt:lpstr>
      <vt:lpstr>Courier New</vt:lpstr>
      <vt:lpstr>Neue Haas Grotesk Text Pro</vt:lpstr>
      <vt:lpstr>Roboto</vt:lpstr>
      <vt:lpstr>Rubik</vt:lpstr>
      <vt:lpstr>Times New Roman</vt:lpstr>
      <vt:lpstr>Verdana</vt:lpstr>
      <vt:lpstr>Wingdings</vt:lpstr>
      <vt:lpstr>VanillaVTI</vt:lpstr>
      <vt:lpstr>BrushVTI</vt:lpstr>
      <vt:lpstr> MI Options Medicare Assistance Program | State Health Insurance Assistance Program (SHIP)</vt:lpstr>
      <vt:lpstr>PowerPoint Presentation</vt:lpstr>
      <vt:lpstr>PowerPoint Presentation</vt:lpstr>
      <vt:lpstr>What is Medicare?</vt:lpstr>
      <vt:lpstr>Welcome to Medicare</vt:lpstr>
      <vt:lpstr>How to Enroll in Medicare</vt:lpstr>
      <vt:lpstr>Medicare Card</vt:lpstr>
      <vt:lpstr>A Few Definitions</vt:lpstr>
      <vt:lpstr>The Four Parts of Medicare</vt:lpstr>
      <vt:lpstr>Your Medicare Choices</vt:lpstr>
      <vt:lpstr>PowerPoint Presentation</vt:lpstr>
      <vt:lpstr>PowerPoint Presentation</vt:lpstr>
      <vt:lpstr>Joining a Part D Plan</vt:lpstr>
      <vt:lpstr>PowerPoint Presentation</vt:lpstr>
      <vt:lpstr>IMPORTANT!</vt:lpstr>
      <vt:lpstr>PowerPoint Presentation</vt:lpstr>
      <vt:lpstr>PowerPoint Presentation</vt:lpstr>
      <vt:lpstr>Part C  Medicare Advantage</vt:lpstr>
      <vt:lpstr>PowerPoint Presentation</vt:lpstr>
      <vt:lpstr>PowerPoint Presentation</vt:lpstr>
      <vt:lpstr>IMPORTANT!</vt:lpstr>
      <vt:lpstr>A Few Things to Consider if You Work Past Age 65</vt:lpstr>
      <vt:lpstr>PowerPoint Presentation</vt:lpstr>
      <vt:lpstr>PowerPoint Presentation</vt:lpstr>
      <vt:lpstr>PowerPoint Presentation</vt:lpstr>
      <vt:lpstr>PowerPoint Presentation</vt:lpstr>
      <vt:lpstr>PowerPoint Presentation</vt:lpstr>
      <vt:lpstr>Help For People With Limited Income and/or Resources</vt:lpstr>
      <vt:lpstr>Enroll on Time!</vt:lpstr>
      <vt:lpstr>Special Enrollment Periods (SEPs) </vt:lpstr>
      <vt:lpstr>A Brief Word About “Creditable Coverage”  </vt:lpstr>
      <vt:lpstr>Medicare Advantage  Special Needs Plans (SNPs)</vt:lpstr>
      <vt:lpstr>IMPORTANT!</vt:lpstr>
      <vt:lpstr>Healthcare Marketplace and Medicare</vt:lpstr>
      <vt:lpstr>Marketing Guidelines |  Medicare Advantage and Part D Plans CANNOT:</vt:lpstr>
      <vt:lpstr>PowerPoint Presentation</vt:lpstr>
      <vt:lpstr>PowerPoint Presentation</vt:lpstr>
      <vt:lpstr>PowerPoint Presentation</vt:lpstr>
      <vt:lpstr>Wellness and Preventive Services</vt:lpstr>
      <vt:lpstr>A Few Words About Fraud and Scams</vt:lpstr>
      <vt:lpstr>To Report Fraud or Scams</vt:lpstr>
      <vt:lpstr>How Can A MI Options Medicare  Counselor Help You</vt:lpstr>
      <vt:lpstr>We Are Here to Help You</vt:lpstr>
      <vt:lpstr>For More Information</vt:lpstr>
      <vt:lpstr>Satisfaction Survey</vt:lpstr>
      <vt:lpstr>Funding Statement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Medicare 101</dc:title>
  <dc:creator>Melissa Devine</dc:creator>
  <cp:lastModifiedBy>Alexandria Harrison</cp:lastModifiedBy>
  <cp:revision>179</cp:revision>
  <cp:lastPrinted>2023-09-11T17:41:20Z</cp:lastPrinted>
  <dcterms:created xsi:type="dcterms:W3CDTF">2021-04-05T20:18:47Z</dcterms:created>
  <dcterms:modified xsi:type="dcterms:W3CDTF">2025-10-22T17:03:48Z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0x0101008AC041D6137ECA4EB34266110C872975</vt:lpwstr>
  </property>
  <property fmtid="{D5CDD505-2E9C-101B-9397-08002B2CF9AE}" pid="3" name="MediaServiceImageTags">
    <vt:lpwstr/>
  </property>
</Properties>
</file>