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xml" ContentType="application/vnd.openxmlformats-officedocument.presentationml.tags+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ink/ink1.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ink/ink2.xml" ContentType="application/inkml+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ink/ink7.xml" ContentType="application/inkml+xml"/>
  <Override PartName="/ppt/notesSlides/notesSlide1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45.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46.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1" r:id="rId4"/>
  </p:sldMasterIdLst>
  <p:notesMasterIdLst>
    <p:notesMasterId r:id="rId58"/>
  </p:notesMasterIdLst>
  <p:sldIdLst>
    <p:sldId id="256" r:id="rId5"/>
    <p:sldId id="439" r:id="rId6"/>
    <p:sldId id="440" r:id="rId7"/>
    <p:sldId id="441" r:id="rId8"/>
    <p:sldId id="314" r:id="rId9"/>
    <p:sldId id="315" r:id="rId10"/>
    <p:sldId id="296" r:id="rId11"/>
    <p:sldId id="297" r:id="rId12"/>
    <p:sldId id="390" r:id="rId13"/>
    <p:sldId id="316" r:id="rId14"/>
    <p:sldId id="380" r:id="rId15"/>
    <p:sldId id="601" r:id="rId16"/>
    <p:sldId id="270" r:id="rId17"/>
    <p:sldId id="589" r:id="rId18"/>
    <p:sldId id="443" r:id="rId19"/>
    <p:sldId id="548" r:id="rId20"/>
    <p:sldId id="598" r:id="rId21"/>
    <p:sldId id="586" r:id="rId22"/>
    <p:sldId id="278" r:id="rId23"/>
    <p:sldId id="588" r:id="rId24"/>
    <p:sldId id="284" r:id="rId25"/>
    <p:sldId id="587" r:id="rId26"/>
    <p:sldId id="602" r:id="rId27"/>
    <p:sldId id="607" r:id="rId28"/>
    <p:sldId id="407" r:id="rId29"/>
    <p:sldId id="569" r:id="rId30"/>
    <p:sldId id="584" r:id="rId31"/>
    <p:sldId id="575" r:id="rId32"/>
    <p:sldId id="603" r:id="rId33"/>
    <p:sldId id="604" r:id="rId34"/>
    <p:sldId id="606" r:id="rId35"/>
    <p:sldId id="374" r:id="rId36"/>
    <p:sldId id="609" r:id="rId37"/>
    <p:sldId id="612" r:id="rId38"/>
    <p:sldId id="600" r:id="rId39"/>
    <p:sldId id="608" r:id="rId40"/>
    <p:sldId id="320" r:id="rId41"/>
    <p:sldId id="327" r:id="rId42"/>
    <p:sldId id="605" r:id="rId43"/>
    <p:sldId id="337" r:id="rId44"/>
    <p:sldId id="430" r:id="rId45"/>
    <p:sldId id="611" r:id="rId46"/>
    <p:sldId id="335" r:id="rId47"/>
    <p:sldId id="373" r:id="rId48"/>
    <p:sldId id="288" r:id="rId49"/>
    <p:sldId id="592" r:id="rId50"/>
    <p:sldId id="338" r:id="rId51"/>
    <p:sldId id="299" r:id="rId52"/>
    <p:sldId id="322" r:id="rId53"/>
    <p:sldId id="613" r:id="rId54"/>
    <p:sldId id="328" r:id="rId55"/>
    <p:sldId id="593" r:id="rId56"/>
    <p:sldId id="363" r:id="rId57"/>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18DC05-86CE-4EC0-925D-7798500B6395}" v="898" dt="2024-10-22T02:47:52.6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405" autoAdjust="0"/>
  </p:normalViewPr>
  <p:slideViewPr>
    <p:cSldViewPr snapToGrid="0">
      <p:cViewPr varScale="1">
        <p:scale>
          <a:sx n="71" d="100"/>
          <a:sy n="71" d="100"/>
        </p:scale>
        <p:origin x="235" y="58"/>
      </p:cViewPr>
      <p:guideLst/>
    </p:cSldViewPr>
  </p:slideViewPr>
  <p:outlineViewPr>
    <p:cViewPr>
      <p:scale>
        <a:sx n="33" d="100"/>
        <a:sy n="33" d="100"/>
      </p:scale>
      <p:origin x="0" y="-5741"/>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s>
</file>

<file path=ppt/diagrams/_rels/data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9.svg"/></Relationships>
</file>

<file path=ppt/diagrams/_rels/data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image" Target="../media/image18.jpeg"/></Relationships>
</file>

<file path=ppt/diagrams/_rels/data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svg"/><Relationship Id="rId1" Type="http://schemas.openxmlformats.org/officeDocument/2006/relationships/image" Target="../media/image67.png"/><Relationship Id="rId4" Type="http://schemas.openxmlformats.org/officeDocument/2006/relationships/image" Target="../media/image70.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9.svg"/></Relationships>
</file>

<file path=ppt/diagrams/_rels/drawing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image" Target="../media/image18.jpeg"/></Relationships>
</file>

<file path=ppt/diagrams/_rels/drawing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svg"/><Relationship Id="rId1" Type="http://schemas.openxmlformats.org/officeDocument/2006/relationships/image" Target="../media/image67.png"/><Relationship Id="rId4" Type="http://schemas.openxmlformats.org/officeDocument/2006/relationships/image" Target="../media/image70.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1BEE45-EDEC-4E3C-AEAF-91BFAA04303A}"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165BC9F6-FE1B-4A82-B82B-3A613BACDF63}">
      <dgm:prSet/>
      <dgm:spPr>
        <a:solidFill>
          <a:schemeClr val="accent2">
            <a:lumMod val="50000"/>
          </a:schemeClr>
        </a:solidFill>
      </dgm:spPr>
      <dgm:t>
        <a:bodyPr/>
        <a:lstStyle/>
        <a:p>
          <a:r>
            <a:rPr lang="en-US" dirty="0"/>
            <a:t>Understand Medicare health plans</a:t>
          </a:r>
        </a:p>
      </dgm:t>
    </dgm:pt>
    <dgm:pt modelId="{20A3B558-983E-454A-AE7D-7348A4624109}" type="parTrans" cxnId="{B5B1F446-C972-4469-B57D-A9FDDBBC0545}">
      <dgm:prSet/>
      <dgm:spPr/>
      <dgm:t>
        <a:bodyPr/>
        <a:lstStyle/>
        <a:p>
          <a:endParaRPr lang="en-US"/>
        </a:p>
      </dgm:t>
    </dgm:pt>
    <dgm:pt modelId="{B3F1AE91-A090-4CA4-AC4D-25FDAD8A19ED}" type="sibTrans" cxnId="{B5B1F446-C972-4469-B57D-A9FDDBBC0545}">
      <dgm:prSet phldrT="01" phldr="0"/>
      <dgm:spPr/>
      <dgm:t>
        <a:bodyPr/>
        <a:lstStyle/>
        <a:p>
          <a:r>
            <a:rPr lang="en-US" dirty="0"/>
            <a:t>01</a:t>
          </a:r>
        </a:p>
      </dgm:t>
    </dgm:pt>
    <dgm:pt modelId="{23B72C73-1832-49D7-AFFB-20AF6DFDDC6D}">
      <dgm:prSet/>
      <dgm:spPr>
        <a:solidFill>
          <a:schemeClr val="accent3">
            <a:lumMod val="50000"/>
          </a:schemeClr>
        </a:solidFill>
      </dgm:spPr>
      <dgm:t>
        <a:bodyPr/>
        <a:lstStyle/>
        <a:p>
          <a:r>
            <a:rPr lang="en-US" dirty="0"/>
            <a:t>Compare and enroll in Medicare Advantage Coverage</a:t>
          </a:r>
        </a:p>
      </dgm:t>
    </dgm:pt>
    <dgm:pt modelId="{FD19CD1A-B107-4D90-9D31-1016D9E3D00D}" type="parTrans" cxnId="{73CC95BF-8A50-45BB-8FC6-325F5BCEA8D9}">
      <dgm:prSet/>
      <dgm:spPr/>
      <dgm:t>
        <a:bodyPr/>
        <a:lstStyle/>
        <a:p>
          <a:endParaRPr lang="en-US"/>
        </a:p>
      </dgm:t>
    </dgm:pt>
    <dgm:pt modelId="{198B4725-1A7D-4535-880D-DAF0D2F1C1B8}" type="sibTrans" cxnId="{73CC95BF-8A50-45BB-8FC6-325F5BCEA8D9}">
      <dgm:prSet phldrT="02" phldr="0"/>
      <dgm:spPr/>
      <dgm:t>
        <a:bodyPr/>
        <a:lstStyle/>
        <a:p>
          <a:r>
            <a:rPr lang="en-US" dirty="0"/>
            <a:t>02</a:t>
          </a:r>
        </a:p>
      </dgm:t>
    </dgm:pt>
    <dgm:pt modelId="{8D4169E9-0AC5-4940-9286-9C5F21716238}">
      <dgm:prSet/>
      <dgm:spPr>
        <a:solidFill>
          <a:schemeClr val="accent4">
            <a:lumMod val="50000"/>
          </a:schemeClr>
        </a:solidFill>
      </dgm:spPr>
      <dgm:t>
        <a:bodyPr/>
        <a:lstStyle/>
        <a:p>
          <a:r>
            <a:rPr lang="en-US" dirty="0"/>
            <a:t>Compare or enroll in Medicare Prescription Drug Coverage</a:t>
          </a:r>
        </a:p>
      </dgm:t>
    </dgm:pt>
    <dgm:pt modelId="{27C2BD0D-208E-40F2-94CF-161588B32A4B}" type="parTrans" cxnId="{165A47A5-A069-4A41-B0ED-653664692422}">
      <dgm:prSet/>
      <dgm:spPr/>
      <dgm:t>
        <a:bodyPr/>
        <a:lstStyle/>
        <a:p>
          <a:endParaRPr lang="en-US"/>
        </a:p>
      </dgm:t>
    </dgm:pt>
    <dgm:pt modelId="{BF2B0B0C-D45A-42E2-85D3-2EA84761BB4B}" type="sibTrans" cxnId="{165A47A5-A069-4A41-B0ED-653664692422}">
      <dgm:prSet phldrT="03" phldr="0"/>
      <dgm:spPr/>
      <dgm:t>
        <a:bodyPr/>
        <a:lstStyle/>
        <a:p>
          <a:r>
            <a:rPr lang="en-US" dirty="0"/>
            <a:t>03</a:t>
          </a:r>
        </a:p>
      </dgm:t>
    </dgm:pt>
    <dgm:pt modelId="{043A388F-9DF2-4233-8D0E-9F5F0491ADCB}">
      <dgm:prSet/>
      <dgm:spPr>
        <a:solidFill>
          <a:schemeClr val="accent5">
            <a:lumMod val="50000"/>
          </a:schemeClr>
        </a:solidFill>
      </dgm:spPr>
      <dgm:t>
        <a:bodyPr/>
        <a:lstStyle/>
        <a:p>
          <a:r>
            <a:rPr lang="en-US" dirty="0"/>
            <a:t>Identify and report Medicare and Medicaid fraud and scams</a:t>
          </a:r>
        </a:p>
      </dgm:t>
    </dgm:pt>
    <dgm:pt modelId="{C65AFB78-DFAC-478C-BE43-D3385B35CF12}" type="parTrans" cxnId="{E5D0FA5C-2D2C-4EB1-995A-81C42B969A9D}">
      <dgm:prSet/>
      <dgm:spPr/>
      <dgm:t>
        <a:bodyPr/>
        <a:lstStyle/>
        <a:p>
          <a:endParaRPr lang="en-US"/>
        </a:p>
      </dgm:t>
    </dgm:pt>
    <dgm:pt modelId="{2D4CE928-4DDF-481A-9F66-4E5B72B535C3}" type="sibTrans" cxnId="{E5D0FA5C-2D2C-4EB1-995A-81C42B969A9D}">
      <dgm:prSet phldrT="04" phldr="0"/>
      <dgm:spPr/>
      <dgm:t>
        <a:bodyPr/>
        <a:lstStyle/>
        <a:p>
          <a:r>
            <a:rPr lang="en-US" dirty="0"/>
            <a:t>04</a:t>
          </a:r>
        </a:p>
      </dgm:t>
    </dgm:pt>
    <dgm:pt modelId="{5D09A4FD-1FA6-436E-9088-36F8C85ABB12}">
      <dgm:prSet/>
      <dgm:spPr>
        <a:solidFill>
          <a:schemeClr val="accent6">
            <a:lumMod val="50000"/>
          </a:schemeClr>
        </a:solidFill>
      </dgm:spPr>
      <dgm:t>
        <a:bodyPr/>
        <a:lstStyle/>
        <a:p>
          <a:r>
            <a:rPr lang="en-US" dirty="0"/>
            <a:t>Assist with enrollment into low-income programs</a:t>
          </a:r>
        </a:p>
      </dgm:t>
    </dgm:pt>
    <dgm:pt modelId="{BC3726CF-BE55-4E51-A7CF-892093F51A2E}" type="parTrans" cxnId="{F675DB9D-1029-46D9-95E2-7A0D464406C0}">
      <dgm:prSet/>
      <dgm:spPr/>
      <dgm:t>
        <a:bodyPr/>
        <a:lstStyle/>
        <a:p>
          <a:endParaRPr lang="en-US"/>
        </a:p>
      </dgm:t>
    </dgm:pt>
    <dgm:pt modelId="{CB1E2A65-DDA2-46D7-BC93-FA0673A56D86}" type="sibTrans" cxnId="{F675DB9D-1029-46D9-95E2-7A0D464406C0}">
      <dgm:prSet phldrT="05" phldr="0"/>
      <dgm:spPr/>
      <dgm:t>
        <a:bodyPr/>
        <a:lstStyle/>
        <a:p>
          <a:r>
            <a:rPr lang="en-US" dirty="0"/>
            <a:t>05</a:t>
          </a:r>
        </a:p>
      </dgm:t>
    </dgm:pt>
    <dgm:pt modelId="{4774204E-8442-45D6-9339-667F2D40D8BB}" type="pres">
      <dgm:prSet presAssocID="{BF1BEE45-EDEC-4E3C-AEAF-91BFAA04303A}" presName="Name0" presStyleCnt="0">
        <dgm:presLayoutVars>
          <dgm:animLvl val="lvl"/>
          <dgm:resizeHandles val="exact"/>
        </dgm:presLayoutVars>
      </dgm:prSet>
      <dgm:spPr/>
    </dgm:pt>
    <dgm:pt modelId="{58FBDF26-BE20-49CA-A48E-43DA4AB0D3FA}" type="pres">
      <dgm:prSet presAssocID="{165BC9F6-FE1B-4A82-B82B-3A613BACDF63}" presName="compositeNode" presStyleCnt="0">
        <dgm:presLayoutVars>
          <dgm:bulletEnabled val="1"/>
        </dgm:presLayoutVars>
      </dgm:prSet>
      <dgm:spPr/>
    </dgm:pt>
    <dgm:pt modelId="{9E9A5AAC-A1CC-4EF6-BEB5-CE54AAAE5EB1}" type="pres">
      <dgm:prSet presAssocID="{165BC9F6-FE1B-4A82-B82B-3A613BACDF63}" presName="bgRect" presStyleLbl="alignNode1" presStyleIdx="0" presStyleCnt="5"/>
      <dgm:spPr/>
    </dgm:pt>
    <dgm:pt modelId="{F27122C0-4ABD-401A-8E9A-C0F64203B75A}" type="pres">
      <dgm:prSet presAssocID="{B3F1AE91-A090-4CA4-AC4D-25FDAD8A19ED}" presName="sibTransNodeRect" presStyleLbl="alignNode1" presStyleIdx="0" presStyleCnt="5">
        <dgm:presLayoutVars>
          <dgm:chMax val="0"/>
          <dgm:bulletEnabled val="1"/>
        </dgm:presLayoutVars>
      </dgm:prSet>
      <dgm:spPr/>
    </dgm:pt>
    <dgm:pt modelId="{09BC5C52-3C4D-45E7-BC53-7287E5D7E4F3}" type="pres">
      <dgm:prSet presAssocID="{165BC9F6-FE1B-4A82-B82B-3A613BACDF63}" presName="nodeRect" presStyleLbl="alignNode1" presStyleIdx="0" presStyleCnt="5">
        <dgm:presLayoutVars>
          <dgm:bulletEnabled val="1"/>
        </dgm:presLayoutVars>
      </dgm:prSet>
      <dgm:spPr/>
    </dgm:pt>
    <dgm:pt modelId="{910DFEAF-52FD-446D-B4B9-2430C92B745B}" type="pres">
      <dgm:prSet presAssocID="{B3F1AE91-A090-4CA4-AC4D-25FDAD8A19ED}" presName="sibTrans" presStyleCnt="0"/>
      <dgm:spPr/>
    </dgm:pt>
    <dgm:pt modelId="{8C48EBBC-79D1-4E36-9188-A45976A9DB7B}" type="pres">
      <dgm:prSet presAssocID="{23B72C73-1832-49D7-AFFB-20AF6DFDDC6D}" presName="compositeNode" presStyleCnt="0">
        <dgm:presLayoutVars>
          <dgm:bulletEnabled val="1"/>
        </dgm:presLayoutVars>
      </dgm:prSet>
      <dgm:spPr/>
    </dgm:pt>
    <dgm:pt modelId="{C2216369-4C1C-484C-AE85-B0E1940D9727}" type="pres">
      <dgm:prSet presAssocID="{23B72C73-1832-49D7-AFFB-20AF6DFDDC6D}" presName="bgRect" presStyleLbl="alignNode1" presStyleIdx="1" presStyleCnt="5"/>
      <dgm:spPr/>
    </dgm:pt>
    <dgm:pt modelId="{6F3D7E2D-3E88-48CD-BBFD-790C12454E1E}" type="pres">
      <dgm:prSet presAssocID="{198B4725-1A7D-4535-880D-DAF0D2F1C1B8}" presName="sibTransNodeRect" presStyleLbl="alignNode1" presStyleIdx="1" presStyleCnt="5">
        <dgm:presLayoutVars>
          <dgm:chMax val="0"/>
          <dgm:bulletEnabled val="1"/>
        </dgm:presLayoutVars>
      </dgm:prSet>
      <dgm:spPr/>
    </dgm:pt>
    <dgm:pt modelId="{EFF13098-ED8F-4FC5-84F5-AAA5CFA02592}" type="pres">
      <dgm:prSet presAssocID="{23B72C73-1832-49D7-AFFB-20AF6DFDDC6D}" presName="nodeRect" presStyleLbl="alignNode1" presStyleIdx="1" presStyleCnt="5">
        <dgm:presLayoutVars>
          <dgm:bulletEnabled val="1"/>
        </dgm:presLayoutVars>
      </dgm:prSet>
      <dgm:spPr/>
    </dgm:pt>
    <dgm:pt modelId="{C068EC25-A226-485A-9CA2-A3024844F499}" type="pres">
      <dgm:prSet presAssocID="{198B4725-1A7D-4535-880D-DAF0D2F1C1B8}" presName="sibTrans" presStyleCnt="0"/>
      <dgm:spPr/>
    </dgm:pt>
    <dgm:pt modelId="{243571DC-9D85-46A2-B6B8-C5C7D4A9221E}" type="pres">
      <dgm:prSet presAssocID="{8D4169E9-0AC5-4940-9286-9C5F21716238}" presName="compositeNode" presStyleCnt="0">
        <dgm:presLayoutVars>
          <dgm:bulletEnabled val="1"/>
        </dgm:presLayoutVars>
      </dgm:prSet>
      <dgm:spPr/>
    </dgm:pt>
    <dgm:pt modelId="{DAFCD7A5-D17F-4C63-B65D-808C4E6B9E24}" type="pres">
      <dgm:prSet presAssocID="{8D4169E9-0AC5-4940-9286-9C5F21716238}" presName="bgRect" presStyleLbl="alignNode1" presStyleIdx="2" presStyleCnt="5"/>
      <dgm:spPr/>
    </dgm:pt>
    <dgm:pt modelId="{9EB44CE8-3D73-4FDA-9625-D112AFB52CD2}" type="pres">
      <dgm:prSet presAssocID="{BF2B0B0C-D45A-42E2-85D3-2EA84761BB4B}" presName="sibTransNodeRect" presStyleLbl="alignNode1" presStyleIdx="2" presStyleCnt="5">
        <dgm:presLayoutVars>
          <dgm:chMax val="0"/>
          <dgm:bulletEnabled val="1"/>
        </dgm:presLayoutVars>
      </dgm:prSet>
      <dgm:spPr/>
    </dgm:pt>
    <dgm:pt modelId="{57729AAE-34D6-459F-A6D5-8858D6B15EAD}" type="pres">
      <dgm:prSet presAssocID="{8D4169E9-0AC5-4940-9286-9C5F21716238}" presName="nodeRect" presStyleLbl="alignNode1" presStyleIdx="2" presStyleCnt="5">
        <dgm:presLayoutVars>
          <dgm:bulletEnabled val="1"/>
        </dgm:presLayoutVars>
      </dgm:prSet>
      <dgm:spPr/>
    </dgm:pt>
    <dgm:pt modelId="{3923DBCA-1036-4368-9214-94F485C9F81A}" type="pres">
      <dgm:prSet presAssocID="{BF2B0B0C-D45A-42E2-85D3-2EA84761BB4B}" presName="sibTrans" presStyleCnt="0"/>
      <dgm:spPr/>
    </dgm:pt>
    <dgm:pt modelId="{25825C7C-1C27-4F96-8A93-A0549DF1FA4B}" type="pres">
      <dgm:prSet presAssocID="{043A388F-9DF2-4233-8D0E-9F5F0491ADCB}" presName="compositeNode" presStyleCnt="0">
        <dgm:presLayoutVars>
          <dgm:bulletEnabled val="1"/>
        </dgm:presLayoutVars>
      </dgm:prSet>
      <dgm:spPr/>
    </dgm:pt>
    <dgm:pt modelId="{FCD8E2B4-4CC9-4028-AE88-5DFEFC8E3CC1}" type="pres">
      <dgm:prSet presAssocID="{043A388F-9DF2-4233-8D0E-9F5F0491ADCB}" presName="bgRect" presStyleLbl="alignNode1" presStyleIdx="3" presStyleCnt="5"/>
      <dgm:spPr/>
    </dgm:pt>
    <dgm:pt modelId="{1CCFDC9B-E590-4518-89CC-72ED3AB93223}" type="pres">
      <dgm:prSet presAssocID="{2D4CE928-4DDF-481A-9F66-4E5B72B535C3}" presName="sibTransNodeRect" presStyleLbl="alignNode1" presStyleIdx="3" presStyleCnt="5">
        <dgm:presLayoutVars>
          <dgm:chMax val="0"/>
          <dgm:bulletEnabled val="1"/>
        </dgm:presLayoutVars>
      </dgm:prSet>
      <dgm:spPr/>
    </dgm:pt>
    <dgm:pt modelId="{C57CBE82-CC34-4A6A-AC44-6CF078CF1F39}" type="pres">
      <dgm:prSet presAssocID="{043A388F-9DF2-4233-8D0E-9F5F0491ADCB}" presName="nodeRect" presStyleLbl="alignNode1" presStyleIdx="3" presStyleCnt="5">
        <dgm:presLayoutVars>
          <dgm:bulletEnabled val="1"/>
        </dgm:presLayoutVars>
      </dgm:prSet>
      <dgm:spPr/>
    </dgm:pt>
    <dgm:pt modelId="{629C3267-8994-45D4-8700-C19368722EF7}" type="pres">
      <dgm:prSet presAssocID="{2D4CE928-4DDF-481A-9F66-4E5B72B535C3}" presName="sibTrans" presStyleCnt="0"/>
      <dgm:spPr/>
    </dgm:pt>
    <dgm:pt modelId="{2E80EE10-EB08-40E8-A6C6-128016FC3AF6}" type="pres">
      <dgm:prSet presAssocID="{5D09A4FD-1FA6-436E-9088-36F8C85ABB12}" presName="compositeNode" presStyleCnt="0">
        <dgm:presLayoutVars>
          <dgm:bulletEnabled val="1"/>
        </dgm:presLayoutVars>
      </dgm:prSet>
      <dgm:spPr/>
    </dgm:pt>
    <dgm:pt modelId="{AB89EA79-0A44-47B5-8172-F8C44EDF0A9A}" type="pres">
      <dgm:prSet presAssocID="{5D09A4FD-1FA6-436E-9088-36F8C85ABB12}" presName="bgRect" presStyleLbl="alignNode1" presStyleIdx="4" presStyleCnt="5"/>
      <dgm:spPr/>
    </dgm:pt>
    <dgm:pt modelId="{8FB8C315-8EA6-4CAB-AFF2-EA9128A729E1}" type="pres">
      <dgm:prSet presAssocID="{CB1E2A65-DDA2-46D7-BC93-FA0673A56D86}" presName="sibTransNodeRect" presStyleLbl="alignNode1" presStyleIdx="4" presStyleCnt="5">
        <dgm:presLayoutVars>
          <dgm:chMax val="0"/>
          <dgm:bulletEnabled val="1"/>
        </dgm:presLayoutVars>
      </dgm:prSet>
      <dgm:spPr/>
    </dgm:pt>
    <dgm:pt modelId="{894C5488-B4F4-4D31-8A47-4644CE7EA8CE}" type="pres">
      <dgm:prSet presAssocID="{5D09A4FD-1FA6-436E-9088-36F8C85ABB12}" presName="nodeRect" presStyleLbl="alignNode1" presStyleIdx="4" presStyleCnt="5">
        <dgm:presLayoutVars>
          <dgm:bulletEnabled val="1"/>
        </dgm:presLayoutVars>
      </dgm:prSet>
      <dgm:spPr/>
    </dgm:pt>
  </dgm:ptLst>
  <dgm:cxnLst>
    <dgm:cxn modelId="{6543CD0F-08D3-486C-961F-24B34ED2D085}" type="presOf" srcId="{BF2B0B0C-D45A-42E2-85D3-2EA84761BB4B}" destId="{9EB44CE8-3D73-4FDA-9625-D112AFB52CD2}" srcOrd="0" destOrd="0" presId="urn:microsoft.com/office/officeart/2016/7/layout/LinearBlockProcessNumbered"/>
    <dgm:cxn modelId="{D6EFEE10-4A92-43FB-9FA1-F81183937BB4}" type="presOf" srcId="{23B72C73-1832-49D7-AFFB-20AF6DFDDC6D}" destId="{EFF13098-ED8F-4FC5-84F5-AAA5CFA02592}" srcOrd="1" destOrd="0" presId="urn:microsoft.com/office/officeart/2016/7/layout/LinearBlockProcessNumbered"/>
    <dgm:cxn modelId="{1DA96513-44E3-48BF-9616-E3F407E80A65}" type="presOf" srcId="{23B72C73-1832-49D7-AFFB-20AF6DFDDC6D}" destId="{C2216369-4C1C-484C-AE85-B0E1940D9727}" srcOrd="0" destOrd="0" presId="urn:microsoft.com/office/officeart/2016/7/layout/LinearBlockProcessNumbered"/>
    <dgm:cxn modelId="{8FED7F26-68C1-4E7D-96A8-DA3E91489FFC}" type="presOf" srcId="{5D09A4FD-1FA6-436E-9088-36F8C85ABB12}" destId="{AB89EA79-0A44-47B5-8172-F8C44EDF0A9A}" srcOrd="0" destOrd="0" presId="urn:microsoft.com/office/officeart/2016/7/layout/LinearBlockProcessNumbered"/>
    <dgm:cxn modelId="{620B612A-F7DC-4FB3-9C45-E4A448C47138}" type="presOf" srcId="{165BC9F6-FE1B-4A82-B82B-3A613BACDF63}" destId="{09BC5C52-3C4D-45E7-BC53-7287E5D7E4F3}" srcOrd="1" destOrd="0" presId="urn:microsoft.com/office/officeart/2016/7/layout/LinearBlockProcessNumbered"/>
    <dgm:cxn modelId="{10D5B02C-4DFF-4E2C-B585-7FE244DB2183}" type="presOf" srcId="{043A388F-9DF2-4233-8D0E-9F5F0491ADCB}" destId="{FCD8E2B4-4CC9-4028-AE88-5DFEFC8E3CC1}" srcOrd="0" destOrd="0" presId="urn:microsoft.com/office/officeart/2016/7/layout/LinearBlockProcessNumbered"/>
    <dgm:cxn modelId="{E5D0FA5C-2D2C-4EB1-995A-81C42B969A9D}" srcId="{BF1BEE45-EDEC-4E3C-AEAF-91BFAA04303A}" destId="{043A388F-9DF2-4233-8D0E-9F5F0491ADCB}" srcOrd="3" destOrd="0" parTransId="{C65AFB78-DFAC-478C-BE43-D3385B35CF12}" sibTransId="{2D4CE928-4DDF-481A-9F66-4E5B72B535C3}"/>
    <dgm:cxn modelId="{B5B1F446-C972-4469-B57D-A9FDDBBC0545}" srcId="{BF1BEE45-EDEC-4E3C-AEAF-91BFAA04303A}" destId="{165BC9F6-FE1B-4A82-B82B-3A613BACDF63}" srcOrd="0" destOrd="0" parTransId="{20A3B558-983E-454A-AE7D-7348A4624109}" sibTransId="{B3F1AE91-A090-4CA4-AC4D-25FDAD8A19ED}"/>
    <dgm:cxn modelId="{F794906F-C32D-44B4-BD38-DA73097ABD1F}" type="presOf" srcId="{BF1BEE45-EDEC-4E3C-AEAF-91BFAA04303A}" destId="{4774204E-8442-45D6-9339-667F2D40D8BB}" srcOrd="0" destOrd="0" presId="urn:microsoft.com/office/officeart/2016/7/layout/LinearBlockProcessNumbered"/>
    <dgm:cxn modelId="{A162C776-6026-4457-AE52-8D6550246828}" type="presOf" srcId="{165BC9F6-FE1B-4A82-B82B-3A613BACDF63}" destId="{9E9A5AAC-A1CC-4EF6-BEB5-CE54AAAE5EB1}" srcOrd="0" destOrd="0" presId="urn:microsoft.com/office/officeart/2016/7/layout/LinearBlockProcessNumbered"/>
    <dgm:cxn modelId="{3F1A747C-021D-4AF1-B90E-8E6715DBF5C6}" type="presOf" srcId="{8D4169E9-0AC5-4940-9286-9C5F21716238}" destId="{DAFCD7A5-D17F-4C63-B65D-808C4E6B9E24}" srcOrd="0" destOrd="0" presId="urn:microsoft.com/office/officeart/2016/7/layout/LinearBlockProcessNumbered"/>
    <dgm:cxn modelId="{F675DB9D-1029-46D9-95E2-7A0D464406C0}" srcId="{BF1BEE45-EDEC-4E3C-AEAF-91BFAA04303A}" destId="{5D09A4FD-1FA6-436E-9088-36F8C85ABB12}" srcOrd="4" destOrd="0" parTransId="{BC3726CF-BE55-4E51-A7CF-892093F51A2E}" sibTransId="{CB1E2A65-DDA2-46D7-BC93-FA0673A56D86}"/>
    <dgm:cxn modelId="{9E6459A2-7A51-4CB2-9866-9FF4DC438850}" type="presOf" srcId="{CB1E2A65-DDA2-46D7-BC93-FA0673A56D86}" destId="{8FB8C315-8EA6-4CAB-AFF2-EA9128A729E1}" srcOrd="0" destOrd="0" presId="urn:microsoft.com/office/officeart/2016/7/layout/LinearBlockProcessNumbered"/>
    <dgm:cxn modelId="{165A47A5-A069-4A41-B0ED-653664692422}" srcId="{BF1BEE45-EDEC-4E3C-AEAF-91BFAA04303A}" destId="{8D4169E9-0AC5-4940-9286-9C5F21716238}" srcOrd="2" destOrd="0" parTransId="{27C2BD0D-208E-40F2-94CF-161588B32A4B}" sibTransId="{BF2B0B0C-D45A-42E2-85D3-2EA84761BB4B}"/>
    <dgm:cxn modelId="{EAC1C6A5-F521-4B4D-AEAC-04CB3EAECFCC}" type="presOf" srcId="{5D09A4FD-1FA6-436E-9088-36F8C85ABB12}" destId="{894C5488-B4F4-4D31-8A47-4644CE7EA8CE}" srcOrd="1" destOrd="0" presId="urn:microsoft.com/office/officeart/2016/7/layout/LinearBlockProcessNumbered"/>
    <dgm:cxn modelId="{C873D6B9-108B-4C95-858C-10BF7DB1C8B5}" type="presOf" srcId="{043A388F-9DF2-4233-8D0E-9F5F0491ADCB}" destId="{C57CBE82-CC34-4A6A-AC44-6CF078CF1F39}" srcOrd="1" destOrd="0" presId="urn:microsoft.com/office/officeart/2016/7/layout/LinearBlockProcessNumbered"/>
    <dgm:cxn modelId="{73CC95BF-8A50-45BB-8FC6-325F5BCEA8D9}" srcId="{BF1BEE45-EDEC-4E3C-AEAF-91BFAA04303A}" destId="{23B72C73-1832-49D7-AFFB-20AF6DFDDC6D}" srcOrd="1" destOrd="0" parTransId="{FD19CD1A-B107-4D90-9D31-1016D9E3D00D}" sibTransId="{198B4725-1A7D-4535-880D-DAF0D2F1C1B8}"/>
    <dgm:cxn modelId="{996581C0-879E-4DBE-B602-3DD4C4A88D7E}" type="presOf" srcId="{2D4CE928-4DDF-481A-9F66-4E5B72B535C3}" destId="{1CCFDC9B-E590-4518-89CC-72ED3AB93223}" srcOrd="0" destOrd="0" presId="urn:microsoft.com/office/officeart/2016/7/layout/LinearBlockProcessNumbered"/>
    <dgm:cxn modelId="{2BD6B5C0-E862-4E04-B19D-DCAA424569E2}" type="presOf" srcId="{8D4169E9-0AC5-4940-9286-9C5F21716238}" destId="{57729AAE-34D6-459F-A6D5-8858D6B15EAD}" srcOrd="1" destOrd="0" presId="urn:microsoft.com/office/officeart/2016/7/layout/LinearBlockProcessNumbered"/>
    <dgm:cxn modelId="{9102A5DD-2248-4F64-9C09-251B0B71B614}" type="presOf" srcId="{B3F1AE91-A090-4CA4-AC4D-25FDAD8A19ED}" destId="{F27122C0-4ABD-401A-8E9A-C0F64203B75A}" srcOrd="0" destOrd="0" presId="urn:microsoft.com/office/officeart/2016/7/layout/LinearBlockProcessNumbered"/>
    <dgm:cxn modelId="{AC4756FC-2876-4980-9AA5-6563E1667758}" type="presOf" srcId="{198B4725-1A7D-4535-880D-DAF0D2F1C1B8}" destId="{6F3D7E2D-3E88-48CD-BBFD-790C12454E1E}" srcOrd="0" destOrd="0" presId="urn:microsoft.com/office/officeart/2016/7/layout/LinearBlockProcessNumbered"/>
    <dgm:cxn modelId="{89A2EB3F-5A41-4314-8464-DFB2A4EDAF26}" type="presParOf" srcId="{4774204E-8442-45D6-9339-667F2D40D8BB}" destId="{58FBDF26-BE20-49CA-A48E-43DA4AB0D3FA}" srcOrd="0" destOrd="0" presId="urn:microsoft.com/office/officeart/2016/7/layout/LinearBlockProcessNumbered"/>
    <dgm:cxn modelId="{A59819DF-7A5E-44AB-8FEC-E412E666034E}" type="presParOf" srcId="{58FBDF26-BE20-49CA-A48E-43DA4AB0D3FA}" destId="{9E9A5AAC-A1CC-4EF6-BEB5-CE54AAAE5EB1}" srcOrd="0" destOrd="0" presId="urn:microsoft.com/office/officeart/2016/7/layout/LinearBlockProcessNumbered"/>
    <dgm:cxn modelId="{7B80947D-974D-4B07-9F23-FDB6667388D8}" type="presParOf" srcId="{58FBDF26-BE20-49CA-A48E-43DA4AB0D3FA}" destId="{F27122C0-4ABD-401A-8E9A-C0F64203B75A}" srcOrd="1" destOrd="0" presId="urn:microsoft.com/office/officeart/2016/7/layout/LinearBlockProcessNumbered"/>
    <dgm:cxn modelId="{1400627B-7B4F-4D62-A086-BD444B6EA0AB}" type="presParOf" srcId="{58FBDF26-BE20-49CA-A48E-43DA4AB0D3FA}" destId="{09BC5C52-3C4D-45E7-BC53-7287E5D7E4F3}" srcOrd="2" destOrd="0" presId="urn:microsoft.com/office/officeart/2016/7/layout/LinearBlockProcessNumbered"/>
    <dgm:cxn modelId="{4C4E7DA1-843B-41A6-82FF-B3578E75AB79}" type="presParOf" srcId="{4774204E-8442-45D6-9339-667F2D40D8BB}" destId="{910DFEAF-52FD-446D-B4B9-2430C92B745B}" srcOrd="1" destOrd="0" presId="urn:microsoft.com/office/officeart/2016/7/layout/LinearBlockProcessNumbered"/>
    <dgm:cxn modelId="{0086DE84-ACA5-4CCC-B457-E591849B7D99}" type="presParOf" srcId="{4774204E-8442-45D6-9339-667F2D40D8BB}" destId="{8C48EBBC-79D1-4E36-9188-A45976A9DB7B}" srcOrd="2" destOrd="0" presId="urn:microsoft.com/office/officeart/2016/7/layout/LinearBlockProcessNumbered"/>
    <dgm:cxn modelId="{C06A0F72-26CE-490C-A016-CCA5CACA4C8B}" type="presParOf" srcId="{8C48EBBC-79D1-4E36-9188-A45976A9DB7B}" destId="{C2216369-4C1C-484C-AE85-B0E1940D9727}" srcOrd="0" destOrd="0" presId="urn:microsoft.com/office/officeart/2016/7/layout/LinearBlockProcessNumbered"/>
    <dgm:cxn modelId="{A968FA48-BA2B-4E1E-AA9C-AB9CC8A4D26B}" type="presParOf" srcId="{8C48EBBC-79D1-4E36-9188-A45976A9DB7B}" destId="{6F3D7E2D-3E88-48CD-BBFD-790C12454E1E}" srcOrd="1" destOrd="0" presId="urn:microsoft.com/office/officeart/2016/7/layout/LinearBlockProcessNumbered"/>
    <dgm:cxn modelId="{1D539ED4-98E3-4FEF-BC0C-847B1408D67D}" type="presParOf" srcId="{8C48EBBC-79D1-4E36-9188-A45976A9DB7B}" destId="{EFF13098-ED8F-4FC5-84F5-AAA5CFA02592}" srcOrd="2" destOrd="0" presId="urn:microsoft.com/office/officeart/2016/7/layout/LinearBlockProcessNumbered"/>
    <dgm:cxn modelId="{4AC286A2-6280-42E0-B79A-A1927179962C}" type="presParOf" srcId="{4774204E-8442-45D6-9339-667F2D40D8BB}" destId="{C068EC25-A226-485A-9CA2-A3024844F499}" srcOrd="3" destOrd="0" presId="urn:microsoft.com/office/officeart/2016/7/layout/LinearBlockProcessNumbered"/>
    <dgm:cxn modelId="{93ED4858-606C-4F7B-B658-7C7BEEFFFE3C}" type="presParOf" srcId="{4774204E-8442-45D6-9339-667F2D40D8BB}" destId="{243571DC-9D85-46A2-B6B8-C5C7D4A9221E}" srcOrd="4" destOrd="0" presId="urn:microsoft.com/office/officeart/2016/7/layout/LinearBlockProcessNumbered"/>
    <dgm:cxn modelId="{699AA0ED-8C9F-48EB-8E47-FE993D704D81}" type="presParOf" srcId="{243571DC-9D85-46A2-B6B8-C5C7D4A9221E}" destId="{DAFCD7A5-D17F-4C63-B65D-808C4E6B9E24}" srcOrd="0" destOrd="0" presId="urn:microsoft.com/office/officeart/2016/7/layout/LinearBlockProcessNumbered"/>
    <dgm:cxn modelId="{E185B12D-1D4D-4723-89BD-8C4894F4DBBD}" type="presParOf" srcId="{243571DC-9D85-46A2-B6B8-C5C7D4A9221E}" destId="{9EB44CE8-3D73-4FDA-9625-D112AFB52CD2}" srcOrd="1" destOrd="0" presId="urn:microsoft.com/office/officeart/2016/7/layout/LinearBlockProcessNumbered"/>
    <dgm:cxn modelId="{EFE6654B-02A9-4BC1-A06F-ED239002F72A}" type="presParOf" srcId="{243571DC-9D85-46A2-B6B8-C5C7D4A9221E}" destId="{57729AAE-34D6-459F-A6D5-8858D6B15EAD}" srcOrd="2" destOrd="0" presId="urn:microsoft.com/office/officeart/2016/7/layout/LinearBlockProcessNumbered"/>
    <dgm:cxn modelId="{D09B3693-B8CB-4CBF-B574-A32F46A51AB0}" type="presParOf" srcId="{4774204E-8442-45D6-9339-667F2D40D8BB}" destId="{3923DBCA-1036-4368-9214-94F485C9F81A}" srcOrd="5" destOrd="0" presId="urn:microsoft.com/office/officeart/2016/7/layout/LinearBlockProcessNumbered"/>
    <dgm:cxn modelId="{56B324EC-35B8-4AB8-87C5-42F844BDF5AC}" type="presParOf" srcId="{4774204E-8442-45D6-9339-667F2D40D8BB}" destId="{25825C7C-1C27-4F96-8A93-A0549DF1FA4B}" srcOrd="6" destOrd="0" presId="urn:microsoft.com/office/officeart/2016/7/layout/LinearBlockProcessNumbered"/>
    <dgm:cxn modelId="{11B8B049-1B78-4DF1-813C-DBCFB73CA421}" type="presParOf" srcId="{25825C7C-1C27-4F96-8A93-A0549DF1FA4B}" destId="{FCD8E2B4-4CC9-4028-AE88-5DFEFC8E3CC1}" srcOrd="0" destOrd="0" presId="urn:microsoft.com/office/officeart/2016/7/layout/LinearBlockProcessNumbered"/>
    <dgm:cxn modelId="{6FE00D49-4EB4-44E1-BF91-1E2BC6A0F980}" type="presParOf" srcId="{25825C7C-1C27-4F96-8A93-A0549DF1FA4B}" destId="{1CCFDC9B-E590-4518-89CC-72ED3AB93223}" srcOrd="1" destOrd="0" presId="urn:microsoft.com/office/officeart/2016/7/layout/LinearBlockProcessNumbered"/>
    <dgm:cxn modelId="{A4F23787-B1EB-4CFB-9B0B-A04B11E10A6A}" type="presParOf" srcId="{25825C7C-1C27-4F96-8A93-A0549DF1FA4B}" destId="{C57CBE82-CC34-4A6A-AC44-6CF078CF1F39}" srcOrd="2" destOrd="0" presId="urn:microsoft.com/office/officeart/2016/7/layout/LinearBlockProcessNumbered"/>
    <dgm:cxn modelId="{4B860ECB-01AD-4428-B835-5DF21759D025}" type="presParOf" srcId="{4774204E-8442-45D6-9339-667F2D40D8BB}" destId="{629C3267-8994-45D4-8700-C19368722EF7}" srcOrd="7" destOrd="0" presId="urn:microsoft.com/office/officeart/2016/7/layout/LinearBlockProcessNumbered"/>
    <dgm:cxn modelId="{0FBD8C97-D539-4850-8BB0-BE934F8B1CE3}" type="presParOf" srcId="{4774204E-8442-45D6-9339-667F2D40D8BB}" destId="{2E80EE10-EB08-40E8-A6C6-128016FC3AF6}" srcOrd="8" destOrd="0" presId="urn:microsoft.com/office/officeart/2016/7/layout/LinearBlockProcessNumbered"/>
    <dgm:cxn modelId="{E8B4FE2B-6077-4056-8D62-3281B9824FBA}" type="presParOf" srcId="{2E80EE10-EB08-40E8-A6C6-128016FC3AF6}" destId="{AB89EA79-0A44-47B5-8172-F8C44EDF0A9A}" srcOrd="0" destOrd="0" presId="urn:microsoft.com/office/officeart/2016/7/layout/LinearBlockProcessNumbered"/>
    <dgm:cxn modelId="{4E7E6D04-30E1-44D5-B687-1346C07E1346}" type="presParOf" srcId="{2E80EE10-EB08-40E8-A6C6-128016FC3AF6}" destId="{8FB8C315-8EA6-4CAB-AFF2-EA9128A729E1}" srcOrd="1" destOrd="0" presId="urn:microsoft.com/office/officeart/2016/7/layout/LinearBlockProcessNumbered"/>
    <dgm:cxn modelId="{67F7A8FC-2DF1-4B8D-8E90-E7F446D343C9}" type="presParOf" srcId="{2E80EE10-EB08-40E8-A6C6-128016FC3AF6}" destId="{894C5488-B4F4-4D31-8A47-4644CE7EA8CE}"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CE0030-BEC1-43B7-A506-7B1C6150C215}"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463ED709-731E-4EDE-94CC-60525D618B0C}">
      <dgm:prSet phldrT="[Text]"/>
      <dgm:spPr>
        <a:solidFill>
          <a:schemeClr val="accent2">
            <a:lumMod val="50000"/>
          </a:schemeClr>
        </a:solidFill>
      </dgm:spPr>
      <dgm:t>
        <a:bodyPr/>
        <a:lstStyle/>
        <a:p>
          <a:r>
            <a:rPr lang="en-US" dirty="0"/>
            <a:t>Part A: Hospital Insurance</a:t>
          </a:r>
        </a:p>
      </dgm:t>
    </dgm:pt>
    <dgm:pt modelId="{CAD2802D-38E3-4DA7-BE33-9B909B6A8945}" type="parTrans" cxnId="{BFAF824C-67AF-424F-B7B6-3F2EA10626F6}">
      <dgm:prSet/>
      <dgm:spPr/>
      <dgm:t>
        <a:bodyPr/>
        <a:lstStyle/>
        <a:p>
          <a:endParaRPr lang="en-US"/>
        </a:p>
      </dgm:t>
    </dgm:pt>
    <dgm:pt modelId="{4C06891C-077A-4835-AC07-23CBBF4E0D02}" type="sibTrans" cxnId="{BFAF824C-67AF-424F-B7B6-3F2EA10626F6}">
      <dgm:prSet/>
      <dgm:spPr/>
      <dgm:t>
        <a:bodyPr/>
        <a:lstStyle/>
        <a:p>
          <a:endParaRPr lang="en-US"/>
        </a:p>
      </dgm:t>
    </dgm:pt>
    <dgm:pt modelId="{7CDDDEB5-CBEB-4D4F-98ED-614196601970}">
      <dgm:prSet phldrT="[Text]"/>
      <dgm:spPr/>
      <dgm:t>
        <a:bodyPr/>
        <a:lstStyle/>
        <a:p>
          <a:r>
            <a:rPr lang="en-US" dirty="0"/>
            <a:t>Inpatient Care in Hospital</a:t>
          </a:r>
        </a:p>
      </dgm:t>
    </dgm:pt>
    <dgm:pt modelId="{C08CDF0E-CE33-4ADD-9DCD-BEC49A57771A}" type="parTrans" cxnId="{CEBDC115-0EE0-4B20-AA2A-36D451F743D4}">
      <dgm:prSet/>
      <dgm:spPr/>
      <dgm:t>
        <a:bodyPr/>
        <a:lstStyle/>
        <a:p>
          <a:endParaRPr lang="en-US"/>
        </a:p>
      </dgm:t>
    </dgm:pt>
    <dgm:pt modelId="{14194FA1-6B93-4F6C-AF42-58D863766341}" type="sibTrans" cxnId="{CEBDC115-0EE0-4B20-AA2A-36D451F743D4}">
      <dgm:prSet/>
      <dgm:spPr/>
      <dgm:t>
        <a:bodyPr/>
        <a:lstStyle/>
        <a:p>
          <a:endParaRPr lang="en-US"/>
        </a:p>
      </dgm:t>
    </dgm:pt>
    <dgm:pt modelId="{4BC20735-79AD-468E-9DAD-4F1187262953}">
      <dgm:prSet phldrT="[Text]"/>
      <dgm:spPr>
        <a:solidFill>
          <a:schemeClr val="accent3">
            <a:lumMod val="50000"/>
          </a:schemeClr>
        </a:solidFill>
      </dgm:spPr>
      <dgm:t>
        <a:bodyPr/>
        <a:lstStyle/>
        <a:p>
          <a:r>
            <a:rPr lang="en-US" dirty="0"/>
            <a:t>Part B: Medical Insurance</a:t>
          </a:r>
        </a:p>
      </dgm:t>
    </dgm:pt>
    <dgm:pt modelId="{6D9F42CE-43DC-488E-A94A-E8C17A128579}" type="parTrans" cxnId="{2C82FA83-B822-460B-BDBF-EF8375C04063}">
      <dgm:prSet/>
      <dgm:spPr/>
      <dgm:t>
        <a:bodyPr/>
        <a:lstStyle/>
        <a:p>
          <a:endParaRPr lang="en-US"/>
        </a:p>
      </dgm:t>
    </dgm:pt>
    <dgm:pt modelId="{733FA42C-3245-4DF6-85B3-6C3C300C4461}" type="sibTrans" cxnId="{2C82FA83-B822-460B-BDBF-EF8375C04063}">
      <dgm:prSet/>
      <dgm:spPr/>
      <dgm:t>
        <a:bodyPr/>
        <a:lstStyle/>
        <a:p>
          <a:endParaRPr lang="en-US"/>
        </a:p>
      </dgm:t>
    </dgm:pt>
    <dgm:pt modelId="{2036BF8D-56C2-4200-A153-EE24B50BE1D7}">
      <dgm:prSet phldrT="[Text]"/>
      <dgm:spPr/>
      <dgm:t>
        <a:bodyPr/>
        <a:lstStyle/>
        <a:p>
          <a:pPr>
            <a:buFont typeface="Arial" panose="020B0604020202020204" pitchFamily="34" charset="0"/>
            <a:buChar char="•"/>
          </a:pPr>
          <a:r>
            <a:rPr lang="en-US" dirty="0"/>
            <a:t>Services from Doctors</a:t>
          </a:r>
        </a:p>
      </dgm:t>
    </dgm:pt>
    <dgm:pt modelId="{6E187F2E-7BF9-452D-A7A4-CC49F442CBBF}" type="parTrans" cxnId="{A0E1E3BF-BAEB-42C0-B41C-9EDEA8D8DF10}">
      <dgm:prSet/>
      <dgm:spPr/>
      <dgm:t>
        <a:bodyPr/>
        <a:lstStyle/>
        <a:p>
          <a:endParaRPr lang="en-US"/>
        </a:p>
      </dgm:t>
    </dgm:pt>
    <dgm:pt modelId="{E09CC8BB-C62D-4C2A-A498-B989DFB36863}" type="sibTrans" cxnId="{A0E1E3BF-BAEB-42C0-B41C-9EDEA8D8DF10}">
      <dgm:prSet/>
      <dgm:spPr/>
      <dgm:t>
        <a:bodyPr/>
        <a:lstStyle/>
        <a:p>
          <a:endParaRPr lang="en-US"/>
        </a:p>
      </dgm:t>
    </dgm:pt>
    <dgm:pt modelId="{623B6354-2461-4302-8938-167BDDD0486B}">
      <dgm:prSet phldrT="[Text]"/>
      <dgm:spPr>
        <a:solidFill>
          <a:schemeClr val="accent4">
            <a:lumMod val="50000"/>
          </a:schemeClr>
        </a:solidFill>
      </dgm:spPr>
      <dgm:t>
        <a:bodyPr/>
        <a:lstStyle/>
        <a:p>
          <a:r>
            <a:rPr lang="en-US" dirty="0"/>
            <a:t>Part D: Prescription Drug</a:t>
          </a:r>
        </a:p>
      </dgm:t>
    </dgm:pt>
    <dgm:pt modelId="{FE35668D-82B7-4FBE-BD78-98C862453E0F}" type="parTrans" cxnId="{E025D1B1-C3FB-459A-ACA8-E3E5A123F47A}">
      <dgm:prSet/>
      <dgm:spPr/>
      <dgm:t>
        <a:bodyPr/>
        <a:lstStyle/>
        <a:p>
          <a:endParaRPr lang="en-US"/>
        </a:p>
      </dgm:t>
    </dgm:pt>
    <dgm:pt modelId="{B2451573-9E21-4AA1-A5E7-E79398EC786D}" type="sibTrans" cxnId="{E025D1B1-C3FB-459A-ACA8-E3E5A123F47A}">
      <dgm:prSet/>
      <dgm:spPr/>
      <dgm:t>
        <a:bodyPr/>
        <a:lstStyle/>
        <a:p>
          <a:endParaRPr lang="en-US"/>
        </a:p>
      </dgm:t>
    </dgm:pt>
    <dgm:pt modelId="{2E1A579C-F591-4E23-813A-07D3EE4B263A}">
      <dgm:prSet phldrT="[Text]"/>
      <dgm:spPr/>
      <dgm:t>
        <a:bodyPr/>
        <a:lstStyle/>
        <a:p>
          <a:r>
            <a:rPr lang="en-US" dirty="0"/>
            <a:t>Prescription Drug Coverage</a:t>
          </a:r>
        </a:p>
      </dgm:t>
    </dgm:pt>
    <dgm:pt modelId="{BACF4DD4-559B-4903-BF31-5D5CB03E4A6E}" type="parTrans" cxnId="{B0D4ED76-43B3-4F42-9D62-02CF298C2383}">
      <dgm:prSet/>
      <dgm:spPr/>
      <dgm:t>
        <a:bodyPr/>
        <a:lstStyle/>
        <a:p>
          <a:endParaRPr lang="en-US"/>
        </a:p>
      </dgm:t>
    </dgm:pt>
    <dgm:pt modelId="{101494DC-7459-4151-BD28-E9907299BCFD}" type="sibTrans" cxnId="{B0D4ED76-43B3-4F42-9D62-02CF298C2383}">
      <dgm:prSet/>
      <dgm:spPr/>
      <dgm:t>
        <a:bodyPr/>
        <a:lstStyle/>
        <a:p>
          <a:endParaRPr lang="en-US"/>
        </a:p>
      </dgm:t>
    </dgm:pt>
    <dgm:pt modelId="{80D75F78-7CF5-4CD9-8A37-74D97C0B8B01}">
      <dgm:prSet/>
      <dgm:spPr/>
      <dgm:t>
        <a:bodyPr/>
        <a:lstStyle/>
        <a:p>
          <a:r>
            <a:rPr lang="en-US" dirty="0"/>
            <a:t>Skilled Nursing Facility Care</a:t>
          </a:r>
        </a:p>
      </dgm:t>
    </dgm:pt>
    <dgm:pt modelId="{8FF04226-EF25-448B-B13E-ECFF59A12EBD}" type="parTrans" cxnId="{3AF82C5F-1CC7-4749-982E-57229F83530B}">
      <dgm:prSet/>
      <dgm:spPr/>
      <dgm:t>
        <a:bodyPr/>
        <a:lstStyle/>
        <a:p>
          <a:endParaRPr lang="en-US"/>
        </a:p>
      </dgm:t>
    </dgm:pt>
    <dgm:pt modelId="{586520B6-6726-4119-AE42-018F6F62AF49}" type="sibTrans" cxnId="{3AF82C5F-1CC7-4749-982E-57229F83530B}">
      <dgm:prSet/>
      <dgm:spPr/>
      <dgm:t>
        <a:bodyPr/>
        <a:lstStyle/>
        <a:p>
          <a:endParaRPr lang="en-US"/>
        </a:p>
      </dgm:t>
    </dgm:pt>
    <dgm:pt modelId="{880FC3F2-D428-4065-B4A4-F0989B450CFD}">
      <dgm:prSet/>
      <dgm:spPr/>
      <dgm:t>
        <a:bodyPr/>
        <a:lstStyle/>
        <a:p>
          <a:r>
            <a:rPr lang="en-US" dirty="0"/>
            <a:t>Hospice Care</a:t>
          </a:r>
        </a:p>
      </dgm:t>
    </dgm:pt>
    <dgm:pt modelId="{010B0D71-E28F-46DE-8733-01171E7EF9FF}" type="parTrans" cxnId="{12CC7BAE-3766-46E2-AADA-42A5C1A8E3B9}">
      <dgm:prSet/>
      <dgm:spPr/>
      <dgm:t>
        <a:bodyPr/>
        <a:lstStyle/>
        <a:p>
          <a:endParaRPr lang="en-US"/>
        </a:p>
      </dgm:t>
    </dgm:pt>
    <dgm:pt modelId="{854B3E33-773F-4AFF-9643-8FDFF43244F3}" type="sibTrans" cxnId="{12CC7BAE-3766-46E2-AADA-42A5C1A8E3B9}">
      <dgm:prSet/>
      <dgm:spPr/>
      <dgm:t>
        <a:bodyPr/>
        <a:lstStyle/>
        <a:p>
          <a:endParaRPr lang="en-US"/>
        </a:p>
      </dgm:t>
    </dgm:pt>
    <dgm:pt modelId="{BCEFDB51-9AC1-4A2F-A159-F33564BE1F36}">
      <dgm:prSet/>
      <dgm:spPr/>
      <dgm:t>
        <a:bodyPr/>
        <a:lstStyle/>
        <a:p>
          <a:r>
            <a:rPr lang="en-US" dirty="0"/>
            <a:t>Home Health Care</a:t>
          </a:r>
        </a:p>
      </dgm:t>
    </dgm:pt>
    <dgm:pt modelId="{E28FA4D6-291A-4821-8EFD-1C14433B3F4F}" type="parTrans" cxnId="{E8ADF90B-520D-414A-87B1-979EB25A6E76}">
      <dgm:prSet/>
      <dgm:spPr/>
      <dgm:t>
        <a:bodyPr/>
        <a:lstStyle/>
        <a:p>
          <a:endParaRPr lang="en-US"/>
        </a:p>
      </dgm:t>
    </dgm:pt>
    <dgm:pt modelId="{57BCC817-3F64-4A47-94D7-AD4C6C9DD620}" type="sibTrans" cxnId="{E8ADF90B-520D-414A-87B1-979EB25A6E76}">
      <dgm:prSet/>
      <dgm:spPr/>
      <dgm:t>
        <a:bodyPr/>
        <a:lstStyle/>
        <a:p>
          <a:endParaRPr lang="en-US"/>
        </a:p>
      </dgm:t>
    </dgm:pt>
    <dgm:pt modelId="{82DFC573-97C6-4E59-9D85-DBE70673FC00}">
      <dgm:prSet/>
      <dgm:spPr/>
      <dgm:t>
        <a:bodyPr/>
        <a:lstStyle/>
        <a:p>
          <a:r>
            <a:rPr lang="en-US" dirty="0"/>
            <a:t>Outpatient Care</a:t>
          </a:r>
        </a:p>
      </dgm:t>
    </dgm:pt>
    <dgm:pt modelId="{3FC06EED-276D-481E-973A-1FBE3F439ADA}" type="parTrans" cxnId="{CD0CDC20-B5B0-49D9-A5F5-E29B29581525}">
      <dgm:prSet/>
      <dgm:spPr/>
      <dgm:t>
        <a:bodyPr/>
        <a:lstStyle/>
        <a:p>
          <a:endParaRPr lang="en-US"/>
        </a:p>
      </dgm:t>
    </dgm:pt>
    <dgm:pt modelId="{4DE16E30-2DEB-4257-9C6D-CFB9080346EE}" type="sibTrans" cxnId="{CD0CDC20-B5B0-49D9-A5F5-E29B29581525}">
      <dgm:prSet/>
      <dgm:spPr/>
      <dgm:t>
        <a:bodyPr/>
        <a:lstStyle/>
        <a:p>
          <a:endParaRPr lang="en-US"/>
        </a:p>
      </dgm:t>
    </dgm:pt>
    <dgm:pt modelId="{CF40F101-A441-45DD-A97A-9E4677DC8693}">
      <dgm:prSet/>
      <dgm:spPr/>
      <dgm:t>
        <a:bodyPr/>
        <a:lstStyle/>
        <a:p>
          <a:r>
            <a:rPr lang="en-US" dirty="0"/>
            <a:t>Home Health Care</a:t>
          </a:r>
        </a:p>
      </dgm:t>
    </dgm:pt>
    <dgm:pt modelId="{01D80530-B168-47D1-8E09-B6886EB6FA73}" type="parTrans" cxnId="{68D586D6-F4B6-42F2-B25E-7EB0A343E0FA}">
      <dgm:prSet/>
      <dgm:spPr/>
      <dgm:t>
        <a:bodyPr/>
        <a:lstStyle/>
        <a:p>
          <a:endParaRPr lang="en-US"/>
        </a:p>
      </dgm:t>
    </dgm:pt>
    <dgm:pt modelId="{A57A78BF-27F2-4BE1-9563-670E7886C04A}" type="sibTrans" cxnId="{68D586D6-F4B6-42F2-B25E-7EB0A343E0FA}">
      <dgm:prSet/>
      <dgm:spPr/>
      <dgm:t>
        <a:bodyPr/>
        <a:lstStyle/>
        <a:p>
          <a:endParaRPr lang="en-US"/>
        </a:p>
      </dgm:t>
    </dgm:pt>
    <dgm:pt modelId="{728BAD64-6B46-44CC-B1F1-E425BE20CBDC}">
      <dgm:prSet/>
      <dgm:spPr/>
      <dgm:t>
        <a:bodyPr/>
        <a:lstStyle/>
        <a:p>
          <a:r>
            <a:rPr lang="en-US" dirty="0"/>
            <a:t>DME</a:t>
          </a:r>
        </a:p>
      </dgm:t>
    </dgm:pt>
    <dgm:pt modelId="{96B36739-5B31-4C42-822A-11E7A2FECB26}" type="parTrans" cxnId="{BDBD5A61-5156-4248-832A-9DC740769C14}">
      <dgm:prSet/>
      <dgm:spPr/>
      <dgm:t>
        <a:bodyPr/>
        <a:lstStyle/>
        <a:p>
          <a:endParaRPr lang="en-US"/>
        </a:p>
      </dgm:t>
    </dgm:pt>
    <dgm:pt modelId="{50D54A23-29CC-4935-9E8A-898F6D3F2A5E}" type="sibTrans" cxnId="{BDBD5A61-5156-4248-832A-9DC740769C14}">
      <dgm:prSet/>
      <dgm:spPr/>
      <dgm:t>
        <a:bodyPr/>
        <a:lstStyle/>
        <a:p>
          <a:endParaRPr lang="en-US"/>
        </a:p>
      </dgm:t>
    </dgm:pt>
    <dgm:pt modelId="{961D2F01-86D2-438B-899E-2CA07F7905FF}">
      <dgm:prSet/>
      <dgm:spPr/>
      <dgm:t>
        <a:bodyPr/>
        <a:lstStyle/>
        <a:p>
          <a:r>
            <a:rPr lang="en-US" dirty="0"/>
            <a:t>Preventative Services</a:t>
          </a:r>
        </a:p>
      </dgm:t>
    </dgm:pt>
    <dgm:pt modelId="{1C41179D-AAB9-425B-809B-DF8F44A1C5D3}" type="parTrans" cxnId="{AFD52E66-292E-4368-92F2-BF1B1312CA0E}">
      <dgm:prSet/>
      <dgm:spPr/>
      <dgm:t>
        <a:bodyPr/>
        <a:lstStyle/>
        <a:p>
          <a:endParaRPr lang="en-US"/>
        </a:p>
      </dgm:t>
    </dgm:pt>
    <dgm:pt modelId="{F5E8AFA3-7033-4B51-A712-B9C7EAB43F86}" type="sibTrans" cxnId="{AFD52E66-292E-4368-92F2-BF1B1312CA0E}">
      <dgm:prSet/>
      <dgm:spPr/>
      <dgm:t>
        <a:bodyPr/>
        <a:lstStyle/>
        <a:p>
          <a:endParaRPr lang="en-US"/>
        </a:p>
      </dgm:t>
    </dgm:pt>
    <dgm:pt modelId="{CDFF3C06-21F9-4E7F-BAC0-E13A6993E137}">
      <dgm:prSet/>
      <dgm:spPr/>
      <dgm:t>
        <a:bodyPr/>
        <a:lstStyle/>
        <a:p>
          <a:r>
            <a:rPr lang="en-US" dirty="0"/>
            <a:t>Prescription Medications</a:t>
          </a:r>
        </a:p>
      </dgm:t>
    </dgm:pt>
    <dgm:pt modelId="{47665B94-B191-4AD8-90AD-C336A4296B7F}" type="parTrans" cxnId="{CAD20B43-AD97-4536-B1EA-759304670174}">
      <dgm:prSet/>
      <dgm:spPr/>
      <dgm:t>
        <a:bodyPr/>
        <a:lstStyle/>
        <a:p>
          <a:endParaRPr lang="en-US"/>
        </a:p>
      </dgm:t>
    </dgm:pt>
    <dgm:pt modelId="{BAC88A49-3A62-4CAF-98CC-D7BA5F6A6284}" type="sibTrans" cxnId="{CAD20B43-AD97-4536-B1EA-759304670174}">
      <dgm:prSet/>
      <dgm:spPr/>
      <dgm:t>
        <a:bodyPr/>
        <a:lstStyle/>
        <a:p>
          <a:endParaRPr lang="en-US"/>
        </a:p>
      </dgm:t>
    </dgm:pt>
    <dgm:pt modelId="{70C2C094-2328-48E7-B69A-D7C915E96FD1}">
      <dgm:prSet/>
      <dgm:spPr/>
      <dgm:t>
        <a:bodyPr/>
        <a:lstStyle/>
        <a:p>
          <a:r>
            <a:rPr lang="en-US" dirty="0"/>
            <a:t>Most Vaccinations</a:t>
          </a:r>
        </a:p>
      </dgm:t>
    </dgm:pt>
    <dgm:pt modelId="{B4B0E6A8-4DC1-44A0-B9D8-A6AF591BEE85}" type="parTrans" cxnId="{3FB47409-7B61-4116-917C-4E2BA45F6A20}">
      <dgm:prSet/>
      <dgm:spPr/>
      <dgm:t>
        <a:bodyPr/>
        <a:lstStyle/>
        <a:p>
          <a:endParaRPr lang="en-US"/>
        </a:p>
      </dgm:t>
    </dgm:pt>
    <dgm:pt modelId="{816C9A39-7E4A-4158-BBA4-1FFB49822E80}" type="sibTrans" cxnId="{3FB47409-7B61-4116-917C-4E2BA45F6A20}">
      <dgm:prSet/>
      <dgm:spPr/>
      <dgm:t>
        <a:bodyPr/>
        <a:lstStyle/>
        <a:p>
          <a:endParaRPr lang="en-US"/>
        </a:p>
      </dgm:t>
    </dgm:pt>
    <dgm:pt modelId="{0BA0BBF8-957A-41DC-AC94-7332021E2B88}">
      <dgm:prSet/>
      <dgm:spPr>
        <a:solidFill>
          <a:schemeClr val="accent5">
            <a:lumMod val="50000"/>
          </a:schemeClr>
        </a:solidFill>
      </dgm:spPr>
      <dgm:t>
        <a:bodyPr/>
        <a:lstStyle/>
        <a:p>
          <a:r>
            <a:rPr lang="en-US" dirty="0"/>
            <a:t>Part C: Medicare Advantage</a:t>
          </a:r>
        </a:p>
      </dgm:t>
    </dgm:pt>
    <dgm:pt modelId="{3AE8A210-6E00-4360-AC48-65BA397C3056}" type="parTrans" cxnId="{0C86F841-C0AB-434D-88BA-3CE70F544365}">
      <dgm:prSet/>
      <dgm:spPr/>
      <dgm:t>
        <a:bodyPr/>
        <a:lstStyle/>
        <a:p>
          <a:endParaRPr lang="en-US"/>
        </a:p>
      </dgm:t>
    </dgm:pt>
    <dgm:pt modelId="{30B66DB9-D503-4A36-AD9C-45E1962E9F43}" type="sibTrans" cxnId="{0C86F841-C0AB-434D-88BA-3CE70F544365}">
      <dgm:prSet/>
      <dgm:spPr/>
      <dgm:t>
        <a:bodyPr/>
        <a:lstStyle/>
        <a:p>
          <a:endParaRPr lang="en-US"/>
        </a:p>
      </dgm:t>
    </dgm:pt>
    <dgm:pt modelId="{E31FF1E1-E075-4970-BE03-6FC6B5DD2D3A}">
      <dgm:prSet/>
      <dgm:spPr/>
      <dgm:t>
        <a:bodyPr/>
        <a:lstStyle/>
        <a:p>
          <a:r>
            <a:rPr lang="en-US" dirty="0"/>
            <a:t>Includes Parts A, B and D in one plan</a:t>
          </a:r>
        </a:p>
      </dgm:t>
    </dgm:pt>
    <dgm:pt modelId="{CDB2295D-8758-42BA-8A92-4D152BC6804D}" type="parTrans" cxnId="{930DF85B-95E9-441B-AD54-8BC3284EDA80}">
      <dgm:prSet/>
      <dgm:spPr/>
      <dgm:t>
        <a:bodyPr/>
        <a:lstStyle/>
        <a:p>
          <a:endParaRPr lang="en-US"/>
        </a:p>
      </dgm:t>
    </dgm:pt>
    <dgm:pt modelId="{3A446B78-85AA-4167-8CD1-7801AABAAB19}" type="sibTrans" cxnId="{930DF85B-95E9-441B-AD54-8BC3284EDA80}">
      <dgm:prSet/>
      <dgm:spPr/>
      <dgm:t>
        <a:bodyPr/>
        <a:lstStyle/>
        <a:p>
          <a:endParaRPr lang="en-US"/>
        </a:p>
      </dgm:t>
    </dgm:pt>
    <dgm:pt modelId="{DF2B7A5B-3AB9-4487-8D9C-F1B5C6A595DA}">
      <dgm:prSet/>
      <dgm:spPr/>
      <dgm:t>
        <a:bodyPr/>
        <a:lstStyle/>
        <a:p>
          <a:r>
            <a:rPr lang="en-US" dirty="0"/>
            <a:t>HMO and PPO Plan Options</a:t>
          </a:r>
        </a:p>
      </dgm:t>
    </dgm:pt>
    <dgm:pt modelId="{330537B3-B53A-4AFF-9F6D-6F25504F167A}" type="parTrans" cxnId="{21E36738-2168-4211-B6A1-28DD4968C8AA}">
      <dgm:prSet/>
      <dgm:spPr/>
      <dgm:t>
        <a:bodyPr/>
        <a:lstStyle/>
        <a:p>
          <a:endParaRPr lang="en-US"/>
        </a:p>
      </dgm:t>
    </dgm:pt>
    <dgm:pt modelId="{DFA8D7FD-94C1-4040-AF73-3057F3421A2D}" type="sibTrans" cxnId="{21E36738-2168-4211-B6A1-28DD4968C8AA}">
      <dgm:prSet/>
      <dgm:spPr/>
      <dgm:t>
        <a:bodyPr/>
        <a:lstStyle/>
        <a:p>
          <a:endParaRPr lang="en-US"/>
        </a:p>
      </dgm:t>
    </dgm:pt>
    <dgm:pt modelId="{D8407EF2-A7CD-4C35-BB99-0DF8703648C2}">
      <dgm:prSet/>
      <dgm:spPr/>
      <dgm:t>
        <a:bodyPr/>
        <a:lstStyle/>
        <a:p>
          <a:r>
            <a:rPr lang="en-US" dirty="0"/>
            <a:t>May Offer Extra Benefits</a:t>
          </a:r>
        </a:p>
      </dgm:t>
    </dgm:pt>
    <dgm:pt modelId="{B922C4D0-54C3-49FF-906A-299CDF8E5C3C}" type="parTrans" cxnId="{1D7AE05A-C9B3-4BBB-8250-2CDACF9D022D}">
      <dgm:prSet/>
      <dgm:spPr/>
      <dgm:t>
        <a:bodyPr/>
        <a:lstStyle/>
        <a:p>
          <a:endParaRPr lang="en-US"/>
        </a:p>
      </dgm:t>
    </dgm:pt>
    <dgm:pt modelId="{948342FA-CE61-4F36-A410-D4AC78C9290C}" type="sibTrans" cxnId="{1D7AE05A-C9B3-4BBB-8250-2CDACF9D022D}">
      <dgm:prSet/>
      <dgm:spPr/>
      <dgm:t>
        <a:bodyPr/>
        <a:lstStyle/>
        <a:p>
          <a:endParaRPr lang="en-US"/>
        </a:p>
      </dgm:t>
    </dgm:pt>
    <dgm:pt modelId="{0FD82E56-DC3C-4911-A6AF-E9D69E96A62B}">
      <dgm:prSet/>
      <dgm:spPr/>
      <dgm:t>
        <a:bodyPr/>
        <a:lstStyle/>
        <a:p>
          <a:endParaRPr lang="en-US" dirty="0"/>
        </a:p>
      </dgm:t>
    </dgm:pt>
    <dgm:pt modelId="{72E1E1CC-6BB0-4906-AE7E-BD04AA8BFF60}" type="parTrans" cxnId="{793C1341-1507-4460-A5A9-B0A68F7EBF9B}">
      <dgm:prSet/>
      <dgm:spPr/>
    </dgm:pt>
    <dgm:pt modelId="{B2CE2D5E-8A8E-4ACC-8964-C2A8DB9C3B28}" type="sibTrans" cxnId="{793C1341-1507-4460-A5A9-B0A68F7EBF9B}">
      <dgm:prSet/>
      <dgm:spPr/>
    </dgm:pt>
    <dgm:pt modelId="{391F976C-6265-4177-A4AD-38D5A7E07187}">
      <dgm:prSet/>
      <dgm:spPr/>
      <dgm:t>
        <a:bodyPr/>
        <a:lstStyle/>
        <a:p>
          <a:r>
            <a:rPr lang="en-US" dirty="0"/>
            <a:t>Vision, Dental, Hearing, Fitness and more</a:t>
          </a:r>
        </a:p>
      </dgm:t>
    </dgm:pt>
    <dgm:pt modelId="{CA90D715-0A9B-4A8F-B7A0-5E43A07F48AF}" type="parTrans" cxnId="{50A666D3-608A-4891-A5B5-D54C993B4971}">
      <dgm:prSet/>
      <dgm:spPr/>
    </dgm:pt>
    <dgm:pt modelId="{D1EBD7BB-4CFD-498A-9CF1-8FF4AA257B69}" type="sibTrans" cxnId="{50A666D3-608A-4891-A5B5-D54C993B4971}">
      <dgm:prSet/>
      <dgm:spPr/>
    </dgm:pt>
    <dgm:pt modelId="{F892B61A-7C06-4502-9079-697F56D86DDC}" type="pres">
      <dgm:prSet presAssocID="{49CE0030-BEC1-43B7-A506-7B1C6150C215}" presName="Name0" presStyleCnt="0">
        <dgm:presLayoutVars>
          <dgm:dir/>
          <dgm:animLvl val="lvl"/>
          <dgm:resizeHandles val="exact"/>
        </dgm:presLayoutVars>
      </dgm:prSet>
      <dgm:spPr/>
    </dgm:pt>
    <dgm:pt modelId="{36E1F763-429C-48F8-A2C7-0F582B853D0F}" type="pres">
      <dgm:prSet presAssocID="{463ED709-731E-4EDE-94CC-60525D618B0C}" presName="composite" presStyleCnt="0"/>
      <dgm:spPr/>
    </dgm:pt>
    <dgm:pt modelId="{3CAC6312-487C-4BDF-9CAE-31B501347E8C}" type="pres">
      <dgm:prSet presAssocID="{463ED709-731E-4EDE-94CC-60525D618B0C}" presName="parTx" presStyleLbl="alignNode1" presStyleIdx="0" presStyleCnt="4">
        <dgm:presLayoutVars>
          <dgm:chMax val="0"/>
          <dgm:chPref val="0"/>
          <dgm:bulletEnabled val="1"/>
        </dgm:presLayoutVars>
      </dgm:prSet>
      <dgm:spPr/>
    </dgm:pt>
    <dgm:pt modelId="{5F7EF644-70AE-4730-AE92-EC87A5A0A059}" type="pres">
      <dgm:prSet presAssocID="{463ED709-731E-4EDE-94CC-60525D618B0C}" presName="desTx" presStyleLbl="alignAccFollowNode1" presStyleIdx="0" presStyleCnt="4">
        <dgm:presLayoutVars>
          <dgm:bulletEnabled val="1"/>
        </dgm:presLayoutVars>
      </dgm:prSet>
      <dgm:spPr/>
    </dgm:pt>
    <dgm:pt modelId="{359C4E6A-E82E-48A8-A1AC-88E4D8520A9E}" type="pres">
      <dgm:prSet presAssocID="{4C06891C-077A-4835-AC07-23CBBF4E0D02}" presName="space" presStyleCnt="0"/>
      <dgm:spPr/>
    </dgm:pt>
    <dgm:pt modelId="{B58A134F-6171-421A-AC4A-BA2E0061AE08}" type="pres">
      <dgm:prSet presAssocID="{4BC20735-79AD-468E-9DAD-4F1187262953}" presName="composite" presStyleCnt="0"/>
      <dgm:spPr/>
    </dgm:pt>
    <dgm:pt modelId="{A1C56360-FCEE-4BE7-8DA1-7A51BAA8F07D}" type="pres">
      <dgm:prSet presAssocID="{4BC20735-79AD-468E-9DAD-4F1187262953}" presName="parTx" presStyleLbl="alignNode1" presStyleIdx="1" presStyleCnt="4">
        <dgm:presLayoutVars>
          <dgm:chMax val="0"/>
          <dgm:chPref val="0"/>
          <dgm:bulletEnabled val="1"/>
        </dgm:presLayoutVars>
      </dgm:prSet>
      <dgm:spPr/>
    </dgm:pt>
    <dgm:pt modelId="{3230AC95-26C6-49B4-9EC7-11E2F5D3EF35}" type="pres">
      <dgm:prSet presAssocID="{4BC20735-79AD-468E-9DAD-4F1187262953}" presName="desTx" presStyleLbl="alignAccFollowNode1" presStyleIdx="1" presStyleCnt="4">
        <dgm:presLayoutVars>
          <dgm:bulletEnabled val="1"/>
        </dgm:presLayoutVars>
      </dgm:prSet>
      <dgm:spPr/>
    </dgm:pt>
    <dgm:pt modelId="{EF2C3F96-7584-4EDF-8474-BEEFE8DA3C86}" type="pres">
      <dgm:prSet presAssocID="{733FA42C-3245-4DF6-85B3-6C3C300C4461}" presName="space" presStyleCnt="0"/>
      <dgm:spPr/>
    </dgm:pt>
    <dgm:pt modelId="{7532C524-D791-4812-8773-3941F2066D08}" type="pres">
      <dgm:prSet presAssocID="{623B6354-2461-4302-8938-167BDDD0486B}" presName="composite" presStyleCnt="0"/>
      <dgm:spPr/>
    </dgm:pt>
    <dgm:pt modelId="{E06FB7A8-BBED-4C9E-BEC9-050A76CDC3E7}" type="pres">
      <dgm:prSet presAssocID="{623B6354-2461-4302-8938-167BDDD0486B}" presName="parTx" presStyleLbl="alignNode1" presStyleIdx="2" presStyleCnt="4">
        <dgm:presLayoutVars>
          <dgm:chMax val="0"/>
          <dgm:chPref val="0"/>
          <dgm:bulletEnabled val="1"/>
        </dgm:presLayoutVars>
      </dgm:prSet>
      <dgm:spPr/>
    </dgm:pt>
    <dgm:pt modelId="{429E9684-FED3-43D1-8968-0943A55CCF12}" type="pres">
      <dgm:prSet presAssocID="{623B6354-2461-4302-8938-167BDDD0486B}" presName="desTx" presStyleLbl="alignAccFollowNode1" presStyleIdx="2" presStyleCnt="4">
        <dgm:presLayoutVars>
          <dgm:bulletEnabled val="1"/>
        </dgm:presLayoutVars>
      </dgm:prSet>
      <dgm:spPr/>
    </dgm:pt>
    <dgm:pt modelId="{A5B2B29D-DC11-4D57-AA99-7607E060C9D9}" type="pres">
      <dgm:prSet presAssocID="{B2451573-9E21-4AA1-A5E7-E79398EC786D}" presName="space" presStyleCnt="0"/>
      <dgm:spPr/>
    </dgm:pt>
    <dgm:pt modelId="{EF2AF4BD-9334-4521-912E-A40B75149080}" type="pres">
      <dgm:prSet presAssocID="{0BA0BBF8-957A-41DC-AC94-7332021E2B88}" presName="composite" presStyleCnt="0"/>
      <dgm:spPr/>
    </dgm:pt>
    <dgm:pt modelId="{251D6D7A-26D2-4EDC-8789-FBC1BF844CA0}" type="pres">
      <dgm:prSet presAssocID="{0BA0BBF8-957A-41DC-AC94-7332021E2B88}" presName="parTx" presStyleLbl="alignNode1" presStyleIdx="3" presStyleCnt="4">
        <dgm:presLayoutVars>
          <dgm:chMax val="0"/>
          <dgm:chPref val="0"/>
          <dgm:bulletEnabled val="1"/>
        </dgm:presLayoutVars>
      </dgm:prSet>
      <dgm:spPr/>
    </dgm:pt>
    <dgm:pt modelId="{CCCCEDF4-CB03-4D5F-A1B7-CF55536DFC37}" type="pres">
      <dgm:prSet presAssocID="{0BA0BBF8-957A-41DC-AC94-7332021E2B88}" presName="desTx" presStyleLbl="alignAccFollowNode1" presStyleIdx="3" presStyleCnt="4">
        <dgm:presLayoutVars>
          <dgm:bulletEnabled val="1"/>
        </dgm:presLayoutVars>
      </dgm:prSet>
      <dgm:spPr/>
    </dgm:pt>
  </dgm:ptLst>
  <dgm:cxnLst>
    <dgm:cxn modelId="{4442C501-EBE8-4698-807C-CAAABE6B65CD}" type="presOf" srcId="{728BAD64-6B46-44CC-B1F1-E425BE20CBDC}" destId="{3230AC95-26C6-49B4-9EC7-11E2F5D3EF35}" srcOrd="0" destOrd="3" presId="urn:microsoft.com/office/officeart/2005/8/layout/hList1"/>
    <dgm:cxn modelId="{DF82F307-6EE1-41E0-80C5-59D68F2CB217}" type="presOf" srcId="{CDFF3C06-21F9-4E7F-BAC0-E13A6993E137}" destId="{429E9684-FED3-43D1-8968-0943A55CCF12}" srcOrd="0" destOrd="1" presId="urn:microsoft.com/office/officeart/2005/8/layout/hList1"/>
    <dgm:cxn modelId="{3FB47409-7B61-4116-917C-4E2BA45F6A20}" srcId="{2E1A579C-F591-4E23-813A-07D3EE4B263A}" destId="{70C2C094-2328-48E7-B69A-D7C915E96FD1}" srcOrd="1" destOrd="0" parTransId="{B4B0E6A8-4DC1-44A0-B9D8-A6AF591BEE85}" sibTransId="{816C9A39-7E4A-4158-BBA4-1FFB49822E80}"/>
    <dgm:cxn modelId="{E8ADF90B-520D-414A-87B1-979EB25A6E76}" srcId="{463ED709-731E-4EDE-94CC-60525D618B0C}" destId="{BCEFDB51-9AC1-4A2F-A159-F33564BE1F36}" srcOrd="3" destOrd="0" parTransId="{E28FA4D6-291A-4821-8EFD-1C14433B3F4F}" sibTransId="{57BCC817-3F64-4A47-94D7-AD4C6C9DD620}"/>
    <dgm:cxn modelId="{4E03CE0C-AF40-4DF3-BDA6-6104F5CCCA0E}" type="presOf" srcId="{463ED709-731E-4EDE-94CC-60525D618B0C}" destId="{3CAC6312-487C-4BDF-9CAE-31B501347E8C}" srcOrd="0" destOrd="0" presId="urn:microsoft.com/office/officeart/2005/8/layout/hList1"/>
    <dgm:cxn modelId="{CEBDC115-0EE0-4B20-AA2A-36D451F743D4}" srcId="{463ED709-731E-4EDE-94CC-60525D618B0C}" destId="{7CDDDEB5-CBEB-4D4F-98ED-614196601970}" srcOrd="0" destOrd="0" parTransId="{C08CDF0E-CE33-4ADD-9DCD-BEC49A57771A}" sibTransId="{14194FA1-6B93-4F6C-AF42-58D863766341}"/>
    <dgm:cxn modelId="{7361BF19-E7DB-4098-8385-943198CA5B33}" type="presOf" srcId="{49CE0030-BEC1-43B7-A506-7B1C6150C215}" destId="{F892B61A-7C06-4502-9079-697F56D86DDC}" srcOrd="0" destOrd="0" presId="urn:microsoft.com/office/officeart/2005/8/layout/hList1"/>
    <dgm:cxn modelId="{758E0B20-A761-4DF5-BCF3-4D041D147487}" type="presOf" srcId="{2036BF8D-56C2-4200-A153-EE24B50BE1D7}" destId="{3230AC95-26C6-49B4-9EC7-11E2F5D3EF35}" srcOrd="0" destOrd="0" presId="urn:microsoft.com/office/officeart/2005/8/layout/hList1"/>
    <dgm:cxn modelId="{CD0CDC20-B5B0-49D9-A5F5-E29B29581525}" srcId="{4BC20735-79AD-468E-9DAD-4F1187262953}" destId="{82DFC573-97C6-4E59-9D85-DBE70673FC00}" srcOrd="1" destOrd="0" parTransId="{3FC06EED-276D-481E-973A-1FBE3F439ADA}" sibTransId="{4DE16E30-2DEB-4257-9C6D-CFB9080346EE}"/>
    <dgm:cxn modelId="{EE6D6521-E540-4F6A-83FB-B55FBBBE972C}" type="presOf" srcId="{880FC3F2-D428-4065-B4A4-F0989B450CFD}" destId="{5F7EF644-70AE-4730-AE92-EC87A5A0A059}" srcOrd="0" destOrd="2" presId="urn:microsoft.com/office/officeart/2005/8/layout/hList1"/>
    <dgm:cxn modelId="{C3095A21-08DB-47A3-BA1D-151135CACF5A}" type="presOf" srcId="{D8407EF2-A7CD-4C35-BB99-0DF8703648C2}" destId="{CCCCEDF4-CB03-4D5F-A1B7-CF55536DFC37}" srcOrd="0" destOrd="2" presId="urn:microsoft.com/office/officeart/2005/8/layout/hList1"/>
    <dgm:cxn modelId="{52704A37-2EAF-4C80-A3F6-7E549580F124}" type="presOf" srcId="{BCEFDB51-9AC1-4A2F-A159-F33564BE1F36}" destId="{5F7EF644-70AE-4730-AE92-EC87A5A0A059}" srcOrd="0" destOrd="3" presId="urn:microsoft.com/office/officeart/2005/8/layout/hList1"/>
    <dgm:cxn modelId="{21E36738-2168-4211-B6A1-28DD4968C8AA}" srcId="{0BA0BBF8-957A-41DC-AC94-7332021E2B88}" destId="{DF2B7A5B-3AB9-4487-8D9C-F1B5C6A595DA}" srcOrd="1" destOrd="0" parTransId="{330537B3-B53A-4AFF-9F6D-6F25504F167A}" sibTransId="{DFA8D7FD-94C1-4040-AF73-3057F3421A2D}"/>
    <dgm:cxn modelId="{930DF85B-95E9-441B-AD54-8BC3284EDA80}" srcId="{0BA0BBF8-957A-41DC-AC94-7332021E2B88}" destId="{E31FF1E1-E075-4970-BE03-6FC6B5DD2D3A}" srcOrd="0" destOrd="0" parTransId="{CDB2295D-8758-42BA-8A92-4D152BC6804D}" sibTransId="{3A446B78-85AA-4167-8CD1-7801AABAAB19}"/>
    <dgm:cxn modelId="{3AF82C5F-1CC7-4749-982E-57229F83530B}" srcId="{463ED709-731E-4EDE-94CC-60525D618B0C}" destId="{80D75F78-7CF5-4CD9-8A37-74D97C0B8B01}" srcOrd="1" destOrd="0" parTransId="{8FF04226-EF25-448B-B13E-ECFF59A12EBD}" sibTransId="{586520B6-6726-4119-AE42-018F6F62AF49}"/>
    <dgm:cxn modelId="{793C1341-1507-4460-A5A9-B0A68F7EBF9B}" srcId="{D8407EF2-A7CD-4C35-BB99-0DF8703648C2}" destId="{0FD82E56-DC3C-4911-A6AF-E9D69E96A62B}" srcOrd="1" destOrd="0" parTransId="{72E1E1CC-6BB0-4906-AE7E-BD04AA8BFF60}" sibTransId="{B2CE2D5E-8A8E-4ACC-8964-C2A8DB9C3B28}"/>
    <dgm:cxn modelId="{BDBD5A61-5156-4248-832A-9DC740769C14}" srcId="{4BC20735-79AD-468E-9DAD-4F1187262953}" destId="{728BAD64-6B46-44CC-B1F1-E425BE20CBDC}" srcOrd="3" destOrd="0" parTransId="{96B36739-5B31-4C42-822A-11E7A2FECB26}" sibTransId="{50D54A23-29CC-4935-9E8A-898F6D3F2A5E}"/>
    <dgm:cxn modelId="{E16A8841-AA55-4209-B945-17165BED46A2}" type="presOf" srcId="{0FD82E56-DC3C-4911-A6AF-E9D69E96A62B}" destId="{CCCCEDF4-CB03-4D5F-A1B7-CF55536DFC37}" srcOrd="0" destOrd="4" presId="urn:microsoft.com/office/officeart/2005/8/layout/hList1"/>
    <dgm:cxn modelId="{0C86F841-C0AB-434D-88BA-3CE70F544365}" srcId="{49CE0030-BEC1-43B7-A506-7B1C6150C215}" destId="{0BA0BBF8-957A-41DC-AC94-7332021E2B88}" srcOrd="3" destOrd="0" parTransId="{3AE8A210-6E00-4360-AC48-65BA397C3056}" sibTransId="{30B66DB9-D503-4A36-AD9C-45E1962E9F43}"/>
    <dgm:cxn modelId="{CAD20B43-AD97-4536-B1EA-759304670174}" srcId="{2E1A579C-F591-4E23-813A-07D3EE4B263A}" destId="{CDFF3C06-21F9-4E7F-BAC0-E13A6993E137}" srcOrd="0" destOrd="0" parTransId="{47665B94-B191-4AD8-90AD-C336A4296B7F}" sibTransId="{BAC88A49-3A62-4CAF-98CC-D7BA5F6A6284}"/>
    <dgm:cxn modelId="{AFD52E66-292E-4368-92F2-BF1B1312CA0E}" srcId="{4BC20735-79AD-468E-9DAD-4F1187262953}" destId="{961D2F01-86D2-438B-899E-2CA07F7905FF}" srcOrd="4" destOrd="0" parTransId="{1C41179D-AAB9-425B-809B-DF8F44A1C5D3}" sibTransId="{F5E8AFA3-7033-4B51-A712-B9C7EAB43F86}"/>
    <dgm:cxn modelId="{BFAF824C-67AF-424F-B7B6-3F2EA10626F6}" srcId="{49CE0030-BEC1-43B7-A506-7B1C6150C215}" destId="{463ED709-731E-4EDE-94CC-60525D618B0C}" srcOrd="0" destOrd="0" parTransId="{CAD2802D-38E3-4DA7-BE33-9B909B6A8945}" sibTransId="{4C06891C-077A-4835-AC07-23CBBF4E0D02}"/>
    <dgm:cxn modelId="{9233C556-CB93-41E4-A01B-220FB18B43C7}" type="presOf" srcId="{80D75F78-7CF5-4CD9-8A37-74D97C0B8B01}" destId="{5F7EF644-70AE-4730-AE92-EC87A5A0A059}" srcOrd="0" destOrd="1" presId="urn:microsoft.com/office/officeart/2005/8/layout/hList1"/>
    <dgm:cxn modelId="{B0D4ED76-43B3-4F42-9D62-02CF298C2383}" srcId="{623B6354-2461-4302-8938-167BDDD0486B}" destId="{2E1A579C-F591-4E23-813A-07D3EE4B263A}" srcOrd="0" destOrd="0" parTransId="{BACF4DD4-559B-4903-BF31-5D5CB03E4A6E}" sibTransId="{101494DC-7459-4151-BD28-E9907299BCFD}"/>
    <dgm:cxn modelId="{1D7AE05A-C9B3-4BBB-8250-2CDACF9D022D}" srcId="{0BA0BBF8-957A-41DC-AC94-7332021E2B88}" destId="{D8407EF2-A7CD-4C35-BB99-0DF8703648C2}" srcOrd="2" destOrd="0" parTransId="{B922C4D0-54C3-49FF-906A-299CDF8E5C3C}" sibTransId="{948342FA-CE61-4F36-A410-D4AC78C9290C}"/>
    <dgm:cxn modelId="{2C82FA83-B822-460B-BDBF-EF8375C04063}" srcId="{49CE0030-BEC1-43B7-A506-7B1C6150C215}" destId="{4BC20735-79AD-468E-9DAD-4F1187262953}" srcOrd="1" destOrd="0" parTransId="{6D9F42CE-43DC-488E-A94A-E8C17A128579}" sibTransId="{733FA42C-3245-4DF6-85B3-6C3C300C4461}"/>
    <dgm:cxn modelId="{77D87B87-505D-4FD9-A273-77DC9BA7001D}" type="presOf" srcId="{623B6354-2461-4302-8938-167BDDD0486B}" destId="{E06FB7A8-BBED-4C9E-BEC9-050A76CDC3E7}" srcOrd="0" destOrd="0" presId="urn:microsoft.com/office/officeart/2005/8/layout/hList1"/>
    <dgm:cxn modelId="{BBC7FF90-8A88-441F-857C-6A7763EF29A6}" type="presOf" srcId="{7CDDDEB5-CBEB-4D4F-98ED-614196601970}" destId="{5F7EF644-70AE-4730-AE92-EC87A5A0A059}" srcOrd="0" destOrd="0" presId="urn:microsoft.com/office/officeart/2005/8/layout/hList1"/>
    <dgm:cxn modelId="{985C1597-90EA-47CD-9D70-A0366D770353}" type="presOf" srcId="{70C2C094-2328-48E7-B69A-D7C915E96FD1}" destId="{429E9684-FED3-43D1-8968-0943A55CCF12}" srcOrd="0" destOrd="2" presId="urn:microsoft.com/office/officeart/2005/8/layout/hList1"/>
    <dgm:cxn modelId="{720B8598-2E4D-4F10-B2BA-B26EF921AEBB}" type="presOf" srcId="{391F976C-6265-4177-A4AD-38D5A7E07187}" destId="{CCCCEDF4-CB03-4D5F-A1B7-CF55536DFC37}" srcOrd="0" destOrd="3" presId="urn:microsoft.com/office/officeart/2005/8/layout/hList1"/>
    <dgm:cxn modelId="{7466BF98-4191-442E-A3CD-006798E03EA0}" type="presOf" srcId="{961D2F01-86D2-438B-899E-2CA07F7905FF}" destId="{3230AC95-26C6-49B4-9EC7-11E2F5D3EF35}" srcOrd="0" destOrd="4" presId="urn:microsoft.com/office/officeart/2005/8/layout/hList1"/>
    <dgm:cxn modelId="{C38D5B9A-28C8-4BD0-B16A-7B375F706667}" type="presOf" srcId="{0BA0BBF8-957A-41DC-AC94-7332021E2B88}" destId="{251D6D7A-26D2-4EDC-8789-FBC1BF844CA0}" srcOrd="0" destOrd="0" presId="urn:microsoft.com/office/officeart/2005/8/layout/hList1"/>
    <dgm:cxn modelId="{12CC7BAE-3766-46E2-AADA-42A5C1A8E3B9}" srcId="{463ED709-731E-4EDE-94CC-60525D618B0C}" destId="{880FC3F2-D428-4065-B4A4-F0989B450CFD}" srcOrd="2" destOrd="0" parTransId="{010B0D71-E28F-46DE-8733-01171E7EF9FF}" sibTransId="{854B3E33-773F-4AFF-9643-8FDFF43244F3}"/>
    <dgm:cxn modelId="{2E4365B1-4A58-4C83-85C9-93EC813112A8}" type="presOf" srcId="{CF40F101-A441-45DD-A97A-9E4677DC8693}" destId="{3230AC95-26C6-49B4-9EC7-11E2F5D3EF35}" srcOrd="0" destOrd="2" presId="urn:microsoft.com/office/officeart/2005/8/layout/hList1"/>
    <dgm:cxn modelId="{E025D1B1-C3FB-459A-ACA8-E3E5A123F47A}" srcId="{49CE0030-BEC1-43B7-A506-7B1C6150C215}" destId="{623B6354-2461-4302-8938-167BDDD0486B}" srcOrd="2" destOrd="0" parTransId="{FE35668D-82B7-4FBE-BD78-98C862453E0F}" sibTransId="{B2451573-9E21-4AA1-A5E7-E79398EC786D}"/>
    <dgm:cxn modelId="{A0E1E3BF-BAEB-42C0-B41C-9EDEA8D8DF10}" srcId="{4BC20735-79AD-468E-9DAD-4F1187262953}" destId="{2036BF8D-56C2-4200-A153-EE24B50BE1D7}" srcOrd="0" destOrd="0" parTransId="{6E187F2E-7BF9-452D-A7A4-CC49F442CBBF}" sibTransId="{E09CC8BB-C62D-4C2A-A498-B989DFB36863}"/>
    <dgm:cxn modelId="{50A666D3-608A-4891-A5B5-D54C993B4971}" srcId="{D8407EF2-A7CD-4C35-BB99-0DF8703648C2}" destId="{391F976C-6265-4177-A4AD-38D5A7E07187}" srcOrd="0" destOrd="0" parTransId="{CA90D715-0A9B-4A8F-B7A0-5E43A07F48AF}" sibTransId="{D1EBD7BB-4CFD-498A-9CF1-8FF4AA257B69}"/>
    <dgm:cxn modelId="{68D586D6-F4B6-42F2-B25E-7EB0A343E0FA}" srcId="{4BC20735-79AD-468E-9DAD-4F1187262953}" destId="{CF40F101-A441-45DD-A97A-9E4677DC8693}" srcOrd="2" destOrd="0" parTransId="{01D80530-B168-47D1-8E09-B6886EB6FA73}" sibTransId="{A57A78BF-27F2-4BE1-9563-670E7886C04A}"/>
    <dgm:cxn modelId="{EF5661D7-4221-4A7F-808B-F2C5A42304BD}" type="presOf" srcId="{DF2B7A5B-3AB9-4487-8D9C-F1B5C6A595DA}" destId="{CCCCEDF4-CB03-4D5F-A1B7-CF55536DFC37}" srcOrd="0" destOrd="1" presId="urn:microsoft.com/office/officeart/2005/8/layout/hList1"/>
    <dgm:cxn modelId="{699CCADC-67B0-44AB-B796-63A5DAD76AC2}" type="presOf" srcId="{4BC20735-79AD-468E-9DAD-4F1187262953}" destId="{A1C56360-FCEE-4BE7-8DA1-7A51BAA8F07D}" srcOrd="0" destOrd="0" presId="urn:microsoft.com/office/officeart/2005/8/layout/hList1"/>
    <dgm:cxn modelId="{54F09DEC-CC3A-440F-BC71-274E7AC2AF17}" type="presOf" srcId="{82DFC573-97C6-4E59-9D85-DBE70673FC00}" destId="{3230AC95-26C6-49B4-9EC7-11E2F5D3EF35}" srcOrd="0" destOrd="1" presId="urn:microsoft.com/office/officeart/2005/8/layout/hList1"/>
    <dgm:cxn modelId="{9A1152FB-2BD9-4FFB-9AE8-85CF76295349}" type="presOf" srcId="{E31FF1E1-E075-4970-BE03-6FC6B5DD2D3A}" destId="{CCCCEDF4-CB03-4D5F-A1B7-CF55536DFC37}" srcOrd="0" destOrd="0" presId="urn:microsoft.com/office/officeart/2005/8/layout/hList1"/>
    <dgm:cxn modelId="{23E332FF-E240-462D-9F4D-D12C8752B8EA}" type="presOf" srcId="{2E1A579C-F591-4E23-813A-07D3EE4B263A}" destId="{429E9684-FED3-43D1-8968-0943A55CCF12}" srcOrd="0" destOrd="0" presId="urn:microsoft.com/office/officeart/2005/8/layout/hList1"/>
    <dgm:cxn modelId="{833AE515-582B-4CC4-826E-F07A38D4BAA9}" type="presParOf" srcId="{F892B61A-7C06-4502-9079-697F56D86DDC}" destId="{36E1F763-429C-48F8-A2C7-0F582B853D0F}" srcOrd="0" destOrd="0" presId="urn:microsoft.com/office/officeart/2005/8/layout/hList1"/>
    <dgm:cxn modelId="{0CC02C13-7D71-49B1-A9A9-AEE2F6FF7A7D}" type="presParOf" srcId="{36E1F763-429C-48F8-A2C7-0F582B853D0F}" destId="{3CAC6312-487C-4BDF-9CAE-31B501347E8C}" srcOrd="0" destOrd="0" presId="urn:microsoft.com/office/officeart/2005/8/layout/hList1"/>
    <dgm:cxn modelId="{E490EE65-1A0D-47A0-869B-448305EA93E3}" type="presParOf" srcId="{36E1F763-429C-48F8-A2C7-0F582B853D0F}" destId="{5F7EF644-70AE-4730-AE92-EC87A5A0A059}" srcOrd="1" destOrd="0" presId="urn:microsoft.com/office/officeart/2005/8/layout/hList1"/>
    <dgm:cxn modelId="{87B4E9AB-8FFB-4651-9D5C-77EB9EA84886}" type="presParOf" srcId="{F892B61A-7C06-4502-9079-697F56D86DDC}" destId="{359C4E6A-E82E-48A8-A1AC-88E4D8520A9E}" srcOrd="1" destOrd="0" presId="urn:microsoft.com/office/officeart/2005/8/layout/hList1"/>
    <dgm:cxn modelId="{8327C303-DBC3-4664-93C5-52B1D0096439}" type="presParOf" srcId="{F892B61A-7C06-4502-9079-697F56D86DDC}" destId="{B58A134F-6171-421A-AC4A-BA2E0061AE08}" srcOrd="2" destOrd="0" presId="urn:microsoft.com/office/officeart/2005/8/layout/hList1"/>
    <dgm:cxn modelId="{7DDC87E9-F73F-4B2C-B9CD-E6E9D3B194A8}" type="presParOf" srcId="{B58A134F-6171-421A-AC4A-BA2E0061AE08}" destId="{A1C56360-FCEE-4BE7-8DA1-7A51BAA8F07D}" srcOrd="0" destOrd="0" presId="urn:microsoft.com/office/officeart/2005/8/layout/hList1"/>
    <dgm:cxn modelId="{DB4E95B0-DABA-4C9D-A65C-FC1A48FBCA90}" type="presParOf" srcId="{B58A134F-6171-421A-AC4A-BA2E0061AE08}" destId="{3230AC95-26C6-49B4-9EC7-11E2F5D3EF35}" srcOrd="1" destOrd="0" presId="urn:microsoft.com/office/officeart/2005/8/layout/hList1"/>
    <dgm:cxn modelId="{540204D3-C0D1-4C92-B759-4AC9053EC5F3}" type="presParOf" srcId="{F892B61A-7C06-4502-9079-697F56D86DDC}" destId="{EF2C3F96-7584-4EDF-8474-BEEFE8DA3C86}" srcOrd="3" destOrd="0" presId="urn:microsoft.com/office/officeart/2005/8/layout/hList1"/>
    <dgm:cxn modelId="{61BAB5E2-AFA5-4511-AB1A-79AE76292704}" type="presParOf" srcId="{F892B61A-7C06-4502-9079-697F56D86DDC}" destId="{7532C524-D791-4812-8773-3941F2066D08}" srcOrd="4" destOrd="0" presId="urn:microsoft.com/office/officeart/2005/8/layout/hList1"/>
    <dgm:cxn modelId="{58CABAB6-D4FA-4098-AEF9-13D18E383C68}" type="presParOf" srcId="{7532C524-D791-4812-8773-3941F2066D08}" destId="{E06FB7A8-BBED-4C9E-BEC9-050A76CDC3E7}" srcOrd="0" destOrd="0" presId="urn:microsoft.com/office/officeart/2005/8/layout/hList1"/>
    <dgm:cxn modelId="{64B41464-34BB-4841-9155-91DB08A992ED}" type="presParOf" srcId="{7532C524-D791-4812-8773-3941F2066D08}" destId="{429E9684-FED3-43D1-8968-0943A55CCF12}" srcOrd="1" destOrd="0" presId="urn:microsoft.com/office/officeart/2005/8/layout/hList1"/>
    <dgm:cxn modelId="{0ED308A9-8234-4099-B752-932D7E79E040}" type="presParOf" srcId="{F892B61A-7C06-4502-9079-697F56D86DDC}" destId="{A5B2B29D-DC11-4D57-AA99-7607E060C9D9}" srcOrd="5" destOrd="0" presId="urn:microsoft.com/office/officeart/2005/8/layout/hList1"/>
    <dgm:cxn modelId="{3150D766-4311-456B-996B-17E94C7D16CA}" type="presParOf" srcId="{F892B61A-7C06-4502-9079-697F56D86DDC}" destId="{EF2AF4BD-9334-4521-912E-A40B75149080}" srcOrd="6" destOrd="0" presId="urn:microsoft.com/office/officeart/2005/8/layout/hList1"/>
    <dgm:cxn modelId="{3F4040ED-B880-4A90-89D7-B2B74C942EE0}" type="presParOf" srcId="{EF2AF4BD-9334-4521-912E-A40B75149080}" destId="{251D6D7A-26D2-4EDC-8789-FBC1BF844CA0}" srcOrd="0" destOrd="0" presId="urn:microsoft.com/office/officeart/2005/8/layout/hList1"/>
    <dgm:cxn modelId="{9FB0A814-296E-4499-B9E9-5CA915F90CF8}" type="presParOf" srcId="{EF2AF4BD-9334-4521-912E-A40B75149080}" destId="{CCCCEDF4-CB03-4D5F-A1B7-CF55536DFC3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8B5E2E-8652-4FA2-9F4A-9FD616FD0C0B}" type="doc">
      <dgm:prSet loTypeId="urn:microsoft.com/office/officeart/2005/8/layout/vList3" loCatId="list" qsTypeId="urn:microsoft.com/office/officeart/2005/8/quickstyle/simple1" qsCatId="simple" csTypeId="urn:microsoft.com/office/officeart/2005/8/colors/colorful1" csCatId="colorful" phldr="1"/>
      <dgm:spPr/>
      <dgm:t>
        <a:bodyPr/>
        <a:lstStyle/>
        <a:p>
          <a:endParaRPr lang="en-US"/>
        </a:p>
      </dgm:t>
    </dgm:pt>
    <dgm:pt modelId="{F711592A-2FF8-4C94-8AB7-74A03B570E44}">
      <dgm:prSet phldrT="[Text]"/>
      <dgm:spPr>
        <a:solidFill>
          <a:schemeClr val="accent2">
            <a:lumMod val="50000"/>
          </a:schemeClr>
        </a:solidFill>
      </dgm:spPr>
      <dgm:t>
        <a:bodyPr/>
        <a:lstStyle/>
        <a:p>
          <a:r>
            <a:rPr lang="en-US" b="1" dirty="0"/>
            <a:t>Original Medicare</a:t>
          </a:r>
        </a:p>
      </dgm:t>
    </dgm:pt>
    <dgm:pt modelId="{3F45C3C1-D09B-47B9-ADF5-2C22745DF2C8}" type="parTrans" cxnId="{1C437C0D-D9E6-4B32-B9BD-F4A5F1553F6B}">
      <dgm:prSet/>
      <dgm:spPr/>
      <dgm:t>
        <a:bodyPr/>
        <a:lstStyle/>
        <a:p>
          <a:endParaRPr lang="en-US"/>
        </a:p>
      </dgm:t>
    </dgm:pt>
    <dgm:pt modelId="{395ACDDE-636A-4468-A308-D32F50554C1A}" type="sibTrans" cxnId="{1C437C0D-D9E6-4B32-B9BD-F4A5F1553F6B}">
      <dgm:prSet/>
      <dgm:spPr/>
      <dgm:t>
        <a:bodyPr/>
        <a:lstStyle/>
        <a:p>
          <a:endParaRPr lang="en-US"/>
        </a:p>
      </dgm:t>
    </dgm:pt>
    <dgm:pt modelId="{351B3463-C678-46CC-96F1-40DE95D1AC97}">
      <dgm:prSet phldrT="[Text]" custT="1"/>
      <dgm:spPr>
        <a:solidFill>
          <a:schemeClr val="accent3">
            <a:lumMod val="50000"/>
          </a:schemeClr>
        </a:solidFill>
      </dgm:spPr>
      <dgm:t>
        <a:bodyPr/>
        <a:lstStyle/>
        <a:p>
          <a:pPr algn="ctr">
            <a:buNone/>
          </a:pPr>
          <a:r>
            <a:rPr lang="en-US" sz="1000" dirty="0"/>
            <a:t>THIS INCLUDES PART A &amp; PART B</a:t>
          </a:r>
        </a:p>
      </dgm:t>
    </dgm:pt>
    <dgm:pt modelId="{5F7BA0B5-4FD2-47F0-918A-6092C1FC5F6A}" type="parTrans" cxnId="{9E5B3BBE-25CE-4770-B3C5-9BA39B6FC544}">
      <dgm:prSet/>
      <dgm:spPr/>
      <dgm:t>
        <a:bodyPr/>
        <a:lstStyle/>
        <a:p>
          <a:endParaRPr lang="en-US"/>
        </a:p>
      </dgm:t>
    </dgm:pt>
    <dgm:pt modelId="{B3E8763D-0C04-49ED-ACD2-13A2267FF082}" type="sibTrans" cxnId="{9E5B3BBE-25CE-4770-B3C5-9BA39B6FC544}">
      <dgm:prSet/>
      <dgm:spPr/>
      <dgm:t>
        <a:bodyPr/>
        <a:lstStyle/>
        <a:p>
          <a:endParaRPr lang="en-US"/>
        </a:p>
      </dgm:t>
    </dgm:pt>
    <dgm:pt modelId="{F3F25C52-A4AD-416F-9F2E-14147D4DD5C4}">
      <dgm:prSet phldrT="[Text]" custT="1"/>
      <dgm:spPr>
        <a:solidFill>
          <a:schemeClr val="accent4">
            <a:lumMod val="50000"/>
          </a:schemeClr>
        </a:solidFill>
      </dgm:spPr>
      <dgm:t>
        <a:bodyPr/>
        <a:lstStyle/>
        <a:p>
          <a:pPr algn="ctr">
            <a:buNone/>
          </a:pPr>
          <a:r>
            <a:rPr lang="en-US" sz="2000" b="1" u="none" dirty="0"/>
            <a:t>YOU CAN ADD</a:t>
          </a:r>
        </a:p>
      </dgm:t>
    </dgm:pt>
    <dgm:pt modelId="{BE1DC7AD-2CD3-4275-BAFC-9462873D199F}" type="parTrans" cxnId="{E756268F-97D7-42C2-8F0A-470F73F76AFB}">
      <dgm:prSet/>
      <dgm:spPr/>
      <dgm:t>
        <a:bodyPr/>
        <a:lstStyle/>
        <a:p>
          <a:endParaRPr lang="en-US"/>
        </a:p>
      </dgm:t>
    </dgm:pt>
    <dgm:pt modelId="{87DAE418-2D1A-4352-B2CD-63C90DFB045D}" type="sibTrans" cxnId="{E756268F-97D7-42C2-8F0A-470F73F76AFB}">
      <dgm:prSet/>
      <dgm:spPr/>
      <dgm:t>
        <a:bodyPr/>
        <a:lstStyle/>
        <a:p>
          <a:endParaRPr lang="en-US"/>
        </a:p>
      </dgm:t>
    </dgm:pt>
    <dgm:pt modelId="{096D929D-F1E8-4905-A6D4-5B8C1CE2AAD0}">
      <dgm:prSet phldrT="[Text]" custT="1"/>
      <dgm:spPr>
        <a:solidFill>
          <a:schemeClr val="accent3">
            <a:lumMod val="50000"/>
          </a:schemeClr>
        </a:solidFill>
      </dgm:spPr>
      <dgm:t>
        <a:bodyPr/>
        <a:lstStyle/>
        <a:p>
          <a:pPr algn="ctr">
            <a:buFontTx/>
            <a:buNone/>
          </a:pPr>
          <a:r>
            <a:rPr lang="en-US" sz="1800" b="1" dirty="0"/>
            <a:t>PART A</a:t>
          </a:r>
          <a:endParaRPr lang="en-US" sz="1300" dirty="0"/>
        </a:p>
      </dgm:t>
    </dgm:pt>
    <dgm:pt modelId="{5FA3CD83-C6CD-4841-9BE1-9F3EBF3975FE}" type="parTrans" cxnId="{4403AE89-E1E9-40EB-9376-C38E6666B2BE}">
      <dgm:prSet/>
      <dgm:spPr/>
      <dgm:t>
        <a:bodyPr/>
        <a:lstStyle/>
        <a:p>
          <a:endParaRPr lang="en-US"/>
        </a:p>
      </dgm:t>
    </dgm:pt>
    <dgm:pt modelId="{B30C2FF6-F4C7-479D-B5EB-E85707EF3C48}" type="sibTrans" cxnId="{4403AE89-E1E9-40EB-9376-C38E6666B2BE}">
      <dgm:prSet/>
      <dgm:spPr/>
      <dgm:t>
        <a:bodyPr/>
        <a:lstStyle/>
        <a:p>
          <a:endParaRPr lang="en-US"/>
        </a:p>
      </dgm:t>
    </dgm:pt>
    <dgm:pt modelId="{2EB11C74-4F6A-492B-8A60-3BD2832F315C}">
      <dgm:prSet phldrT="[Text]" custT="1"/>
      <dgm:spPr>
        <a:solidFill>
          <a:schemeClr val="accent4">
            <a:lumMod val="50000"/>
          </a:schemeClr>
        </a:solidFill>
      </dgm:spPr>
      <dgm:t>
        <a:bodyPr/>
        <a:lstStyle/>
        <a:p>
          <a:pPr algn="ctr" rtl="0">
            <a:buFontTx/>
            <a:buNone/>
          </a:pPr>
          <a:r>
            <a:rPr lang="en-US" sz="1800" b="1" dirty="0"/>
            <a:t>PART D</a:t>
          </a:r>
          <a:r>
            <a:rPr lang="en-US" sz="1600" dirty="0">
              <a:latin typeface="Avenir Next LT Pro Light" panose="02020404030301010803"/>
            </a:rPr>
            <a:t> </a:t>
          </a:r>
          <a:endParaRPr lang="en-US" sz="1600" dirty="0"/>
        </a:p>
        <a:p>
          <a:pPr algn="ctr"/>
          <a:r>
            <a:rPr lang="en-US" sz="1300" dirty="0"/>
            <a:t>Medicare Prescription Drug Coverage</a:t>
          </a:r>
        </a:p>
      </dgm:t>
    </dgm:pt>
    <dgm:pt modelId="{6562C437-0C6E-42FD-92FA-788C68B7662F}" type="parTrans" cxnId="{89C916D6-1FBA-4AEB-B8F0-940DCC8CCD13}">
      <dgm:prSet/>
      <dgm:spPr/>
      <dgm:t>
        <a:bodyPr/>
        <a:lstStyle/>
        <a:p>
          <a:endParaRPr lang="en-US"/>
        </a:p>
      </dgm:t>
    </dgm:pt>
    <dgm:pt modelId="{45A56BBB-E4D5-425E-AC56-0B927014E47A}" type="sibTrans" cxnId="{89C916D6-1FBA-4AEB-B8F0-940DCC8CCD13}">
      <dgm:prSet/>
      <dgm:spPr/>
      <dgm:t>
        <a:bodyPr/>
        <a:lstStyle/>
        <a:p>
          <a:endParaRPr lang="en-US"/>
        </a:p>
      </dgm:t>
    </dgm:pt>
    <dgm:pt modelId="{2A33D878-CFC0-4680-BB0D-E1B25B13A3CE}">
      <dgm:prSet phldrT="[Text]" custT="1"/>
      <dgm:spPr>
        <a:solidFill>
          <a:schemeClr val="accent5">
            <a:lumMod val="50000"/>
          </a:schemeClr>
        </a:solidFill>
      </dgm:spPr>
      <dgm:t>
        <a:bodyPr/>
        <a:lstStyle/>
        <a:p>
          <a:pPr algn="ctr">
            <a:buNone/>
          </a:pPr>
          <a:r>
            <a:rPr lang="en-US" sz="2000" b="1" dirty="0"/>
            <a:t>YOU CAN ALSO ADD</a:t>
          </a:r>
        </a:p>
      </dgm:t>
    </dgm:pt>
    <dgm:pt modelId="{64049047-73DF-4183-8435-C66E1F74773D}" type="parTrans" cxnId="{93622428-EB79-4A24-9E3A-1DEB17782366}">
      <dgm:prSet/>
      <dgm:spPr/>
      <dgm:t>
        <a:bodyPr/>
        <a:lstStyle/>
        <a:p>
          <a:endParaRPr lang="en-US"/>
        </a:p>
      </dgm:t>
    </dgm:pt>
    <dgm:pt modelId="{DA41ED5F-9712-47F9-B503-72D68A6A90E5}" type="sibTrans" cxnId="{93622428-EB79-4A24-9E3A-1DEB17782366}">
      <dgm:prSet/>
      <dgm:spPr/>
      <dgm:t>
        <a:bodyPr/>
        <a:lstStyle/>
        <a:p>
          <a:endParaRPr lang="en-US"/>
        </a:p>
      </dgm:t>
    </dgm:pt>
    <dgm:pt modelId="{CE464DF2-C3CE-4875-ACDD-4EEF096A1AEC}">
      <dgm:prSet phldrT="[Text]" custT="1"/>
      <dgm:spPr>
        <a:solidFill>
          <a:schemeClr val="accent5">
            <a:lumMod val="50000"/>
          </a:schemeClr>
        </a:solidFill>
      </dgm:spPr>
      <dgm:t>
        <a:bodyPr/>
        <a:lstStyle/>
        <a:p>
          <a:pPr algn="ctr" rtl="0">
            <a:buFontTx/>
            <a:buNone/>
          </a:pPr>
          <a:r>
            <a:rPr lang="en-US" sz="1800" b="1" dirty="0"/>
            <a:t>MEDIGAP</a:t>
          </a:r>
          <a:r>
            <a:rPr lang="en-US" sz="1600" b="1" dirty="0">
              <a:latin typeface="Avenir Next LT Pro Light" panose="02020404030301010803"/>
            </a:rPr>
            <a:t> </a:t>
          </a:r>
          <a:endParaRPr lang="en-US" sz="1600" b="1" dirty="0"/>
        </a:p>
        <a:p>
          <a:pPr algn="ctr" rtl="0"/>
          <a:r>
            <a:rPr lang="en-US" sz="1300" dirty="0"/>
            <a:t>Medicare Supplement Insurance</a:t>
          </a:r>
          <a:r>
            <a:rPr lang="en-US" sz="1300" dirty="0">
              <a:latin typeface="Avenir Next LT Pro Light" panose="02020404030301010803"/>
            </a:rPr>
            <a:t> </a:t>
          </a:r>
          <a:endParaRPr lang="en-US" sz="1300" dirty="0"/>
        </a:p>
        <a:p>
          <a:pPr algn="ctr"/>
          <a:r>
            <a:rPr lang="en-US" sz="1000" dirty="0"/>
            <a:t>(Medigap policies help pay your out-of-pocket costs in original Medicare)</a:t>
          </a:r>
        </a:p>
      </dgm:t>
    </dgm:pt>
    <dgm:pt modelId="{2C6E52F6-A724-496F-8EAF-E04A05791653}" type="parTrans" cxnId="{00B8C319-5D23-4BF0-A352-F3D9564BCC11}">
      <dgm:prSet/>
      <dgm:spPr/>
      <dgm:t>
        <a:bodyPr/>
        <a:lstStyle/>
        <a:p>
          <a:endParaRPr lang="en-US"/>
        </a:p>
      </dgm:t>
    </dgm:pt>
    <dgm:pt modelId="{60674C86-C0C1-4E78-991E-25BA69D218B7}" type="sibTrans" cxnId="{00B8C319-5D23-4BF0-A352-F3D9564BCC11}">
      <dgm:prSet/>
      <dgm:spPr/>
      <dgm:t>
        <a:bodyPr/>
        <a:lstStyle/>
        <a:p>
          <a:endParaRPr lang="en-US"/>
        </a:p>
      </dgm:t>
    </dgm:pt>
    <dgm:pt modelId="{061210BE-70D2-42FB-9311-EC3C17950F2A}">
      <dgm:prSet phldrT="[Text]" custT="1"/>
      <dgm:spPr>
        <a:solidFill>
          <a:schemeClr val="accent3">
            <a:lumMod val="50000"/>
          </a:schemeClr>
        </a:solidFill>
      </dgm:spPr>
      <dgm:t>
        <a:bodyPr/>
        <a:lstStyle/>
        <a:p>
          <a:pPr algn="ctr">
            <a:buFontTx/>
            <a:buNone/>
          </a:pPr>
          <a:r>
            <a:rPr lang="en-US" sz="1800" b="1" dirty="0"/>
            <a:t>PART B</a:t>
          </a:r>
          <a:endParaRPr lang="en-US" sz="1300" dirty="0"/>
        </a:p>
      </dgm:t>
    </dgm:pt>
    <dgm:pt modelId="{C3F51C97-033D-4F27-B195-6B9C888461C8}" type="parTrans" cxnId="{0D710919-A787-46B3-A2B5-0ED3585C9A37}">
      <dgm:prSet/>
      <dgm:spPr/>
      <dgm:t>
        <a:bodyPr/>
        <a:lstStyle/>
        <a:p>
          <a:endParaRPr lang="en-US"/>
        </a:p>
      </dgm:t>
    </dgm:pt>
    <dgm:pt modelId="{6365F73B-8ABC-48BA-A365-C683929E53EC}" type="sibTrans" cxnId="{0D710919-A787-46B3-A2B5-0ED3585C9A37}">
      <dgm:prSet/>
      <dgm:spPr/>
      <dgm:t>
        <a:bodyPr/>
        <a:lstStyle/>
        <a:p>
          <a:endParaRPr lang="en-US"/>
        </a:p>
      </dgm:t>
    </dgm:pt>
    <dgm:pt modelId="{2F6C5FE0-0D6D-43C0-9F70-58B9ECA1D255}">
      <dgm:prSet phldrT="[Text]" custT="1"/>
      <dgm:spPr>
        <a:solidFill>
          <a:schemeClr val="accent3">
            <a:lumMod val="50000"/>
          </a:schemeClr>
        </a:solidFill>
      </dgm:spPr>
      <dgm:t>
        <a:bodyPr/>
        <a:lstStyle/>
        <a:p>
          <a:pPr algn="ctr">
            <a:buFontTx/>
            <a:buNone/>
          </a:pPr>
          <a:r>
            <a:rPr lang="en-US" sz="1300" dirty="0"/>
            <a:t>Hospital Insurance</a:t>
          </a:r>
        </a:p>
      </dgm:t>
    </dgm:pt>
    <dgm:pt modelId="{4F3441F8-DBE5-4CF4-90D2-94153D55786C}" type="parTrans" cxnId="{197E7AD1-6449-4CBF-BE7A-1DDF7DAA1FF8}">
      <dgm:prSet/>
      <dgm:spPr/>
      <dgm:t>
        <a:bodyPr/>
        <a:lstStyle/>
        <a:p>
          <a:endParaRPr lang="en-US"/>
        </a:p>
      </dgm:t>
    </dgm:pt>
    <dgm:pt modelId="{47A50542-C572-4B21-87E3-D3682F39F1E8}" type="sibTrans" cxnId="{197E7AD1-6449-4CBF-BE7A-1DDF7DAA1FF8}">
      <dgm:prSet/>
      <dgm:spPr/>
      <dgm:t>
        <a:bodyPr/>
        <a:lstStyle/>
        <a:p>
          <a:endParaRPr lang="en-US"/>
        </a:p>
      </dgm:t>
    </dgm:pt>
    <dgm:pt modelId="{7566C18A-50A6-4F61-BBFE-73D4F31D3D8B}">
      <dgm:prSet phldrT="[Text]" custT="1"/>
      <dgm:spPr>
        <a:solidFill>
          <a:schemeClr val="accent3">
            <a:lumMod val="50000"/>
          </a:schemeClr>
        </a:solidFill>
      </dgm:spPr>
      <dgm:t>
        <a:bodyPr/>
        <a:lstStyle/>
        <a:p>
          <a:pPr algn="ctr">
            <a:buFontTx/>
            <a:buNone/>
          </a:pPr>
          <a:r>
            <a:rPr lang="en-US" sz="1300" dirty="0"/>
            <a:t>Medical Insurance</a:t>
          </a:r>
        </a:p>
      </dgm:t>
    </dgm:pt>
    <dgm:pt modelId="{EED2D679-3845-4919-87C3-CAECC4351511}" type="parTrans" cxnId="{6CD95A21-981B-41F6-B607-8A860F78C199}">
      <dgm:prSet/>
      <dgm:spPr/>
      <dgm:t>
        <a:bodyPr/>
        <a:lstStyle/>
        <a:p>
          <a:endParaRPr lang="en-US"/>
        </a:p>
      </dgm:t>
    </dgm:pt>
    <dgm:pt modelId="{45C74399-D309-4D72-8AD4-CF8ED3CAD5B6}" type="sibTrans" cxnId="{6CD95A21-981B-41F6-B607-8A860F78C199}">
      <dgm:prSet/>
      <dgm:spPr/>
      <dgm:t>
        <a:bodyPr/>
        <a:lstStyle/>
        <a:p>
          <a:endParaRPr lang="en-US"/>
        </a:p>
      </dgm:t>
    </dgm:pt>
    <dgm:pt modelId="{FA9BC2F1-C432-4990-9921-824A477E3DE6}">
      <dgm:prSet phldrT="[Text]" custT="1"/>
      <dgm:spPr>
        <a:solidFill>
          <a:schemeClr val="accent3">
            <a:lumMod val="50000"/>
          </a:schemeClr>
        </a:solidFill>
      </dgm:spPr>
      <dgm:t>
        <a:bodyPr/>
        <a:lstStyle/>
        <a:p>
          <a:pPr algn="ctr">
            <a:buFontTx/>
            <a:buNone/>
          </a:pPr>
          <a:r>
            <a:rPr lang="en-US" sz="2000" dirty="0"/>
            <a:t>+</a:t>
          </a:r>
          <a:endParaRPr lang="en-US" sz="1300" dirty="0"/>
        </a:p>
      </dgm:t>
    </dgm:pt>
    <dgm:pt modelId="{4128E1CE-0562-48DA-A563-6678E467ABA8}" type="parTrans" cxnId="{D0865486-284B-4793-BB67-3D05741D8005}">
      <dgm:prSet/>
      <dgm:spPr/>
      <dgm:t>
        <a:bodyPr/>
        <a:lstStyle/>
        <a:p>
          <a:endParaRPr lang="en-US"/>
        </a:p>
      </dgm:t>
    </dgm:pt>
    <dgm:pt modelId="{71A5B574-F593-40CC-8E90-6013E9E9C8A0}" type="sibTrans" cxnId="{D0865486-284B-4793-BB67-3D05741D8005}">
      <dgm:prSet/>
      <dgm:spPr/>
      <dgm:t>
        <a:bodyPr/>
        <a:lstStyle/>
        <a:p>
          <a:endParaRPr lang="en-US"/>
        </a:p>
      </dgm:t>
    </dgm:pt>
    <dgm:pt modelId="{28A9407F-072A-418A-9C6A-DCA4B3FA416E}" type="pres">
      <dgm:prSet presAssocID="{CB8B5E2E-8652-4FA2-9F4A-9FD616FD0C0B}" presName="linearFlow" presStyleCnt="0">
        <dgm:presLayoutVars>
          <dgm:dir/>
          <dgm:resizeHandles val="exact"/>
        </dgm:presLayoutVars>
      </dgm:prSet>
      <dgm:spPr/>
    </dgm:pt>
    <dgm:pt modelId="{739221DE-ED25-4EC6-8EAA-5790335E969B}" type="pres">
      <dgm:prSet presAssocID="{F711592A-2FF8-4C94-8AB7-74A03B570E44}" presName="composite" presStyleCnt="0"/>
      <dgm:spPr/>
    </dgm:pt>
    <dgm:pt modelId="{512622B2-E047-4E34-8423-C727206453BF}" type="pres">
      <dgm:prSet presAssocID="{F711592A-2FF8-4C94-8AB7-74A03B570E44}" presName="imgShp" presStyleLbl="fgImgPlace1" presStyleIdx="0" presStyleCnt="4" custLinFactNeighborX="33095" custLinFactNeighborY="105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adge 1 with solid fill"/>
        </a:ext>
      </dgm:extLst>
    </dgm:pt>
    <dgm:pt modelId="{0AFCC317-7516-4D83-969F-B516E8ADBA24}" type="pres">
      <dgm:prSet presAssocID="{F711592A-2FF8-4C94-8AB7-74A03B570E44}" presName="txShp" presStyleLbl="node1" presStyleIdx="0" presStyleCnt="4" custLinFactNeighborY="-44">
        <dgm:presLayoutVars>
          <dgm:bulletEnabled val="1"/>
        </dgm:presLayoutVars>
      </dgm:prSet>
      <dgm:spPr/>
    </dgm:pt>
    <dgm:pt modelId="{D002FED7-0A3A-42A7-B0F4-21312DAADEAF}" type="pres">
      <dgm:prSet presAssocID="{395ACDDE-636A-4468-A308-D32F50554C1A}" presName="spacing" presStyleCnt="0"/>
      <dgm:spPr/>
    </dgm:pt>
    <dgm:pt modelId="{2C57E819-F479-4C7A-AFA0-BD72142B3246}" type="pres">
      <dgm:prSet presAssocID="{351B3463-C678-46CC-96F1-40DE95D1AC97}" presName="composite" presStyleCnt="0"/>
      <dgm:spPr/>
    </dgm:pt>
    <dgm:pt modelId="{8A5570E5-D18C-4EA9-9277-63A36D1E3E83}" type="pres">
      <dgm:prSet presAssocID="{351B3463-C678-46CC-96F1-40DE95D1AC97}" presName="imgShp" presStyleLbl="fgImgPlace1" presStyleIdx="1" presStyleCnt="4" custLinFactNeighborX="58529" custLinFactNeighborY="-5243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Hospital with solid fill"/>
        </a:ext>
      </dgm:extLst>
    </dgm:pt>
    <dgm:pt modelId="{03123EBF-14C0-4915-AB04-8936B4B84021}" type="pres">
      <dgm:prSet presAssocID="{351B3463-C678-46CC-96F1-40DE95D1AC97}" presName="txShp" presStyleLbl="node1" presStyleIdx="1" presStyleCnt="4" custScaleY="215367">
        <dgm:presLayoutVars>
          <dgm:bulletEnabled val="1"/>
        </dgm:presLayoutVars>
      </dgm:prSet>
      <dgm:spPr>
        <a:prstGeom prst="rect">
          <a:avLst/>
        </a:prstGeom>
      </dgm:spPr>
    </dgm:pt>
    <dgm:pt modelId="{D37BD981-F615-47E6-B079-9C08F309FF01}" type="pres">
      <dgm:prSet presAssocID="{B3E8763D-0C04-49ED-ACD2-13A2267FF082}" presName="spacing" presStyleCnt="0"/>
      <dgm:spPr/>
    </dgm:pt>
    <dgm:pt modelId="{29958756-B3F7-4032-B26E-6BB4C0C44655}" type="pres">
      <dgm:prSet presAssocID="{F3F25C52-A4AD-416F-9F2E-14147D4DD5C4}" presName="composite" presStyleCnt="0"/>
      <dgm:spPr/>
    </dgm:pt>
    <dgm:pt modelId="{B44C8838-3A3F-4B2B-89C5-6A7BD68F740E}" type="pres">
      <dgm:prSet presAssocID="{F3F25C52-A4AD-416F-9F2E-14147D4DD5C4}" presName="imgShp" presStyleLbl="fgImgPlace1" presStyleIdx="2" presStyleCnt="4" custLinFactNeighborX="54012" custLinFactNeighborY="1876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ine"/>
        </a:ext>
      </dgm:extLst>
    </dgm:pt>
    <dgm:pt modelId="{0E523795-0023-4D72-B5DA-1B1B79F6106E}" type="pres">
      <dgm:prSet presAssocID="{F3F25C52-A4AD-416F-9F2E-14147D4DD5C4}" presName="txShp" presStyleLbl="node1" presStyleIdx="2" presStyleCnt="4" custScaleY="183671">
        <dgm:presLayoutVars>
          <dgm:bulletEnabled val="1"/>
        </dgm:presLayoutVars>
      </dgm:prSet>
      <dgm:spPr>
        <a:prstGeom prst="rect">
          <a:avLst/>
        </a:prstGeom>
      </dgm:spPr>
    </dgm:pt>
    <dgm:pt modelId="{C69208D7-D2ED-4171-845C-EB9210EFF3C1}" type="pres">
      <dgm:prSet presAssocID="{87DAE418-2D1A-4352-B2CD-63C90DFB045D}" presName="spacing" presStyleCnt="0"/>
      <dgm:spPr/>
    </dgm:pt>
    <dgm:pt modelId="{547616FF-3197-4120-BC58-1A9749B9B1DE}" type="pres">
      <dgm:prSet presAssocID="{2A33D878-CFC0-4680-BB0D-E1B25B13A3CE}" presName="composite" presStyleCnt="0"/>
      <dgm:spPr/>
    </dgm:pt>
    <dgm:pt modelId="{6BD29EE6-11FB-45D0-B069-E85334CFBDB7}" type="pres">
      <dgm:prSet presAssocID="{2A33D878-CFC0-4680-BB0D-E1B25B13A3CE}" presName="imgShp" presStyleLbl="fgImgPlace1" presStyleIdx="3" presStyleCnt="4" custLinFactNeighborX="58788" custLinFactNeighborY="-9340"/>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First aid kit with solid fill"/>
        </a:ext>
      </dgm:extLst>
    </dgm:pt>
    <dgm:pt modelId="{35A78DC4-D890-4695-A2F6-1393F96CE8D1}" type="pres">
      <dgm:prSet presAssocID="{2A33D878-CFC0-4680-BB0D-E1B25B13A3CE}" presName="txShp" presStyleLbl="node1" presStyleIdx="3" presStyleCnt="4" custScaleY="181396">
        <dgm:presLayoutVars>
          <dgm:bulletEnabled val="1"/>
        </dgm:presLayoutVars>
      </dgm:prSet>
      <dgm:spPr>
        <a:prstGeom prst="rect">
          <a:avLst/>
        </a:prstGeom>
      </dgm:spPr>
    </dgm:pt>
  </dgm:ptLst>
  <dgm:cxnLst>
    <dgm:cxn modelId="{D30B6F08-DF93-4604-A574-C92CB03804F3}" type="presOf" srcId="{CB8B5E2E-8652-4FA2-9F4A-9FD616FD0C0B}" destId="{28A9407F-072A-418A-9C6A-DCA4B3FA416E}" srcOrd="0" destOrd="0" presId="urn:microsoft.com/office/officeart/2005/8/layout/vList3"/>
    <dgm:cxn modelId="{1C437C0D-D9E6-4B32-B9BD-F4A5F1553F6B}" srcId="{CB8B5E2E-8652-4FA2-9F4A-9FD616FD0C0B}" destId="{F711592A-2FF8-4C94-8AB7-74A03B570E44}" srcOrd="0" destOrd="0" parTransId="{3F45C3C1-D09B-47B9-ADF5-2C22745DF2C8}" sibTransId="{395ACDDE-636A-4468-A308-D32F50554C1A}"/>
    <dgm:cxn modelId="{E253DA0D-B6F2-4E3F-88C1-D754A4258033}" type="presOf" srcId="{2EB11C74-4F6A-492B-8A60-3BD2832F315C}" destId="{0E523795-0023-4D72-B5DA-1B1B79F6106E}" srcOrd="0" destOrd="1" presId="urn:microsoft.com/office/officeart/2005/8/layout/vList3"/>
    <dgm:cxn modelId="{0D710919-A787-46B3-A2B5-0ED3585C9A37}" srcId="{351B3463-C678-46CC-96F1-40DE95D1AC97}" destId="{061210BE-70D2-42FB-9311-EC3C17950F2A}" srcOrd="3" destOrd="0" parTransId="{C3F51C97-033D-4F27-B195-6B9C888461C8}" sibTransId="{6365F73B-8ABC-48BA-A365-C683929E53EC}"/>
    <dgm:cxn modelId="{00B8C319-5D23-4BF0-A352-F3D9564BCC11}" srcId="{2A33D878-CFC0-4680-BB0D-E1B25B13A3CE}" destId="{CE464DF2-C3CE-4875-ACDD-4EEF096A1AEC}" srcOrd="0" destOrd="0" parTransId="{2C6E52F6-A724-496F-8EAF-E04A05791653}" sibTransId="{60674C86-C0C1-4E78-991E-25BA69D218B7}"/>
    <dgm:cxn modelId="{6CD95A21-981B-41F6-B607-8A860F78C199}" srcId="{351B3463-C678-46CC-96F1-40DE95D1AC97}" destId="{7566C18A-50A6-4F61-BBFE-73D4F31D3D8B}" srcOrd="4" destOrd="0" parTransId="{EED2D679-3845-4919-87C3-CAECC4351511}" sibTransId="{45C74399-D309-4D72-8AD4-CF8ED3CAD5B6}"/>
    <dgm:cxn modelId="{93622428-EB79-4A24-9E3A-1DEB17782366}" srcId="{CB8B5E2E-8652-4FA2-9F4A-9FD616FD0C0B}" destId="{2A33D878-CFC0-4680-BB0D-E1B25B13A3CE}" srcOrd="3" destOrd="0" parTransId="{64049047-73DF-4183-8435-C66E1F74773D}" sibTransId="{DA41ED5F-9712-47F9-B503-72D68A6A90E5}"/>
    <dgm:cxn modelId="{ADFCD73F-FAD7-4209-A919-2BB6C3105E25}" type="presOf" srcId="{F711592A-2FF8-4C94-8AB7-74A03B570E44}" destId="{0AFCC317-7516-4D83-969F-B516E8ADBA24}" srcOrd="0" destOrd="0" presId="urn:microsoft.com/office/officeart/2005/8/layout/vList3"/>
    <dgm:cxn modelId="{CE69F66D-E1F4-4A97-9B38-EBB6761DD465}" type="presOf" srcId="{351B3463-C678-46CC-96F1-40DE95D1AC97}" destId="{03123EBF-14C0-4915-AB04-8936B4B84021}" srcOrd="0" destOrd="0" presId="urn:microsoft.com/office/officeart/2005/8/layout/vList3"/>
    <dgm:cxn modelId="{5D824179-F2E5-4A35-92B6-DD0DB96B6984}" type="presOf" srcId="{2F6C5FE0-0D6D-43C0-9F70-58B9ECA1D255}" destId="{03123EBF-14C0-4915-AB04-8936B4B84021}" srcOrd="0" destOrd="2" presId="urn:microsoft.com/office/officeart/2005/8/layout/vList3"/>
    <dgm:cxn modelId="{D0865486-284B-4793-BB67-3D05741D8005}" srcId="{351B3463-C678-46CC-96F1-40DE95D1AC97}" destId="{FA9BC2F1-C432-4990-9921-824A477E3DE6}" srcOrd="2" destOrd="0" parTransId="{4128E1CE-0562-48DA-A563-6678E467ABA8}" sibTransId="{71A5B574-F593-40CC-8E90-6013E9E9C8A0}"/>
    <dgm:cxn modelId="{4403AE89-E1E9-40EB-9376-C38E6666B2BE}" srcId="{351B3463-C678-46CC-96F1-40DE95D1AC97}" destId="{096D929D-F1E8-4905-A6D4-5B8C1CE2AAD0}" srcOrd="0" destOrd="0" parTransId="{5FA3CD83-C6CD-4841-9BE1-9F3EBF3975FE}" sibTransId="{B30C2FF6-F4C7-479D-B5EB-E85707EF3C48}"/>
    <dgm:cxn modelId="{DBD3868D-73EF-4E4D-8B3F-DDEA7FA01647}" type="presOf" srcId="{096D929D-F1E8-4905-A6D4-5B8C1CE2AAD0}" destId="{03123EBF-14C0-4915-AB04-8936B4B84021}" srcOrd="0" destOrd="1" presId="urn:microsoft.com/office/officeart/2005/8/layout/vList3"/>
    <dgm:cxn modelId="{E756268F-97D7-42C2-8F0A-470F73F76AFB}" srcId="{CB8B5E2E-8652-4FA2-9F4A-9FD616FD0C0B}" destId="{F3F25C52-A4AD-416F-9F2E-14147D4DD5C4}" srcOrd="2" destOrd="0" parTransId="{BE1DC7AD-2CD3-4275-BAFC-9462873D199F}" sibTransId="{87DAE418-2D1A-4352-B2CD-63C90DFB045D}"/>
    <dgm:cxn modelId="{34BC8192-A728-4FFC-A1B4-AF88C120CD95}" type="presOf" srcId="{061210BE-70D2-42FB-9311-EC3C17950F2A}" destId="{03123EBF-14C0-4915-AB04-8936B4B84021}" srcOrd="0" destOrd="4" presId="urn:microsoft.com/office/officeart/2005/8/layout/vList3"/>
    <dgm:cxn modelId="{2CD7FCAB-2909-435C-9114-443E19940CD0}" type="presOf" srcId="{7566C18A-50A6-4F61-BBFE-73D4F31D3D8B}" destId="{03123EBF-14C0-4915-AB04-8936B4B84021}" srcOrd="0" destOrd="5" presId="urn:microsoft.com/office/officeart/2005/8/layout/vList3"/>
    <dgm:cxn modelId="{B6A70ABE-DC04-49CE-A2C3-3B943E9E669A}" type="presOf" srcId="{2A33D878-CFC0-4680-BB0D-E1B25B13A3CE}" destId="{35A78DC4-D890-4695-A2F6-1393F96CE8D1}" srcOrd="0" destOrd="0" presId="urn:microsoft.com/office/officeart/2005/8/layout/vList3"/>
    <dgm:cxn modelId="{9E5B3BBE-25CE-4770-B3C5-9BA39B6FC544}" srcId="{CB8B5E2E-8652-4FA2-9F4A-9FD616FD0C0B}" destId="{351B3463-C678-46CC-96F1-40DE95D1AC97}" srcOrd="1" destOrd="0" parTransId="{5F7BA0B5-4FD2-47F0-918A-6092C1FC5F6A}" sibTransId="{B3E8763D-0C04-49ED-ACD2-13A2267FF082}"/>
    <dgm:cxn modelId="{D6B9B5C7-BC02-4FC7-A361-AF7996535794}" type="presOf" srcId="{CE464DF2-C3CE-4875-ACDD-4EEF096A1AEC}" destId="{35A78DC4-D890-4695-A2F6-1393F96CE8D1}" srcOrd="0" destOrd="1" presId="urn:microsoft.com/office/officeart/2005/8/layout/vList3"/>
    <dgm:cxn modelId="{197E7AD1-6449-4CBF-BE7A-1DDF7DAA1FF8}" srcId="{351B3463-C678-46CC-96F1-40DE95D1AC97}" destId="{2F6C5FE0-0D6D-43C0-9F70-58B9ECA1D255}" srcOrd="1" destOrd="0" parTransId="{4F3441F8-DBE5-4CF4-90D2-94153D55786C}" sibTransId="{47A50542-C572-4B21-87E3-D3682F39F1E8}"/>
    <dgm:cxn modelId="{3B185AD2-AB18-4505-8787-BF74710F85F0}" type="presOf" srcId="{FA9BC2F1-C432-4990-9921-824A477E3DE6}" destId="{03123EBF-14C0-4915-AB04-8936B4B84021}" srcOrd="0" destOrd="3" presId="urn:microsoft.com/office/officeart/2005/8/layout/vList3"/>
    <dgm:cxn modelId="{89C916D6-1FBA-4AEB-B8F0-940DCC8CCD13}" srcId="{F3F25C52-A4AD-416F-9F2E-14147D4DD5C4}" destId="{2EB11C74-4F6A-492B-8A60-3BD2832F315C}" srcOrd="0" destOrd="0" parTransId="{6562C437-0C6E-42FD-92FA-788C68B7662F}" sibTransId="{45A56BBB-E4D5-425E-AC56-0B927014E47A}"/>
    <dgm:cxn modelId="{D0F503DD-0B8E-4F75-8D9E-1CD6B35D50F0}" type="presOf" srcId="{F3F25C52-A4AD-416F-9F2E-14147D4DD5C4}" destId="{0E523795-0023-4D72-B5DA-1B1B79F6106E}" srcOrd="0" destOrd="0" presId="urn:microsoft.com/office/officeart/2005/8/layout/vList3"/>
    <dgm:cxn modelId="{CF9740C5-E8D3-4D42-8099-16DB2888C5DC}" type="presParOf" srcId="{28A9407F-072A-418A-9C6A-DCA4B3FA416E}" destId="{739221DE-ED25-4EC6-8EAA-5790335E969B}" srcOrd="0" destOrd="0" presId="urn:microsoft.com/office/officeart/2005/8/layout/vList3"/>
    <dgm:cxn modelId="{70863693-6FCB-4601-9365-D5922C5F18F7}" type="presParOf" srcId="{739221DE-ED25-4EC6-8EAA-5790335E969B}" destId="{512622B2-E047-4E34-8423-C727206453BF}" srcOrd="0" destOrd="0" presId="urn:microsoft.com/office/officeart/2005/8/layout/vList3"/>
    <dgm:cxn modelId="{8AFE91BD-EBD7-488F-A313-5DD728098CFB}" type="presParOf" srcId="{739221DE-ED25-4EC6-8EAA-5790335E969B}" destId="{0AFCC317-7516-4D83-969F-B516E8ADBA24}" srcOrd="1" destOrd="0" presId="urn:microsoft.com/office/officeart/2005/8/layout/vList3"/>
    <dgm:cxn modelId="{2B18934E-88C7-4FBE-8820-B0EF9F103739}" type="presParOf" srcId="{28A9407F-072A-418A-9C6A-DCA4B3FA416E}" destId="{D002FED7-0A3A-42A7-B0F4-21312DAADEAF}" srcOrd="1" destOrd="0" presId="urn:microsoft.com/office/officeart/2005/8/layout/vList3"/>
    <dgm:cxn modelId="{AA8A64A6-5F58-49A0-A255-B5E6E89EE938}" type="presParOf" srcId="{28A9407F-072A-418A-9C6A-DCA4B3FA416E}" destId="{2C57E819-F479-4C7A-AFA0-BD72142B3246}" srcOrd="2" destOrd="0" presId="urn:microsoft.com/office/officeart/2005/8/layout/vList3"/>
    <dgm:cxn modelId="{5DE8D426-D183-4D5C-AC69-7EABF3F01C78}" type="presParOf" srcId="{2C57E819-F479-4C7A-AFA0-BD72142B3246}" destId="{8A5570E5-D18C-4EA9-9277-63A36D1E3E83}" srcOrd="0" destOrd="0" presId="urn:microsoft.com/office/officeart/2005/8/layout/vList3"/>
    <dgm:cxn modelId="{9C7DE2BE-62A0-4BF4-A307-C3B6E1D828C9}" type="presParOf" srcId="{2C57E819-F479-4C7A-AFA0-BD72142B3246}" destId="{03123EBF-14C0-4915-AB04-8936B4B84021}" srcOrd="1" destOrd="0" presId="urn:microsoft.com/office/officeart/2005/8/layout/vList3"/>
    <dgm:cxn modelId="{641F649B-4410-492A-9BBB-89B0063EE925}" type="presParOf" srcId="{28A9407F-072A-418A-9C6A-DCA4B3FA416E}" destId="{D37BD981-F615-47E6-B079-9C08F309FF01}" srcOrd="3" destOrd="0" presId="urn:microsoft.com/office/officeart/2005/8/layout/vList3"/>
    <dgm:cxn modelId="{F5EEEB1D-0554-43FD-86A4-D6AC802AAE4F}" type="presParOf" srcId="{28A9407F-072A-418A-9C6A-DCA4B3FA416E}" destId="{29958756-B3F7-4032-B26E-6BB4C0C44655}" srcOrd="4" destOrd="0" presId="urn:microsoft.com/office/officeart/2005/8/layout/vList3"/>
    <dgm:cxn modelId="{44257976-9FEF-471E-9558-340AE9B8A659}" type="presParOf" srcId="{29958756-B3F7-4032-B26E-6BB4C0C44655}" destId="{B44C8838-3A3F-4B2B-89C5-6A7BD68F740E}" srcOrd="0" destOrd="0" presId="urn:microsoft.com/office/officeart/2005/8/layout/vList3"/>
    <dgm:cxn modelId="{EF334188-6BDE-4122-BF63-568FA30DE3F5}" type="presParOf" srcId="{29958756-B3F7-4032-B26E-6BB4C0C44655}" destId="{0E523795-0023-4D72-B5DA-1B1B79F6106E}" srcOrd="1" destOrd="0" presId="urn:microsoft.com/office/officeart/2005/8/layout/vList3"/>
    <dgm:cxn modelId="{3A5E05AB-8CF8-4179-A020-8A14758407EB}" type="presParOf" srcId="{28A9407F-072A-418A-9C6A-DCA4B3FA416E}" destId="{C69208D7-D2ED-4171-845C-EB9210EFF3C1}" srcOrd="5" destOrd="0" presId="urn:microsoft.com/office/officeart/2005/8/layout/vList3"/>
    <dgm:cxn modelId="{E24A09E2-C0DF-4F73-8EC9-CA1EC66E01D4}" type="presParOf" srcId="{28A9407F-072A-418A-9C6A-DCA4B3FA416E}" destId="{547616FF-3197-4120-BC58-1A9749B9B1DE}" srcOrd="6" destOrd="0" presId="urn:microsoft.com/office/officeart/2005/8/layout/vList3"/>
    <dgm:cxn modelId="{7420855F-F98B-4618-A12A-D17E12BCF529}" type="presParOf" srcId="{547616FF-3197-4120-BC58-1A9749B9B1DE}" destId="{6BD29EE6-11FB-45D0-B069-E85334CFBDB7}" srcOrd="0" destOrd="0" presId="urn:microsoft.com/office/officeart/2005/8/layout/vList3"/>
    <dgm:cxn modelId="{72E755C6-A1E9-4AD5-9CC5-7A2248C151D3}" type="presParOf" srcId="{547616FF-3197-4120-BC58-1A9749B9B1DE}" destId="{35A78DC4-D890-4695-A2F6-1393F96CE8D1}"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9288817-9563-464D-83F0-F24C5AD6B521}" type="doc">
      <dgm:prSet loTypeId="urn:microsoft.com/office/officeart/2005/8/layout/vList3" loCatId="list" qsTypeId="urn:microsoft.com/office/officeart/2005/8/quickstyle/simple1" qsCatId="simple" csTypeId="urn:microsoft.com/office/officeart/2005/8/colors/colorful1" csCatId="colorful" phldr="1"/>
      <dgm:spPr/>
    </dgm:pt>
    <dgm:pt modelId="{60185401-EBC4-4671-8671-BA0E4075352F}">
      <dgm:prSet phldrT="[Text]" custT="1"/>
      <dgm:spPr>
        <a:solidFill>
          <a:schemeClr val="accent2">
            <a:lumMod val="50000"/>
          </a:schemeClr>
        </a:solidFill>
      </dgm:spPr>
      <dgm:t>
        <a:bodyPr/>
        <a:lstStyle/>
        <a:p>
          <a:r>
            <a:rPr lang="en-US" sz="2400" b="1" dirty="0"/>
            <a:t>Medicare Advantage (Part C)</a:t>
          </a:r>
        </a:p>
      </dgm:t>
    </dgm:pt>
    <dgm:pt modelId="{DF109EA9-3A54-4D6D-B1BA-44F8D6E33F71}" type="parTrans" cxnId="{BF9AEE86-89AD-4139-8499-C8CA73D555F7}">
      <dgm:prSet/>
      <dgm:spPr/>
      <dgm:t>
        <a:bodyPr/>
        <a:lstStyle/>
        <a:p>
          <a:endParaRPr lang="en-US"/>
        </a:p>
      </dgm:t>
    </dgm:pt>
    <dgm:pt modelId="{33B06326-B62D-4FD3-9AFD-F91A601EEE27}" type="sibTrans" cxnId="{BF9AEE86-89AD-4139-8499-C8CA73D555F7}">
      <dgm:prSet/>
      <dgm:spPr/>
      <dgm:t>
        <a:bodyPr/>
        <a:lstStyle/>
        <a:p>
          <a:endParaRPr lang="en-US"/>
        </a:p>
      </dgm:t>
    </dgm:pt>
    <dgm:pt modelId="{4DE2F96F-E235-4815-8133-3AF9EDFD65F7}">
      <dgm:prSet phldrT="[Text]" custT="1"/>
      <dgm:spPr>
        <a:solidFill>
          <a:schemeClr val="accent4">
            <a:lumMod val="50000"/>
          </a:schemeClr>
        </a:solidFill>
      </dgm:spPr>
      <dgm:t>
        <a:bodyPr/>
        <a:lstStyle/>
        <a:p>
          <a:pPr rtl="0"/>
          <a:r>
            <a:rPr lang="en-US" sz="1800" b="1" dirty="0"/>
            <a:t>PART B</a:t>
          </a:r>
          <a:r>
            <a:rPr lang="en-US" sz="1800" b="1" dirty="0">
              <a:latin typeface="Avenir Next LT Pro Light" panose="02020404030301010803"/>
            </a:rPr>
            <a:t> </a:t>
          </a:r>
          <a:endParaRPr lang="en-US" sz="1800" b="1" dirty="0"/>
        </a:p>
        <a:p>
          <a:r>
            <a:rPr lang="en-US" sz="1300" dirty="0"/>
            <a:t>Medical Insurance</a:t>
          </a:r>
        </a:p>
        <a:p>
          <a:r>
            <a:rPr lang="en-US" sz="2000" dirty="0"/>
            <a:t>+</a:t>
          </a:r>
        </a:p>
      </dgm:t>
    </dgm:pt>
    <dgm:pt modelId="{9D48A084-4E4C-426D-848F-12629C1520F5}" type="parTrans" cxnId="{17277506-C884-46E7-A216-C221AF1C9DA1}">
      <dgm:prSet/>
      <dgm:spPr/>
      <dgm:t>
        <a:bodyPr/>
        <a:lstStyle/>
        <a:p>
          <a:endParaRPr lang="en-US"/>
        </a:p>
      </dgm:t>
    </dgm:pt>
    <dgm:pt modelId="{9D4063C4-B8B9-4BAE-850F-701067DD6B86}" type="sibTrans" cxnId="{17277506-C884-46E7-A216-C221AF1C9DA1}">
      <dgm:prSet/>
      <dgm:spPr/>
      <dgm:t>
        <a:bodyPr/>
        <a:lstStyle/>
        <a:p>
          <a:endParaRPr lang="en-US"/>
        </a:p>
      </dgm:t>
    </dgm:pt>
    <dgm:pt modelId="{33ACCFE1-54EE-4703-ADEF-F300D864527B}">
      <dgm:prSet phldrT="[Text]" custT="1"/>
      <dgm:spPr>
        <a:solidFill>
          <a:schemeClr val="accent5">
            <a:lumMod val="50000"/>
          </a:schemeClr>
        </a:solidFill>
      </dgm:spPr>
      <dgm:t>
        <a:bodyPr/>
        <a:lstStyle/>
        <a:p>
          <a:pPr rtl="0"/>
          <a:r>
            <a:rPr lang="en-US" sz="1800" b="1" dirty="0"/>
            <a:t>PART D</a:t>
          </a:r>
          <a:r>
            <a:rPr lang="en-US" sz="1300" b="1" dirty="0">
              <a:latin typeface="Avenir Next LT Pro Light" panose="02020404030301010803"/>
            </a:rPr>
            <a:t> </a:t>
          </a:r>
        </a:p>
        <a:p>
          <a:pPr rtl="0"/>
          <a:r>
            <a:rPr lang="en-US" sz="1300" dirty="0"/>
            <a:t>Medicare Prescription Drug Coverage</a:t>
          </a:r>
          <a:r>
            <a:rPr lang="en-US" sz="1300" dirty="0">
              <a:latin typeface="Avenir Next LT Pro Light" panose="02020404030301010803"/>
            </a:rPr>
            <a:t> </a:t>
          </a:r>
          <a:endParaRPr lang="en-US" sz="1300" dirty="0"/>
        </a:p>
        <a:p>
          <a:r>
            <a:rPr lang="en-US" sz="1000" dirty="0"/>
            <a:t>(Most plans cover prescription drug plans)</a:t>
          </a:r>
        </a:p>
      </dgm:t>
    </dgm:pt>
    <dgm:pt modelId="{2CA65C9E-B9E0-43A4-A033-6711E9CA50B9}" type="parTrans" cxnId="{005A7E85-D41E-4A76-8076-7C17130EA875}">
      <dgm:prSet/>
      <dgm:spPr/>
      <dgm:t>
        <a:bodyPr/>
        <a:lstStyle/>
        <a:p>
          <a:endParaRPr lang="en-US"/>
        </a:p>
      </dgm:t>
    </dgm:pt>
    <dgm:pt modelId="{B05AC503-DCCB-41F5-8456-ED9156B34867}" type="sibTrans" cxnId="{005A7E85-D41E-4A76-8076-7C17130EA875}">
      <dgm:prSet/>
      <dgm:spPr/>
      <dgm:t>
        <a:bodyPr/>
        <a:lstStyle/>
        <a:p>
          <a:endParaRPr lang="en-US"/>
        </a:p>
      </dgm:t>
    </dgm:pt>
    <dgm:pt modelId="{1FE4EA71-A928-49BD-866E-04D9FB1F680B}">
      <dgm:prSet phldrT="[Text]" custT="1"/>
      <dgm:spPr>
        <a:solidFill>
          <a:schemeClr val="accent3">
            <a:lumMod val="50000"/>
          </a:schemeClr>
        </a:solidFill>
      </dgm:spPr>
      <dgm:t>
        <a:bodyPr/>
        <a:lstStyle/>
        <a:p>
          <a:pPr rtl="0"/>
          <a:r>
            <a:rPr lang="en-US" sz="1000" dirty="0"/>
            <a:t>THESE PLANS ARE LIKE HMO’S OR PPO’S AND TYPICALLY INCLUDE PART A, B &amp; D</a:t>
          </a:r>
          <a:r>
            <a:rPr lang="en-US" sz="1000" dirty="0">
              <a:latin typeface="Avenir Next LT Pro Light" panose="02020404030301010803"/>
            </a:rPr>
            <a:t>   </a:t>
          </a:r>
          <a:endParaRPr lang="en-US" sz="1000" dirty="0"/>
        </a:p>
        <a:p>
          <a:pPr rtl="0"/>
          <a:r>
            <a:rPr lang="en-US" sz="1800" b="1" dirty="0"/>
            <a:t>PART A</a:t>
          </a:r>
          <a:r>
            <a:rPr lang="en-US" sz="1800" b="1" dirty="0">
              <a:latin typeface="Avenir Next LT Pro Light" panose="02020404030301010803"/>
            </a:rPr>
            <a:t> </a:t>
          </a:r>
          <a:endParaRPr lang="en-US" sz="1800" b="1" dirty="0"/>
        </a:p>
        <a:p>
          <a:r>
            <a:rPr lang="en-US" sz="1300" dirty="0"/>
            <a:t>Hospital Insurance</a:t>
          </a:r>
        </a:p>
        <a:p>
          <a:r>
            <a:rPr lang="en-US" sz="2000" dirty="0"/>
            <a:t>+</a:t>
          </a:r>
        </a:p>
      </dgm:t>
    </dgm:pt>
    <dgm:pt modelId="{63BE7C48-813A-4ACF-AE97-CDE38B50AFC2}" type="parTrans" cxnId="{8F7FE824-4486-43C2-9F82-D8619D1BC170}">
      <dgm:prSet/>
      <dgm:spPr/>
      <dgm:t>
        <a:bodyPr/>
        <a:lstStyle/>
        <a:p>
          <a:endParaRPr lang="en-US"/>
        </a:p>
      </dgm:t>
    </dgm:pt>
    <dgm:pt modelId="{483AA1AE-5266-4392-89C9-9B3DEB799BAB}" type="sibTrans" cxnId="{8F7FE824-4486-43C2-9F82-D8619D1BC170}">
      <dgm:prSet/>
      <dgm:spPr/>
      <dgm:t>
        <a:bodyPr/>
        <a:lstStyle/>
        <a:p>
          <a:endParaRPr lang="en-US"/>
        </a:p>
      </dgm:t>
    </dgm:pt>
    <dgm:pt modelId="{DFB2088A-3F39-4FA8-85A4-82121E67B409}" type="pres">
      <dgm:prSet presAssocID="{F9288817-9563-464D-83F0-F24C5AD6B521}" presName="linearFlow" presStyleCnt="0">
        <dgm:presLayoutVars>
          <dgm:dir/>
          <dgm:resizeHandles val="exact"/>
        </dgm:presLayoutVars>
      </dgm:prSet>
      <dgm:spPr/>
    </dgm:pt>
    <dgm:pt modelId="{1A2DE286-83B6-42B6-BA66-9BDD85EA4E3D}" type="pres">
      <dgm:prSet presAssocID="{60185401-EBC4-4671-8671-BA0E4075352F}" presName="composite" presStyleCnt="0"/>
      <dgm:spPr/>
    </dgm:pt>
    <dgm:pt modelId="{49E0BE66-65B1-40DF-B0CA-37F47D977B36}" type="pres">
      <dgm:prSet presAssocID="{60185401-EBC4-4671-8671-BA0E4075352F}" presName="imgShp" presStyleLbl="fgImgPlace1" presStyleIdx="0" presStyleCnt="4" custScaleX="81348" custScaleY="81348" custLinFactNeighborX="90130" custLinFactNeighborY="1503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adge with solid fill"/>
        </a:ext>
      </dgm:extLst>
    </dgm:pt>
    <dgm:pt modelId="{DC2A238E-E39E-4C63-A9B4-7A6B2DFC0B61}" type="pres">
      <dgm:prSet presAssocID="{60185401-EBC4-4671-8671-BA0E4075352F}" presName="txShp" presStyleLbl="node1" presStyleIdx="0" presStyleCnt="4" custScaleX="72575" custScaleY="79159" custLinFactNeighborX="-4434" custLinFactNeighborY="13341">
        <dgm:presLayoutVars>
          <dgm:bulletEnabled val="1"/>
        </dgm:presLayoutVars>
      </dgm:prSet>
      <dgm:spPr/>
    </dgm:pt>
    <dgm:pt modelId="{28FAA0BE-C7DA-4A42-82D5-DA037AA2D479}" type="pres">
      <dgm:prSet presAssocID="{33B06326-B62D-4FD3-9AFD-F91A601EEE27}" presName="spacing" presStyleCnt="0"/>
      <dgm:spPr/>
    </dgm:pt>
    <dgm:pt modelId="{57F071E9-152B-493B-9393-289526E1DB73}" type="pres">
      <dgm:prSet presAssocID="{1FE4EA71-A928-49BD-866E-04D9FB1F680B}" presName="composite" presStyleCnt="0"/>
      <dgm:spPr/>
    </dgm:pt>
    <dgm:pt modelId="{C88F115A-A59C-4239-80A2-91358411E7DB}" type="pres">
      <dgm:prSet presAssocID="{1FE4EA71-A928-49BD-866E-04D9FB1F680B}" presName="imgShp" presStyleLbl="fgImgPlace1" presStyleIdx="1" presStyleCnt="4" custScaleX="81348" custScaleY="81348" custLinFactX="19968" custLinFactNeighborX="100000" custLinFactNeighborY="934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Hospital with solid fill"/>
        </a:ext>
      </dgm:extLst>
    </dgm:pt>
    <dgm:pt modelId="{3A5DD046-1282-4648-9EE5-07C3C68859F7}" type="pres">
      <dgm:prSet presAssocID="{1FE4EA71-A928-49BD-866E-04D9FB1F680B}" presName="txShp" presStyleLbl="node1" presStyleIdx="1" presStyleCnt="4" custScaleX="72575" custScaleY="174837" custLinFactNeighborX="-2854" custLinFactNeighborY="12614">
        <dgm:presLayoutVars>
          <dgm:bulletEnabled val="1"/>
        </dgm:presLayoutVars>
      </dgm:prSet>
      <dgm:spPr>
        <a:prstGeom prst="rect">
          <a:avLst/>
        </a:prstGeom>
      </dgm:spPr>
    </dgm:pt>
    <dgm:pt modelId="{12BEE1A2-514C-4397-900F-FCF5D456DCA0}" type="pres">
      <dgm:prSet presAssocID="{483AA1AE-5266-4392-89C9-9B3DEB799BAB}" presName="spacing" presStyleCnt="0"/>
      <dgm:spPr/>
    </dgm:pt>
    <dgm:pt modelId="{A05FE45C-8D1D-42D1-B9DC-CC0AB53715F3}" type="pres">
      <dgm:prSet presAssocID="{4DE2F96F-E235-4815-8133-3AF9EDFD65F7}" presName="composite" presStyleCnt="0"/>
      <dgm:spPr/>
    </dgm:pt>
    <dgm:pt modelId="{E83C7F4D-007A-44F8-BC5D-C025AC832E9F}" type="pres">
      <dgm:prSet presAssocID="{4DE2F96F-E235-4815-8133-3AF9EDFD65F7}" presName="imgShp" presStyleLbl="fgImgPlace1" presStyleIdx="2" presStyleCnt="4" custScaleX="81348" custScaleY="81348" custLinFactX="19968" custLinFactNeighborX="100000" custLinFactNeighborY="-2592"/>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Stethoscope with solid fill"/>
        </a:ext>
      </dgm:extLst>
    </dgm:pt>
    <dgm:pt modelId="{63345541-1EC0-4A91-BD48-5CB3C05B21C8}" type="pres">
      <dgm:prSet presAssocID="{4DE2F96F-E235-4815-8133-3AF9EDFD65F7}" presName="txShp" presStyleLbl="node1" presStyleIdx="2" presStyleCnt="4" custScaleX="72575" custScaleY="147602" custLinFactNeighborX="-2205" custLinFactNeighborY="7590">
        <dgm:presLayoutVars>
          <dgm:bulletEnabled val="1"/>
        </dgm:presLayoutVars>
      </dgm:prSet>
      <dgm:spPr>
        <a:prstGeom prst="rect">
          <a:avLst/>
        </a:prstGeom>
      </dgm:spPr>
    </dgm:pt>
    <dgm:pt modelId="{DA760430-98EB-408F-A062-00A8BC5BC7F4}" type="pres">
      <dgm:prSet presAssocID="{9D4063C4-B8B9-4BAE-850F-701067DD6B86}" presName="spacing" presStyleCnt="0"/>
      <dgm:spPr/>
    </dgm:pt>
    <dgm:pt modelId="{7058D97F-BCD7-478B-8D95-70341151281C}" type="pres">
      <dgm:prSet presAssocID="{33ACCFE1-54EE-4703-ADEF-F300D864527B}" presName="composite" presStyleCnt="0"/>
      <dgm:spPr/>
    </dgm:pt>
    <dgm:pt modelId="{70F40690-0FEF-411A-A193-455C0D2D459F}" type="pres">
      <dgm:prSet presAssocID="{33ACCFE1-54EE-4703-ADEF-F300D864527B}" presName="imgShp" presStyleLbl="fgImgPlace1" presStyleIdx="3" presStyleCnt="4" custScaleX="81348" custScaleY="81348" custLinFactX="13972" custLinFactNeighborX="100000" custLinFactNeighborY="906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Medicine with solid fill"/>
        </a:ext>
      </dgm:extLst>
    </dgm:pt>
    <dgm:pt modelId="{5AAA06D0-90EA-427F-86DA-BC0FAE28BCAC}" type="pres">
      <dgm:prSet presAssocID="{33ACCFE1-54EE-4703-ADEF-F300D864527B}" presName="txShp" presStyleLbl="node1" presStyleIdx="3" presStyleCnt="4" custScaleX="72575" custScaleY="147602" custLinFactNeighborX="-1699" custLinFactNeighborY="13551">
        <dgm:presLayoutVars>
          <dgm:bulletEnabled val="1"/>
        </dgm:presLayoutVars>
      </dgm:prSet>
      <dgm:spPr>
        <a:prstGeom prst="rect">
          <a:avLst/>
        </a:prstGeom>
      </dgm:spPr>
    </dgm:pt>
  </dgm:ptLst>
  <dgm:cxnLst>
    <dgm:cxn modelId="{17277506-C884-46E7-A216-C221AF1C9DA1}" srcId="{F9288817-9563-464D-83F0-F24C5AD6B521}" destId="{4DE2F96F-E235-4815-8133-3AF9EDFD65F7}" srcOrd="2" destOrd="0" parTransId="{9D48A084-4E4C-426D-848F-12629C1520F5}" sibTransId="{9D4063C4-B8B9-4BAE-850F-701067DD6B86}"/>
    <dgm:cxn modelId="{8F7FE824-4486-43C2-9F82-D8619D1BC170}" srcId="{F9288817-9563-464D-83F0-F24C5AD6B521}" destId="{1FE4EA71-A928-49BD-866E-04D9FB1F680B}" srcOrd="1" destOrd="0" parTransId="{63BE7C48-813A-4ACF-AE97-CDE38B50AFC2}" sibTransId="{483AA1AE-5266-4392-89C9-9B3DEB799BAB}"/>
    <dgm:cxn modelId="{005A7E85-D41E-4A76-8076-7C17130EA875}" srcId="{F9288817-9563-464D-83F0-F24C5AD6B521}" destId="{33ACCFE1-54EE-4703-ADEF-F300D864527B}" srcOrd="3" destOrd="0" parTransId="{2CA65C9E-B9E0-43A4-A033-6711E9CA50B9}" sibTransId="{B05AC503-DCCB-41F5-8456-ED9156B34867}"/>
    <dgm:cxn modelId="{BF9AEE86-89AD-4139-8499-C8CA73D555F7}" srcId="{F9288817-9563-464D-83F0-F24C5AD6B521}" destId="{60185401-EBC4-4671-8671-BA0E4075352F}" srcOrd="0" destOrd="0" parTransId="{DF109EA9-3A54-4D6D-B1BA-44F8D6E33F71}" sibTransId="{33B06326-B62D-4FD3-9AFD-F91A601EEE27}"/>
    <dgm:cxn modelId="{C5A23593-B762-4E4A-BB02-B89421B54F85}" type="presOf" srcId="{1FE4EA71-A928-49BD-866E-04D9FB1F680B}" destId="{3A5DD046-1282-4648-9EE5-07C3C68859F7}" srcOrd="0" destOrd="0" presId="urn:microsoft.com/office/officeart/2005/8/layout/vList3"/>
    <dgm:cxn modelId="{301703A8-69AB-4E0C-97E7-2E16D8A48C04}" type="presOf" srcId="{4DE2F96F-E235-4815-8133-3AF9EDFD65F7}" destId="{63345541-1EC0-4A91-BD48-5CB3C05B21C8}" srcOrd="0" destOrd="0" presId="urn:microsoft.com/office/officeart/2005/8/layout/vList3"/>
    <dgm:cxn modelId="{35FD2DAD-4B34-47F6-8F33-13D67F04EDCD}" type="presOf" srcId="{33ACCFE1-54EE-4703-ADEF-F300D864527B}" destId="{5AAA06D0-90EA-427F-86DA-BC0FAE28BCAC}" srcOrd="0" destOrd="0" presId="urn:microsoft.com/office/officeart/2005/8/layout/vList3"/>
    <dgm:cxn modelId="{A0C3E5E5-D24B-4DC7-B7E6-CCA473E76842}" type="presOf" srcId="{60185401-EBC4-4671-8671-BA0E4075352F}" destId="{DC2A238E-E39E-4C63-A9B4-7A6B2DFC0B61}" srcOrd="0" destOrd="0" presId="urn:microsoft.com/office/officeart/2005/8/layout/vList3"/>
    <dgm:cxn modelId="{0CD0A7F8-3DAF-43F7-9AC6-3108BBF9D3BA}" type="presOf" srcId="{F9288817-9563-464D-83F0-F24C5AD6B521}" destId="{DFB2088A-3F39-4FA8-85A4-82121E67B409}" srcOrd="0" destOrd="0" presId="urn:microsoft.com/office/officeart/2005/8/layout/vList3"/>
    <dgm:cxn modelId="{355F0A16-90DD-4137-84FC-97440E9602FD}" type="presParOf" srcId="{DFB2088A-3F39-4FA8-85A4-82121E67B409}" destId="{1A2DE286-83B6-42B6-BA66-9BDD85EA4E3D}" srcOrd="0" destOrd="0" presId="urn:microsoft.com/office/officeart/2005/8/layout/vList3"/>
    <dgm:cxn modelId="{35E51CFD-8B25-4F43-91DA-8EB4922035B8}" type="presParOf" srcId="{1A2DE286-83B6-42B6-BA66-9BDD85EA4E3D}" destId="{49E0BE66-65B1-40DF-B0CA-37F47D977B36}" srcOrd="0" destOrd="0" presId="urn:microsoft.com/office/officeart/2005/8/layout/vList3"/>
    <dgm:cxn modelId="{66F4C16C-E0C4-4A6A-8540-D3990E5BE31E}" type="presParOf" srcId="{1A2DE286-83B6-42B6-BA66-9BDD85EA4E3D}" destId="{DC2A238E-E39E-4C63-A9B4-7A6B2DFC0B61}" srcOrd="1" destOrd="0" presId="urn:microsoft.com/office/officeart/2005/8/layout/vList3"/>
    <dgm:cxn modelId="{3D8C5BD9-DD4B-4C1B-BACB-3C7FF489110D}" type="presParOf" srcId="{DFB2088A-3F39-4FA8-85A4-82121E67B409}" destId="{28FAA0BE-C7DA-4A42-82D5-DA037AA2D479}" srcOrd="1" destOrd="0" presId="urn:microsoft.com/office/officeart/2005/8/layout/vList3"/>
    <dgm:cxn modelId="{C3FC4784-9738-461E-BD52-D20E974B5D13}" type="presParOf" srcId="{DFB2088A-3F39-4FA8-85A4-82121E67B409}" destId="{57F071E9-152B-493B-9393-289526E1DB73}" srcOrd="2" destOrd="0" presId="urn:microsoft.com/office/officeart/2005/8/layout/vList3"/>
    <dgm:cxn modelId="{BC6195D0-0B4E-49AE-A9C6-357C6BBD7FC6}" type="presParOf" srcId="{57F071E9-152B-493B-9393-289526E1DB73}" destId="{C88F115A-A59C-4239-80A2-91358411E7DB}" srcOrd="0" destOrd="0" presId="urn:microsoft.com/office/officeart/2005/8/layout/vList3"/>
    <dgm:cxn modelId="{215ED085-880F-4E21-9B21-A4B3F553A5FD}" type="presParOf" srcId="{57F071E9-152B-493B-9393-289526E1DB73}" destId="{3A5DD046-1282-4648-9EE5-07C3C68859F7}" srcOrd="1" destOrd="0" presId="urn:microsoft.com/office/officeart/2005/8/layout/vList3"/>
    <dgm:cxn modelId="{AC821B9D-FEC4-42BC-A92E-AD50D55697FA}" type="presParOf" srcId="{DFB2088A-3F39-4FA8-85A4-82121E67B409}" destId="{12BEE1A2-514C-4397-900F-FCF5D456DCA0}" srcOrd="3" destOrd="0" presId="urn:microsoft.com/office/officeart/2005/8/layout/vList3"/>
    <dgm:cxn modelId="{1FE09B53-5D3E-47E0-BA2B-8A72755B0499}" type="presParOf" srcId="{DFB2088A-3F39-4FA8-85A4-82121E67B409}" destId="{A05FE45C-8D1D-42D1-B9DC-CC0AB53715F3}" srcOrd="4" destOrd="0" presId="urn:microsoft.com/office/officeart/2005/8/layout/vList3"/>
    <dgm:cxn modelId="{70503AA7-E5F9-47BD-A14A-91A7400189BE}" type="presParOf" srcId="{A05FE45C-8D1D-42D1-B9DC-CC0AB53715F3}" destId="{E83C7F4D-007A-44F8-BC5D-C025AC832E9F}" srcOrd="0" destOrd="0" presId="urn:microsoft.com/office/officeart/2005/8/layout/vList3"/>
    <dgm:cxn modelId="{4FB3E76B-74A0-473E-AFEF-1B1923951E4A}" type="presParOf" srcId="{A05FE45C-8D1D-42D1-B9DC-CC0AB53715F3}" destId="{63345541-1EC0-4A91-BD48-5CB3C05B21C8}" srcOrd="1" destOrd="0" presId="urn:microsoft.com/office/officeart/2005/8/layout/vList3"/>
    <dgm:cxn modelId="{EBDAA797-BDF7-4520-AEE4-E31ABA1DDC2A}" type="presParOf" srcId="{DFB2088A-3F39-4FA8-85A4-82121E67B409}" destId="{DA760430-98EB-408F-A062-00A8BC5BC7F4}" srcOrd="5" destOrd="0" presId="urn:microsoft.com/office/officeart/2005/8/layout/vList3"/>
    <dgm:cxn modelId="{987F4A6F-CFC9-4B49-B5C1-5D0DC2C3A98B}" type="presParOf" srcId="{DFB2088A-3F39-4FA8-85A4-82121E67B409}" destId="{7058D97F-BCD7-478B-8D95-70341151281C}" srcOrd="6" destOrd="0" presId="urn:microsoft.com/office/officeart/2005/8/layout/vList3"/>
    <dgm:cxn modelId="{721673D9-F036-4E9A-8B26-977A27AAF293}" type="presParOf" srcId="{7058D97F-BCD7-478B-8D95-70341151281C}" destId="{70F40690-0FEF-411A-A193-455C0D2D459F}" srcOrd="0" destOrd="0" presId="urn:microsoft.com/office/officeart/2005/8/layout/vList3"/>
    <dgm:cxn modelId="{4654931A-94A5-4D96-AB9C-1613BF98AA4D}" type="presParOf" srcId="{7058D97F-BCD7-478B-8D95-70341151281C}" destId="{5AAA06D0-90EA-427F-86DA-BC0FAE28BCAC}"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084384C-CF8C-42D1-BEE1-8348D64DB356}"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902B0585-A7E8-4A44-A482-A529E24647BF}">
      <dgm:prSet/>
      <dgm:spPr/>
      <dgm:t>
        <a:bodyPr/>
        <a:lstStyle/>
        <a:p>
          <a:r>
            <a:rPr lang="en-US" dirty="0"/>
            <a:t>Enrollment is not automatic</a:t>
          </a:r>
        </a:p>
      </dgm:t>
    </dgm:pt>
    <dgm:pt modelId="{D14EBD6B-BBBB-4D8D-9F98-567B45A4163A}" type="parTrans" cxnId="{2E4A1C0B-4C2D-4B00-96FA-84AF8FC784F2}">
      <dgm:prSet/>
      <dgm:spPr/>
      <dgm:t>
        <a:bodyPr/>
        <a:lstStyle/>
        <a:p>
          <a:endParaRPr lang="en-US"/>
        </a:p>
      </dgm:t>
    </dgm:pt>
    <dgm:pt modelId="{09571E1E-41F7-4C98-B3DC-9141E72F69A2}" type="sibTrans" cxnId="{2E4A1C0B-4C2D-4B00-96FA-84AF8FC784F2}">
      <dgm:prSet/>
      <dgm:spPr/>
      <dgm:t>
        <a:bodyPr/>
        <a:lstStyle/>
        <a:p>
          <a:endParaRPr lang="en-US"/>
        </a:p>
      </dgm:t>
    </dgm:pt>
    <dgm:pt modelId="{230D58B7-F464-4807-BA2E-411D395EBFC7}">
      <dgm:prSet/>
      <dgm:spPr/>
      <dgm:t>
        <a:bodyPr/>
        <a:lstStyle/>
        <a:p>
          <a:r>
            <a:rPr lang="en-US" dirty="0"/>
            <a:t>If you don’t get Social Security or RRB benefits</a:t>
          </a:r>
        </a:p>
      </dgm:t>
    </dgm:pt>
    <dgm:pt modelId="{68EAF4C9-5B5B-4AC0-AC19-F7059358D170}" type="parTrans" cxnId="{31D2A99F-4165-4872-A620-367454AB0DCB}">
      <dgm:prSet/>
      <dgm:spPr/>
      <dgm:t>
        <a:bodyPr/>
        <a:lstStyle/>
        <a:p>
          <a:endParaRPr lang="en-US"/>
        </a:p>
      </dgm:t>
    </dgm:pt>
    <dgm:pt modelId="{A74B3AEB-D699-408B-9910-53CA0ECA5DCE}" type="sibTrans" cxnId="{31D2A99F-4165-4872-A620-367454AB0DCB}">
      <dgm:prSet/>
      <dgm:spPr/>
      <dgm:t>
        <a:bodyPr/>
        <a:lstStyle/>
        <a:p>
          <a:endParaRPr lang="en-US"/>
        </a:p>
      </dgm:t>
    </dgm:pt>
    <dgm:pt modelId="{C89D0C9C-D954-42A8-8181-5C3FDB63DBD4}">
      <dgm:prSet/>
      <dgm:spPr/>
      <dgm:t>
        <a:bodyPr/>
        <a:lstStyle/>
        <a:p>
          <a:r>
            <a:rPr lang="en-US" dirty="0"/>
            <a:t>For instance, you are still actively working</a:t>
          </a:r>
        </a:p>
      </dgm:t>
    </dgm:pt>
    <dgm:pt modelId="{6EF346A7-4D99-4D4A-8B33-7B8538E0ACA8}" type="parTrans" cxnId="{DDA772B2-DF76-4300-A49B-07FEE63285F2}">
      <dgm:prSet/>
      <dgm:spPr/>
      <dgm:t>
        <a:bodyPr/>
        <a:lstStyle/>
        <a:p>
          <a:endParaRPr lang="en-US"/>
        </a:p>
      </dgm:t>
    </dgm:pt>
    <dgm:pt modelId="{8FD2175B-59D8-42C1-9D16-90D6D3C206D4}" type="sibTrans" cxnId="{DDA772B2-DF76-4300-A49B-07FEE63285F2}">
      <dgm:prSet/>
      <dgm:spPr/>
      <dgm:t>
        <a:bodyPr/>
        <a:lstStyle/>
        <a:p>
          <a:endParaRPr lang="en-US"/>
        </a:p>
      </dgm:t>
    </dgm:pt>
    <dgm:pt modelId="{46CF0608-397B-4251-B39C-17D6A0E6FA1E}">
      <dgm:prSet/>
      <dgm:spPr/>
      <dgm:t>
        <a:bodyPr/>
        <a:lstStyle/>
        <a:p>
          <a:r>
            <a:rPr lang="en-US" dirty="0"/>
            <a:t>Enroll with Social Security</a:t>
          </a:r>
        </a:p>
      </dgm:t>
    </dgm:pt>
    <dgm:pt modelId="{52C84E5F-FF7F-48E2-92F5-2A669A29C875}" type="parTrans" cxnId="{4025887D-8832-4B23-8248-095980316CE3}">
      <dgm:prSet/>
      <dgm:spPr/>
      <dgm:t>
        <a:bodyPr/>
        <a:lstStyle/>
        <a:p>
          <a:endParaRPr lang="en-US"/>
        </a:p>
      </dgm:t>
    </dgm:pt>
    <dgm:pt modelId="{81AE0680-8489-4F8F-A766-315DD556C3D7}" type="sibTrans" cxnId="{4025887D-8832-4B23-8248-095980316CE3}">
      <dgm:prSet/>
      <dgm:spPr/>
      <dgm:t>
        <a:bodyPr/>
        <a:lstStyle/>
        <a:p>
          <a:endParaRPr lang="en-US"/>
        </a:p>
      </dgm:t>
    </dgm:pt>
    <dgm:pt modelId="{373ED8AF-A9B7-4430-9011-CE82328D3CA1}">
      <dgm:prSet/>
      <dgm:spPr/>
      <dgm:t>
        <a:bodyPr/>
        <a:lstStyle/>
        <a:p>
          <a:r>
            <a:rPr lang="en-US" dirty="0"/>
            <a:t>Visit local office</a:t>
          </a:r>
        </a:p>
      </dgm:t>
    </dgm:pt>
    <dgm:pt modelId="{7F2795F6-8AA5-43B3-A736-A2DDAC618533}" type="parTrans" cxnId="{631DFC04-1267-4086-8BFF-4DA91EBE3FBA}">
      <dgm:prSet/>
      <dgm:spPr/>
      <dgm:t>
        <a:bodyPr/>
        <a:lstStyle/>
        <a:p>
          <a:endParaRPr lang="en-US"/>
        </a:p>
      </dgm:t>
    </dgm:pt>
    <dgm:pt modelId="{FA5931F3-FF91-48CF-A7B7-7EAF71FCF305}" type="sibTrans" cxnId="{631DFC04-1267-4086-8BFF-4DA91EBE3FBA}">
      <dgm:prSet/>
      <dgm:spPr/>
      <dgm:t>
        <a:bodyPr/>
        <a:lstStyle/>
        <a:p>
          <a:endParaRPr lang="en-US"/>
        </a:p>
      </dgm:t>
    </dgm:pt>
    <dgm:pt modelId="{87A87126-356C-4BE4-8546-07809B05CBE7}">
      <dgm:prSet/>
      <dgm:spPr/>
      <dgm:t>
        <a:bodyPr/>
        <a:lstStyle/>
        <a:p>
          <a:r>
            <a:rPr lang="en-US" dirty="0"/>
            <a:t>Call 1-800-772-1213</a:t>
          </a:r>
        </a:p>
      </dgm:t>
    </dgm:pt>
    <dgm:pt modelId="{D3BAC90F-2C55-4125-8CFD-FB76F3FF2F79}" type="parTrans" cxnId="{5CC4F9E3-D689-41E4-83F7-36BD0AB8FFA7}">
      <dgm:prSet/>
      <dgm:spPr/>
      <dgm:t>
        <a:bodyPr/>
        <a:lstStyle/>
        <a:p>
          <a:endParaRPr lang="en-US"/>
        </a:p>
      </dgm:t>
    </dgm:pt>
    <dgm:pt modelId="{8E64909B-EA85-4142-B2A7-439CDC1B4707}" type="sibTrans" cxnId="{5CC4F9E3-D689-41E4-83F7-36BD0AB8FFA7}">
      <dgm:prSet/>
      <dgm:spPr/>
      <dgm:t>
        <a:bodyPr/>
        <a:lstStyle/>
        <a:p>
          <a:endParaRPr lang="en-US"/>
        </a:p>
      </dgm:t>
    </dgm:pt>
    <dgm:pt modelId="{6C54DD6F-4D5F-4DE5-897B-7331DA10C36F}">
      <dgm:prSet/>
      <dgm:spPr/>
      <dgm:t>
        <a:bodyPr/>
        <a:lstStyle/>
        <a:p>
          <a:r>
            <a:rPr lang="en-US" dirty="0"/>
            <a:t>Online at ssa.gov</a:t>
          </a:r>
        </a:p>
      </dgm:t>
    </dgm:pt>
    <dgm:pt modelId="{0BE462A1-31E1-4C85-B266-6295E4887711}" type="parTrans" cxnId="{D26B2139-3545-4D2A-B8D2-34C2D74BC4B1}">
      <dgm:prSet/>
      <dgm:spPr/>
      <dgm:t>
        <a:bodyPr/>
        <a:lstStyle/>
        <a:p>
          <a:endParaRPr lang="en-US"/>
        </a:p>
      </dgm:t>
    </dgm:pt>
    <dgm:pt modelId="{68727FF6-54E2-4052-B95B-58D2212C5629}" type="sibTrans" cxnId="{D26B2139-3545-4D2A-B8D2-34C2D74BC4B1}">
      <dgm:prSet/>
      <dgm:spPr/>
      <dgm:t>
        <a:bodyPr/>
        <a:lstStyle/>
        <a:p>
          <a:endParaRPr lang="en-US"/>
        </a:p>
      </dgm:t>
    </dgm:pt>
    <dgm:pt modelId="{83AC70A2-175B-48A2-A646-351F21EE27D6}">
      <dgm:prSet/>
      <dgm:spPr/>
      <dgm:t>
        <a:bodyPr/>
        <a:lstStyle/>
        <a:p>
          <a:r>
            <a:rPr lang="en-US" dirty="0"/>
            <a:t>If retired from Railroad enroll with RRB</a:t>
          </a:r>
        </a:p>
      </dgm:t>
    </dgm:pt>
    <dgm:pt modelId="{45EEC737-9A46-4615-9176-6A15BC63504F}" type="parTrans" cxnId="{81A49FB8-0908-4D35-BB9D-A3D49213CD6E}">
      <dgm:prSet/>
      <dgm:spPr/>
      <dgm:t>
        <a:bodyPr/>
        <a:lstStyle/>
        <a:p>
          <a:endParaRPr lang="en-US"/>
        </a:p>
      </dgm:t>
    </dgm:pt>
    <dgm:pt modelId="{8CFF7B72-4916-43FF-BA0B-EFDEE90E9602}" type="sibTrans" cxnId="{81A49FB8-0908-4D35-BB9D-A3D49213CD6E}">
      <dgm:prSet/>
      <dgm:spPr/>
      <dgm:t>
        <a:bodyPr/>
        <a:lstStyle/>
        <a:p>
          <a:endParaRPr lang="en-US"/>
        </a:p>
      </dgm:t>
    </dgm:pt>
    <dgm:pt modelId="{85E22763-C746-473E-853E-F96E9558335B}">
      <dgm:prSet/>
      <dgm:spPr/>
      <dgm:t>
        <a:bodyPr/>
        <a:lstStyle/>
        <a:p>
          <a:r>
            <a:rPr lang="en-US" dirty="0"/>
            <a:t>Call your local RRB office or 1‑877‑772‑5772</a:t>
          </a:r>
        </a:p>
      </dgm:t>
    </dgm:pt>
    <dgm:pt modelId="{222005A5-0D18-48A5-90A4-706825E43BC1}" type="parTrans" cxnId="{A754E5A0-43E2-458A-A221-90B81778DB20}">
      <dgm:prSet/>
      <dgm:spPr/>
      <dgm:t>
        <a:bodyPr/>
        <a:lstStyle/>
        <a:p>
          <a:endParaRPr lang="en-US"/>
        </a:p>
      </dgm:t>
    </dgm:pt>
    <dgm:pt modelId="{9749681C-1BE0-4F0A-8BAC-C0D802F1167A}" type="sibTrans" cxnId="{A754E5A0-43E2-458A-A221-90B81778DB20}">
      <dgm:prSet/>
      <dgm:spPr/>
      <dgm:t>
        <a:bodyPr/>
        <a:lstStyle/>
        <a:p>
          <a:endParaRPr lang="en-US"/>
        </a:p>
      </dgm:t>
    </dgm:pt>
    <dgm:pt modelId="{CF3F5719-42E3-464F-854A-A22488BFEBD0}" type="pres">
      <dgm:prSet presAssocID="{0084384C-CF8C-42D1-BEE1-8348D64DB356}" presName="Name0" presStyleCnt="0">
        <dgm:presLayoutVars>
          <dgm:dir/>
          <dgm:animLvl val="lvl"/>
          <dgm:resizeHandles val="exact"/>
        </dgm:presLayoutVars>
      </dgm:prSet>
      <dgm:spPr/>
    </dgm:pt>
    <dgm:pt modelId="{77434EDD-7348-470B-8D4A-CC1F8AA2FB70}" type="pres">
      <dgm:prSet presAssocID="{902B0585-A7E8-4A44-A482-A529E24647BF}" presName="composite" presStyleCnt="0"/>
      <dgm:spPr/>
    </dgm:pt>
    <dgm:pt modelId="{B1A31924-0990-4C12-8A07-0E6A6FD913FD}" type="pres">
      <dgm:prSet presAssocID="{902B0585-A7E8-4A44-A482-A529E24647BF}" presName="parTx" presStyleLbl="alignNode1" presStyleIdx="0" presStyleCnt="3">
        <dgm:presLayoutVars>
          <dgm:chMax val="0"/>
          <dgm:chPref val="0"/>
          <dgm:bulletEnabled val="1"/>
        </dgm:presLayoutVars>
      </dgm:prSet>
      <dgm:spPr/>
    </dgm:pt>
    <dgm:pt modelId="{067BAE0B-A462-4F85-81D8-3535C0925544}" type="pres">
      <dgm:prSet presAssocID="{902B0585-A7E8-4A44-A482-A529E24647BF}" presName="desTx" presStyleLbl="alignAccFollowNode1" presStyleIdx="0" presStyleCnt="3">
        <dgm:presLayoutVars>
          <dgm:bulletEnabled val="1"/>
        </dgm:presLayoutVars>
      </dgm:prSet>
      <dgm:spPr/>
    </dgm:pt>
    <dgm:pt modelId="{EEE1C113-918C-4644-B373-4BFEA1B83F26}" type="pres">
      <dgm:prSet presAssocID="{09571E1E-41F7-4C98-B3DC-9141E72F69A2}" presName="space" presStyleCnt="0"/>
      <dgm:spPr/>
    </dgm:pt>
    <dgm:pt modelId="{A6C7A937-B015-4413-ADD3-B0C7DF0E27EB}" type="pres">
      <dgm:prSet presAssocID="{46CF0608-397B-4251-B39C-17D6A0E6FA1E}" presName="composite" presStyleCnt="0"/>
      <dgm:spPr/>
    </dgm:pt>
    <dgm:pt modelId="{338572D5-AD55-435B-8E37-4DBD88E67574}" type="pres">
      <dgm:prSet presAssocID="{46CF0608-397B-4251-B39C-17D6A0E6FA1E}" presName="parTx" presStyleLbl="alignNode1" presStyleIdx="1" presStyleCnt="3">
        <dgm:presLayoutVars>
          <dgm:chMax val="0"/>
          <dgm:chPref val="0"/>
          <dgm:bulletEnabled val="1"/>
        </dgm:presLayoutVars>
      </dgm:prSet>
      <dgm:spPr/>
    </dgm:pt>
    <dgm:pt modelId="{2A696A97-F269-409F-8CF3-8200C02D247B}" type="pres">
      <dgm:prSet presAssocID="{46CF0608-397B-4251-B39C-17D6A0E6FA1E}" presName="desTx" presStyleLbl="alignAccFollowNode1" presStyleIdx="1" presStyleCnt="3">
        <dgm:presLayoutVars>
          <dgm:bulletEnabled val="1"/>
        </dgm:presLayoutVars>
      </dgm:prSet>
      <dgm:spPr/>
    </dgm:pt>
    <dgm:pt modelId="{DACB27A6-9E4E-4F95-AA86-E6C0FAFDDD4C}" type="pres">
      <dgm:prSet presAssocID="{81AE0680-8489-4F8F-A766-315DD556C3D7}" presName="space" presStyleCnt="0"/>
      <dgm:spPr/>
    </dgm:pt>
    <dgm:pt modelId="{630F59D7-1C2B-4E44-8FED-CEF50D3F0335}" type="pres">
      <dgm:prSet presAssocID="{83AC70A2-175B-48A2-A646-351F21EE27D6}" presName="composite" presStyleCnt="0"/>
      <dgm:spPr/>
    </dgm:pt>
    <dgm:pt modelId="{4A9EE2F0-C6D7-4714-B40F-91A6528B49CB}" type="pres">
      <dgm:prSet presAssocID="{83AC70A2-175B-48A2-A646-351F21EE27D6}" presName="parTx" presStyleLbl="alignNode1" presStyleIdx="2" presStyleCnt="3">
        <dgm:presLayoutVars>
          <dgm:chMax val="0"/>
          <dgm:chPref val="0"/>
          <dgm:bulletEnabled val="1"/>
        </dgm:presLayoutVars>
      </dgm:prSet>
      <dgm:spPr/>
    </dgm:pt>
    <dgm:pt modelId="{3C0BCF5E-AF4A-476E-8DA9-79D6C19A7FC6}" type="pres">
      <dgm:prSet presAssocID="{83AC70A2-175B-48A2-A646-351F21EE27D6}" presName="desTx" presStyleLbl="alignAccFollowNode1" presStyleIdx="2" presStyleCnt="3">
        <dgm:presLayoutVars>
          <dgm:bulletEnabled val="1"/>
        </dgm:presLayoutVars>
      </dgm:prSet>
      <dgm:spPr/>
    </dgm:pt>
  </dgm:ptLst>
  <dgm:cxnLst>
    <dgm:cxn modelId="{631DFC04-1267-4086-8BFF-4DA91EBE3FBA}" srcId="{46CF0608-397B-4251-B39C-17D6A0E6FA1E}" destId="{373ED8AF-A9B7-4430-9011-CE82328D3CA1}" srcOrd="0" destOrd="0" parTransId="{7F2795F6-8AA5-43B3-A736-A2DDAC618533}" sibTransId="{FA5931F3-FF91-48CF-A7B7-7EAF71FCF305}"/>
    <dgm:cxn modelId="{3B492407-0D95-43F5-A0A9-0976F050B7C5}" type="presOf" srcId="{902B0585-A7E8-4A44-A482-A529E24647BF}" destId="{B1A31924-0990-4C12-8A07-0E6A6FD913FD}" srcOrd="0" destOrd="0" presId="urn:microsoft.com/office/officeart/2005/8/layout/hList1"/>
    <dgm:cxn modelId="{2E4A1C0B-4C2D-4B00-96FA-84AF8FC784F2}" srcId="{0084384C-CF8C-42D1-BEE1-8348D64DB356}" destId="{902B0585-A7E8-4A44-A482-A529E24647BF}" srcOrd="0" destOrd="0" parTransId="{D14EBD6B-BBBB-4D8D-9F98-567B45A4163A}" sibTransId="{09571E1E-41F7-4C98-B3DC-9141E72F69A2}"/>
    <dgm:cxn modelId="{68D6A533-FE56-401F-9250-628DC5D42003}" type="presOf" srcId="{373ED8AF-A9B7-4430-9011-CE82328D3CA1}" destId="{2A696A97-F269-409F-8CF3-8200C02D247B}" srcOrd="0" destOrd="0" presId="urn:microsoft.com/office/officeart/2005/8/layout/hList1"/>
    <dgm:cxn modelId="{D26B2139-3545-4D2A-B8D2-34C2D74BC4B1}" srcId="{46CF0608-397B-4251-B39C-17D6A0E6FA1E}" destId="{6C54DD6F-4D5F-4DE5-897B-7331DA10C36F}" srcOrd="2" destOrd="0" parTransId="{0BE462A1-31E1-4C85-B266-6295E4887711}" sibTransId="{68727FF6-54E2-4052-B95B-58D2212C5629}"/>
    <dgm:cxn modelId="{81C6006A-A8CD-48BB-8498-901336E5E56C}" type="presOf" srcId="{6C54DD6F-4D5F-4DE5-897B-7331DA10C36F}" destId="{2A696A97-F269-409F-8CF3-8200C02D247B}" srcOrd="0" destOrd="2" presId="urn:microsoft.com/office/officeart/2005/8/layout/hList1"/>
    <dgm:cxn modelId="{EB01394B-DEC1-4CF9-A903-FF7BBECB4221}" type="presOf" srcId="{0084384C-CF8C-42D1-BEE1-8348D64DB356}" destId="{CF3F5719-42E3-464F-854A-A22488BFEBD0}" srcOrd="0" destOrd="0" presId="urn:microsoft.com/office/officeart/2005/8/layout/hList1"/>
    <dgm:cxn modelId="{4025887D-8832-4B23-8248-095980316CE3}" srcId="{0084384C-CF8C-42D1-BEE1-8348D64DB356}" destId="{46CF0608-397B-4251-B39C-17D6A0E6FA1E}" srcOrd="1" destOrd="0" parTransId="{52C84E5F-FF7F-48E2-92F5-2A669A29C875}" sibTransId="{81AE0680-8489-4F8F-A766-315DD556C3D7}"/>
    <dgm:cxn modelId="{6B8DEF7D-CC7E-4925-90C2-F9D2DC6D0C5E}" type="presOf" srcId="{46CF0608-397B-4251-B39C-17D6A0E6FA1E}" destId="{338572D5-AD55-435B-8E37-4DBD88E67574}" srcOrd="0" destOrd="0" presId="urn:microsoft.com/office/officeart/2005/8/layout/hList1"/>
    <dgm:cxn modelId="{693A8B7F-64B8-4366-86A6-49E34E75E85F}" type="presOf" srcId="{83AC70A2-175B-48A2-A646-351F21EE27D6}" destId="{4A9EE2F0-C6D7-4714-B40F-91A6528B49CB}" srcOrd="0" destOrd="0" presId="urn:microsoft.com/office/officeart/2005/8/layout/hList1"/>
    <dgm:cxn modelId="{31D2A99F-4165-4872-A620-367454AB0DCB}" srcId="{902B0585-A7E8-4A44-A482-A529E24647BF}" destId="{230D58B7-F464-4807-BA2E-411D395EBFC7}" srcOrd="0" destOrd="0" parTransId="{68EAF4C9-5B5B-4AC0-AC19-F7059358D170}" sibTransId="{A74B3AEB-D699-408B-9910-53CA0ECA5DCE}"/>
    <dgm:cxn modelId="{A754E5A0-43E2-458A-A221-90B81778DB20}" srcId="{83AC70A2-175B-48A2-A646-351F21EE27D6}" destId="{85E22763-C746-473E-853E-F96E9558335B}" srcOrd="0" destOrd="0" parTransId="{222005A5-0D18-48A5-90A4-706825E43BC1}" sibTransId="{9749681C-1BE0-4F0A-8BAC-C0D802F1167A}"/>
    <dgm:cxn modelId="{FE0083A5-0932-41E8-976B-1B7773712064}" type="presOf" srcId="{230D58B7-F464-4807-BA2E-411D395EBFC7}" destId="{067BAE0B-A462-4F85-81D8-3535C0925544}" srcOrd="0" destOrd="0" presId="urn:microsoft.com/office/officeart/2005/8/layout/hList1"/>
    <dgm:cxn modelId="{DDA772B2-DF76-4300-A49B-07FEE63285F2}" srcId="{230D58B7-F464-4807-BA2E-411D395EBFC7}" destId="{C89D0C9C-D954-42A8-8181-5C3FDB63DBD4}" srcOrd="0" destOrd="0" parTransId="{6EF346A7-4D99-4D4A-8B33-7B8538E0ACA8}" sibTransId="{8FD2175B-59D8-42C1-9D16-90D6D3C206D4}"/>
    <dgm:cxn modelId="{81A49FB8-0908-4D35-BB9D-A3D49213CD6E}" srcId="{0084384C-CF8C-42D1-BEE1-8348D64DB356}" destId="{83AC70A2-175B-48A2-A646-351F21EE27D6}" srcOrd="2" destOrd="0" parTransId="{45EEC737-9A46-4615-9176-6A15BC63504F}" sibTransId="{8CFF7B72-4916-43FF-BA0B-EFDEE90E9602}"/>
    <dgm:cxn modelId="{693286C8-596D-4503-968B-DFC39AEC4AC9}" type="presOf" srcId="{C89D0C9C-D954-42A8-8181-5C3FDB63DBD4}" destId="{067BAE0B-A462-4F85-81D8-3535C0925544}" srcOrd="0" destOrd="1" presId="urn:microsoft.com/office/officeart/2005/8/layout/hList1"/>
    <dgm:cxn modelId="{729F0AD2-0B04-419D-9C0E-C7233221DE2E}" type="presOf" srcId="{85E22763-C746-473E-853E-F96E9558335B}" destId="{3C0BCF5E-AF4A-476E-8DA9-79D6C19A7FC6}" srcOrd="0" destOrd="0" presId="urn:microsoft.com/office/officeart/2005/8/layout/hList1"/>
    <dgm:cxn modelId="{5CC4F9E3-D689-41E4-83F7-36BD0AB8FFA7}" srcId="{46CF0608-397B-4251-B39C-17D6A0E6FA1E}" destId="{87A87126-356C-4BE4-8546-07809B05CBE7}" srcOrd="1" destOrd="0" parTransId="{D3BAC90F-2C55-4125-8CFD-FB76F3FF2F79}" sibTransId="{8E64909B-EA85-4142-B2A7-439CDC1B4707}"/>
    <dgm:cxn modelId="{AAB2AAEB-778A-453E-B6D5-79E1B2C9E5B0}" type="presOf" srcId="{87A87126-356C-4BE4-8546-07809B05CBE7}" destId="{2A696A97-F269-409F-8CF3-8200C02D247B}" srcOrd="0" destOrd="1" presId="urn:microsoft.com/office/officeart/2005/8/layout/hList1"/>
    <dgm:cxn modelId="{A59C09AF-A5CB-4677-BE05-87E7D7013F92}" type="presParOf" srcId="{CF3F5719-42E3-464F-854A-A22488BFEBD0}" destId="{77434EDD-7348-470B-8D4A-CC1F8AA2FB70}" srcOrd="0" destOrd="0" presId="urn:microsoft.com/office/officeart/2005/8/layout/hList1"/>
    <dgm:cxn modelId="{13306C8E-7A71-4675-8CBF-929321935C03}" type="presParOf" srcId="{77434EDD-7348-470B-8D4A-CC1F8AA2FB70}" destId="{B1A31924-0990-4C12-8A07-0E6A6FD913FD}" srcOrd="0" destOrd="0" presId="urn:microsoft.com/office/officeart/2005/8/layout/hList1"/>
    <dgm:cxn modelId="{B4459E78-954C-4FE7-84A1-26604851F654}" type="presParOf" srcId="{77434EDD-7348-470B-8D4A-CC1F8AA2FB70}" destId="{067BAE0B-A462-4F85-81D8-3535C0925544}" srcOrd="1" destOrd="0" presId="urn:microsoft.com/office/officeart/2005/8/layout/hList1"/>
    <dgm:cxn modelId="{65E98D69-5C55-468D-900F-B372245740EC}" type="presParOf" srcId="{CF3F5719-42E3-464F-854A-A22488BFEBD0}" destId="{EEE1C113-918C-4644-B373-4BFEA1B83F26}" srcOrd="1" destOrd="0" presId="urn:microsoft.com/office/officeart/2005/8/layout/hList1"/>
    <dgm:cxn modelId="{B2F2E5C5-83F9-4794-B4CA-407D1C7145F7}" type="presParOf" srcId="{CF3F5719-42E3-464F-854A-A22488BFEBD0}" destId="{A6C7A937-B015-4413-ADD3-B0C7DF0E27EB}" srcOrd="2" destOrd="0" presId="urn:microsoft.com/office/officeart/2005/8/layout/hList1"/>
    <dgm:cxn modelId="{CFE94868-D481-4A4E-B63E-FBDC1586DE15}" type="presParOf" srcId="{A6C7A937-B015-4413-ADD3-B0C7DF0E27EB}" destId="{338572D5-AD55-435B-8E37-4DBD88E67574}" srcOrd="0" destOrd="0" presId="urn:microsoft.com/office/officeart/2005/8/layout/hList1"/>
    <dgm:cxn modelId="{513D7678-CDE8-44B6-8D13-6A4E96AD5371}" type="presParOf" srcId="{A6C7A937-B015-4413-ADD3-B0C7DF0E27EB}" destId="{2A696A97-F269-409F-8CF3-8200C02D247B}" srcOrd="1" destOrd="0" presId="urn:microsoft.com/office/officeart/2005/8/layout/hList1"/>
    <dgm:cxn modelId="{21611979-E39D-475C-A371-7AC1236AE584}" type="presParOf" srcId="{CF3F5719-42E3-464F-854A-A22488BFEBD0}" destId="{DACB27A6-9E4E-4F95-AA86-E6C0FAFDDD4C}" srcOrd="3" destOrd="0" presId="urn:microsoft.com/office/officeart/2005/8/layout/hList1"/>
    <dgm:cxn modelId="{DEA88FC3-365C-4EE9-BBF8-A3C8C2F74EC2}" type="presParOf" srcId="{CF3F5719-42E3-464F-854A-A22488BFEBD0}" destId="{630F59D7-1C2B-4E44-8FED-CEF50D3F0335}" srcOrd="4" destOrd="0" presId="urn:microsoft.com/office/officeart/2005/8/layout/hList1"/>
    <dgm:cxn modelId="{4C210617-20B1-492C-A6BA-CE22A00136CC}" type="presParOf" srcId="{630F59D7-1C2B-4E44-8FED-CEF50D3F0335}" destId="{4A9EE2F0-C6D7-4714-B40F-91A6528B49CB}" srcOrd="0" destOrd="0" presId="urn:microsoft.com/office/officeart/2005/8/layout/hList1"/>
    <dgm:cxn modelId="{1667E8CF-F128-4CE4-A8F6-169DC8F1AFCB}" type="presParOf" srcId="{630F59D7-1C2B-4E44-8FED-CEF50D3F0335}" destId="{3C0BCF5E-AF4A-476E-8DA9-79D6C19A7FC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6EB77B-15A0-4657-9993-8A420A31D363}" type="doc">
      <dgm:prSet loTypeId="urn:microsoft.com/office/officeart/2005/8/layout/pList2" loCatId="list" qsTypeId="urn:microsoft.com/office/officeart/2005/8/quickstyle/simple1" qsCatId="simple" csTypeId="urn:microsoft.com/office/officeart/2005/8/colors/colorful1" csCatId="colorful" phldr="1"/>
      <dgm:spPr/>
      <dgm:t>
        <a:bodyPr/>
        <a:lstStyle/>
        <a:p>
          <a:endParaRPr lang="en-US"/>
        </a:p>
      </dgm:t>
    </dgm:pt>
    <dgm:pt modelId="{EE6D8C13-340D-4B12-8BD2-7471BE043A54}">
      <dgm:prSet/>
      <dgm:spPr>
        <a:solidFill>
          <a:schemeClr val="accent2">
            <a:lumMod val="75000"/>
          </a:schemeClr>
        </a:solidFill>
      </dgm:spPr>
      <dgm:t>
        <a:bodyPr/>
        <a:lstStyle/>
        <a:p>
          <a:pPr algn="ctr">
            <a:buNone/>
          </a:pPr>
          <a:endParaRPr lang="en-US" dirty="0"/>
        </a:p>
        <a:p>
          <a:pPr algn="ctr">
            <a:buNone/>
          </a:pPr>
          <a:r>
            <a:rPr lang="en-US" dirty="0"/>
            <a:t>Keep</a:t>
          </a:r>
        </a:p>
      </dgm:t>
    </dgm:pt>
    <dgm:pt modelId="{636C78FD-9B7F-405D-9FB3-B15CE5173C68}" type="parTrans" cxnId="{863C6281-F700-4FE1-8092-D766305D4399}">
      <dgm:prSet/>
      <dgm:spPr/>
      <dgm:t>
        <a:bodyPr/>
        <a:lstStyle/>
        <a:p>
          <a:endParaRPr lang="en-US"/>
        </a:p>
      </dgm:t>
    </dgm:pt>
    <dgm:pt modelId="{3D74F19F-1B72-46DB-BFC7-81F52A6809F6}" type="sibTrans" cxnId="{863C6281-F700-4FE1-8092-D766305D4399}">
      <dgm:prSet/>
      <dgm:spPr/>
      <dgm:t>
        <a:bodyPr/>
        <a:lstStyle/>
        <a:p>
          <a:endParaRPr lang="en-US"/>
        </a:p>
      </dgm:t>
    </dgm:pt>
    <dgm:pt modelId="{F13836C6-3909-4E86-AE74-64222BB1F596}">
      <dgm:prSet/>
      <dgm:spPr>
        <a:solidFill>
          <a:schemeClr val="accent2">
            <a:lumMod val="75000"/>
          </a:schemeClr>
        </a:solidFill>
      </dgm:spPr>
      <dgm:t>
        <a:bodyPr/>
        <a:lstStyle/>
        <a:p>
          <a:pPr algn="ctr">
            <a:buNone/>
          </a:pPr>
          <a:r>
            <a:rPr lang="en-US" dirty="0"/>
            <a:t>Keep it and accept</a:t>
          </a:r>
        </a:p>
      </dgm:t>
    </dgm:pt>
    <dgm:pt modelId="{2B2E0DB1-7FC8-43C5-9087-6E3572A8A615}" type="parTrans" cxnId="{35B40D50-7D64-406F-A705-BA2DF309B0DD}">
      <dgm:prSet/>
      <dgm:spPr/>
      <dgm:t>
        <a:bodyPr/>
        <a:lstStyle/>
        <a:p>
          <a:endParaRPr lang="en-US"/>
        </a:p>
      </dgm:t>
    </dgm:pt>
    <dgm:pt modelId="{66FA3766-6E4C-4F7B-AC08-F377171ED600}" type="sibTrans" cxnId="{35B40D50-7D64-406F-A705-BA2DF309B0DD}">
      <dgm:prSet/>
      <dgm:spPr/>
      <dgm:t>
        <a:bodyPr/>
        <a:lstStyle/>
        <a:p>
          <a:endParaRPr lang="en-US"/>
        </a:p>
      </dgm:t>
    </dgm:pt>
    <dgm:pt modelId="{C31F92B7-27EB-4E93-B4BA-7B12FDF720FB}">
      <dgm:prSet/>
      <dgm:spPr>
        <a:solidFill>
          <a:schemeClr val="accent2">
            <a:lumMod val="75000"/>
          </a:schemeClr>
        </a:solidFill>
      </dgm:spPr>
      <dgm:t>
        <a:bodyPr/>
        <a:lstStyle/>
        <a:p>
          <a:pPr algn="ctr"/>
          <a:endParaRPr lang="en-US" dirty="0"/>
        </a:p>
        <a:p>
          <a:pPr algn="ctr"/>
          <a:r>
            <a:rPr lang="en-US" dirty="0"/>
            <a:t>Return</a:t>
          </a:r>
        </a:p>
      </dgm:t>
    </dgm:pt>
    <dgm:pt modelId="{9E019121-D41C-4A13-B377-7CFD4BDDED50}" type="parTrans" cxnId="{F6928CD3-F9C1-481D-B021-C73B13902F4C}">
      <dgm:prSet/>
      <dgm:spPr/>
      <dgm:t>
        <a:bodyPr/>
        <a:lstStyle/>
        <a:p>
          <a:endParaRPr lang="en-US"/>
        </a:p>
      </dgm:t>
    </dgm:pt>
    <dgm:pt modelId="{5C1794AA-3C23-4B5B-970D-EE7CF28F280F}" type="sibTrans" cxnId="{F6928CD3-F9C1-481D-B021-C73B13902F4C}">
      <dgm:prSet/>
      <dgm:spPr/>
      <dgm:t>
        <a:bodyPr/>
        <a:lstStyle/>
        <a:p>
          <a:endParaRPr lang="en-US"/>
        </a:p>
      </dgm:t>
    </dgm:pt>
    <dgm:pt modelId="{273A3095-7A2A-4E84-B555-73862E88D5FE}">
      <dgm:prSet/>
      <dgm:spPr>
        <a:solidFill>
          <a:schemeClr val="accent2">
            <a:lumMod val="75000"/>
          </a:schemeClr>
        </a:solidFill>
      </dgm:spPr>
      <dgm:t>
        <a:bodyPr/>
        <a:lstStyle/>
        <a:p>
          <a:pPr algn="ctr">
            <a:buNone/>
          </a:pPr>
          <a:r>
            <a:rPr lang="en-US" dirty="0"/>
            <a:t>Return it to refuse</a:t>
          </a:r>
        </a:p>
      </dgm:t>
    </dgm:pt>
    <dgm:pt modelId="{D7897B34-C062-4F07-B04D-D954658689BF}" type="parTrans" cxnId="{4207F69C-12B6-4291-BFA3-D8900A7ACFD5}">
      <dgm:prSet/>
      <dgm:spPr/>
      <dgm:t>
        <a:bodyPr/>
        <a:lstStyle/>
        <a:p>
          <a:endParaRPr lang="en-US"/>
        </a:p>
      </dgm:t>
    </dgm:pt>
    <dgm:pt modelId="{224A99D1-EC8B-4BB0-9FE3-57E7A03AD629}" type="sibTrans" cxnId="{4207F69C-12B6-4291-BFA3-D8900A7ACFD5}">
      <dgm:prSet/>
      <dgm:spPr/>
      <dgm:t>
        <a:bodyPr/>
        <a:lstStyle/>
        <a:p>
          <a:endParaRPr lang="en-US"/>
        </a:p>
      </dgm:t>
    </dgm:pt>
    <dgm:pt modelId="{4A46F35E-52C9-4EBB-868C-37FCBFF78490}">
      <dgm:prSet/>
      <dgm:spPr>
        <a:solidFill>
          <a:schemeClr val="accent2">
            <a:lumMod val="75000"/>
          </a:schemeClr>
        </a:solidFill>
      </dgm:spPr>
      <dgm:t>
        <a:bodyPr/>
        <a:lstStyle/>
        <a:p>
          <a:pPr algn="ctr">
            <a:buFontTx/>
            <a:buNone/>
          </a:pPr>
          <a:r>
            <a:rPr lang="en-US" dirty="0"/>
            <a:t>Follow instructions</a:t>
          </a:r>
        </a:p>
      </dgm:t>
    </dgm:pt>
    <dgm:pt modelId="{B30B7EEC-AC37-4710-B6B8-6EA2365F24C8}" type="parTrans" cxnId="{14307E87-AA07-4259-9D14-F92A284142A7}">
      <dgm:prSet/>
      <dgm:spPr/>
      <dgm:t>
        <a:bodyPr/>
        <a:lstStyle/>
        <a:p>
          <a:endParaRPr lang="en-US"/>
        </a:p>
      </dgm:t>
    </dgm:pt>
    <dgm:pt modelId="{4B4F7A73-B7D0-4880-B70B-5F7EF730625F}" type="sibTrans" cxnId="{14307E87-AA07-4259-9D14-F92A284142A7}">
      <dgm:prSet/>
      <dgm:spPr/>
      <dgm:t>
        <a:bodyPr/>
        <a:lstStyle/>
        <a:p>
          <a:endParaRPr lang="en-US"/>
        </a:p>
      </dgm:t>
    </dgm:pt>
    <dgm:pt modelId="{7A3A043B-1C72-4A59-B94A-89617D9114B4}">
      <dgm:prSet/>
      <dgm:spPr>
        <a:solidFill>
          <a:schemeClr val="accent2">
            <a:lumMod val="75000"/>
          </a:schemeClr>
        </a:solidFill>
      </dgm:spPr>
      <dgm:t>
        <a:bodyPr/>
        <a:lstStyle/>
        <a:p>
          <a:pPr algn="ctr">
            <a:buNone/>
          </a:pPr>
          <a:r>
            <a:rPr lang="en-US" dirty="0"/>
            <a:t>Medicare Parts A and B</a:t>
          </a:r>
        </a:p>
      </dgm:t>
    </dgm:pt>
    <dgm:pt modelId="{19F5DE4F-199A-4C0A-BCC8-9F4E901C2D91}" type="parTrans" cxnId="{614FD296-9F90-469E-9F74-AADD76D29C1E}">
      <dgm:prSet/>
      <dgm:spPr/>
      <dgm:t>
        <a:bodyPr/>
        <a:lstStyle/>
        <a:p>
          <a:endParaRPr lang="en-US"/>
        </a:p>
      </dgm:t>
    </dgm:pt>
    <dgm:pt modelId="{87A6E789-F410-4F3F-94CB-BA0D7F4D6CF3}" type="sibTrans" cxnId="{614FD296-9F90-469E-9F74-AADD76D29C1E}">
      <dgm:prSet/>
      <dgm:spPr/>
      <dgm:t>
        <a:bodyPr/>
        <a:lstStyle/>
        <a:p>
          <a:endParaRPr lang="en-US"/>
        </a:p>
      </dgm:t>
    </dgm:pt>
    <dgm:pt modelId="{62DD72EF-C040-42B0-990A-CABD7CEAC57E}">
      <dgm:prSet/>
      <dgm:spPr>
        <a:solidFill>
          <a:schemeClr val="accent2">
            <a:lumMod val="75000"/>
          </a:schemeClr>
        </a:solidFill>
      </dgm:spPr>
      <dgm:t>
        <a:bodyPr/>
        <a:lstStyle/>
        <a:p>
          <a:pPr algn="ctr">
            <a:buNone/>
          </a:pPr>
          <a:r>
            <a:rPr lang="en-US" dirty="0"/>
            <a:t>Part B</a:t>
          </a:r>
        </a:p>
      </dgm:t>
    </dgm:pt>
    <dgm:pt modelId="{579E9A69-CF6C-46EC-A959-4F3354D6DF40}" type="parTrans" cxnId="{400C1B94-A56E-4AD6-A081-893B6D5171DB}">
      <dgm:prSet/>
      <dgm:spPr/>
      <dgm:t>
        <a:bodyPr/>
        <a:lstStyle/>
        <a:p>
          <a:endParaRPr lang="en-US"/>
        </a:p>
      </dgm:t>
    </dgm:pt>
    <dgm:pt modelId="{C3BB08FA-FEA2-4331-8594-B8173595D74D}" type="sibTrans" cxnId="{400C1B94-A56E-4AD6-A081-893B6D5171DB}">
      <dgm:prSet/>
      <dgm:spPr/>
      <dgm:t>
        <a:bodyPr/>
        <a:lstStyle/>
        <a:p>
          <a:endParaRPr lang="en-US"/>
        </a:p>
      </dgm:t>
    </dgm:pt>
    <dgm:pt modelId="{577461F8-277F-4EB5-AD34-7DDCE012CEF3}">
      <dgm:prSet/>
      <dgm:spPr>
        <a:solidFill>
          <a:schemeClr val="accent2">
            <a:lumMod val="75000"/>
          </a:schemeClr>
        </a:solidFill>
      </dgm:spPr>
      <dgm:t>
        <a:bodyPr/>
        <a:lstStyle/>
        <a:p>
          <a:pPr algn="ctr">
            <a:buFontTx/>
            <a:buNone/>
          </a:pPr>
          <a:r>
            <a:rPr lang="en-US" dirty="0"/>
            <a:t>on back of card</a:t>
          </a:r>
        </a:p>
      </dgm:t>
    </dgm:pt>
    <dgm:pt modelId="{81C81401-74D1-40E3-8202-C5EE91039E2A}" type="parTrans" cxnId="{CA7239AD-B819-419A-983D-4C872C4CFBF1}">
      <dgm:prSet/>
      <dgm:spPr/>
      <dgm:t>
        <a:bodyPr/>
        <a:lstStyle/>
        <a:p>
          <a:endParaRPr lang="en-US"/>
        </a:p>
      </dgm:t>
    </dgm:pt>
    <dgm:pt modelId="{6ABFA991-0298-4285-A356-A2A822C44B4F}" type="sibTrans" cxnId="{CA7239AD-B819-419A-983D-4C872C4CFBF1}">
      <dgm:prSet/>
      <dgm:spPr/>
      <dgm:t>
        <a:bodyPr/>
        <a:lstStyle/>
        <a:p>
          <a:endParaRPr lang="en-US"/>
        </a:p>
      </dgm:t>
    </dgm:pt>
    <dgm:pt modelId="{77BCCE6B-CCFB-4933-BE04-CF64D5ABEB5A}" type="pres">
      <dgm:prSet presAssocID="{F06EB77B-15A0-4657-9993-8A420A31D363}" presName="Name0" presStyleCnt="0">
        <dgm:presLayoutVars>
          <dgm:dir/>
          <dgm:resizeHandles val="exact"/>
        </dgm:presLayoutVars>
      </dgm:prSet>
      <dgm:spPr/>
    </dgm:pt>
    <dgm:pt modelId="{B3562647-4082-4F16-BE65-3E978F922C2E}" type="pres">
      <dgm:prSet presAssocID="{F06EB77B-15A0-4657-9993-8A420A31D363}" presName="bkgdShp" presStyleLbl="alignAccFollowNode1" presStyleIdx="0" presStyleCnt="1" custLinFactNeighborX="321" custLinFactNeighborY="-1699"/>
      <dgm:spPr/>
    </dgm:pt>
    <dgm:pt modelId="{3E1FD37D-2868-4B6A-B654-4F8D2D553139}" type="pres">
      <dgm:prSet presAssocID="{F06EB77B-15A0-4657-9993-8A420A31D363}" presName="linComp" presStyleCnt="0"/>
      <dgm:spPr/>
    </dgm:pt>
    <dgm:pt modelId="{A57AB0A6-08F2-4BC0-817A-37FB55699800}" type="pres">
      <dgm:prSet presAssocID="{EE6D8C13-340D-4B12-8BD2-7471BE043A54}" presName="compNode" presStyleCnt="0"/>
      <dgm:spPr/>
    </dgm:pt>
    <dgm:pt modelId="{93797579-5A88-431A-AA6C-DAE3B6384D5E}" type="pres">
      <dgm:prSet presAssocID="{EE6D8C13-340D-4B12-8BD2-7471BE043A54}" presName="node" presStyleLbl="node1" presStyleIdx="0" presStyleCnt="2">
        <dgm:presLayoutVars>
          <dgm:bulletEnabled val="1"/>
        </dgm:presLayoutVars>
      </dgm:prSet>
      <dgm:spPr/>
    </dgm:pt>
    <dgm:pt modelId="{7E4D1946-F772-443E-AD5E-6EF51A6E23DC}" type="pres">
      <dgm:prSet presAssocID="{EE6D8C13-340D-4B12-8BD2-7471BE043A54}" presName="invisiNode" presStyleLbl="node1" presStyleIdx="0" presStyleCnt="2"/>
      <dgm:spPr/>
    </dgm:pt>
    <dgm:pt modelId="{C3D3E310-5E6E-4ADA-A017-0C39E42C3C71}" type="pres">
      <dgm:prSet presAssocID="{EE6D8C13-340D-4B12-8BD2-7471BE043A54}" presName="imagNode" presStyleLbl="fgImgPlace1" presStyleIdx="0" presStyleCnt="2" custScaleX="103986" custScaleY="120677" custLinFactNeighborX="-1507" custLinFactNeighborY="3298"/>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pt>
    <dgm:pt modelId="{E5F03605-F4D8-47FE-BC68-0414048FE209}" type="pres">
      <dgm:prSet presAssocID="{3D74F19F-1B72-46DB-BFC7-81F52A6809F6}" presName="sibTrans" presStyleLbl="sibTrans2D1" presStyleIdx="0" presStyleCnt="0"/>
      <dgm:spPr/>
    </dgm:pt>
    <dgm:pt modelId="{3EB3A003-8C82-4593-A440-447FFDD6BDA7}" type="pres">
      <dgm:prSet presAssocID="{C31F92B7-27EB-4E93-B4BA-7B12FDF720FB}" presName="compNode" presStyleCnt="0"/>
      <dgm:spPr/>
    </dgm:pt>
    <dgm:pt modelId="{B2AD8C28-7F8F-49D3-B28D-798A2EA2C1D0}" type="pres">
      <dgm:prSet presAssocID="{C31F92B7-27EB-4E93-B4BA-7B12FDF720FB}" presName="node" presStyleLbl="node1" presStyleIdx="1" presStyleCnt="2">
        <dgm:presLayoutVars>
          <dgm:bulletEnabled val="1"/>
        </dgm:presLayoutVars>
      </dgm:prSet>
      <dgm:spPr/>
    </dgm:pt>
    <dgm:pt modelId="{94C0FDA2-453A-4193-A151-56C24EE9310C}" type="pres">
      <dgm:prSet presAssocID="{C31F92B7-27EB-4E93-B4BA-7B12FDF720FB}" presName="invisiNode" presStyleLbl="node1" presStyleIdx="1" presStyleCnt="2"/>
      <dgm:spPr/>
    </dgm:pt>
    <dgm:pt modelId="{107438FB-2A8F-4382-ACF0-DBC14C68E10E}" type="pres">
      <dgm:prSet presAssocID="{C31F92B7-27EB-4E93-B4BA-7B12FDF720FB}" presName="imagNode" presStyleLbl="fgImgPlace1" presStyleIdx="1" presStyleCnt="2" custScaleX="107817" custScaleY="120677"/>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Lst>
  <dgm:cxnLst>
    <dgm:cxn modelId="{33D5F606-AF19-48AE-B39F-B5CD0EEFBE09}" type="presOf" srcId="{273A3095-7A2A-4E84-B555-73862E88D5FE}" destId="{B2AD8C28-7F8F-49D3-B28D-798A2EA2C1D0}" srcOrd="0" destOrd="1" presId="urn:microsoft.com/office/officeart/2005/8/layout/pList2"/>
    <dgm:cxn modelId="{7452C617-56E0-447D-9058-1569C157D66A}" type="presOf" srcId="{EE6D8C13-340D-4B12-8BD2-7471BE043A54}" destId="{93797579-5A88-431A-AA6C-DAE3B6384D5E}" srcOrd="0" destOrd="0" presId="urn:microsoft.com/office/officeart/2005/8/layout/pList2"/>
    <dgm:cxn modelId="{B0290E20-5493-46DB-B53A-3A601A2B8FF5}" type="presOf" srcId="{4A46F35E-52C9-4EBB-868C-37FCBFF78490}" destId="{B2AD8C28-7F8F-49D3-B28D-798A2EA2C1D0}" srcOrd="0" destOrd="3" presId="urn:microsoft.com/office/officeart/2005/8/layout/pList2"/>
    <dgm:cxn modelId="{040C3434-17D5-4262-B99A-F157B4F62B6A}" type="presOf" srcId="{3D74F19F-1B72-46DB-BFC7-81F52A6809F6}" destId="{E5F03605-F4D8-47FE-BC68-0414048FE209}" srcOrd="0" destOrd="0" presId="urn:microsoft.com/office/officeart/2005/8/layout/pList2"/>
    <dgm:cxn modelId="{49651643-9F40-4E9C-907B-404CBB62358B}" type="presOf" srcId="{F06EB77B-15A0-4657-9993-8A420A31D363}" destId="{77BCCE6B-CCFB-4933-BE04-CF64D5ABEB5A}" srcOrd="0" destOrd="0" presId="urn:microsoft.com/office/officeart/2005/8/layout/pList2"/>
    <dgm:cxn modelId="{35B40D50-7D64-406F-A705-BA2DF309B0DD}" srcId="{EE6D8C13-340D-4B12-8BD2-7471BE043A54}" destId="{F13836C6-3909-4E86-AE74-64222BB1F596}" srcOrd="0" destOrd="0" parTransId="{2B2E0DB1-7FC8-43C5-9087-6E3572A8A615}" sibTransId="{66FA3766-6E4C-4F7B-AC08-F377171ED600}"/>
    <dgm:cxn modelId="{863C6281-F700-4FE1-8092-D766305D4399}" srcId="{F06EB77B-15A0-4657-9993-8A420A31D363}" destId="{EE6D8C13-340D-4B12-8BD2-7471BE043A54}" srcOrd="0" destOrd="0" parTransId="{636C78FD-9B7F-405D-9FB3-B15CE5173C68}" sibTransId="{3D74F19F-1B72-46DB-BFC7-81F52A6809F6}"/>
    <dgm:cxn modelId="{8A749784-E0AF-4CCF-959B-0A4E5E9BD4F5}" type="presOf" srcId="{7A3A043B-1C72-4A59-B94A-89617D9114B4}" destId="{93797579-5A88-431A-AA6C-DAE3B6384D5E}" srcOrd="0" destOrd="2" presId="urn:microsoft.com/office/officeart/2005/8/layout/pList2"/>
    <dgm:cxn modelId="{14307E87-AA07-4259-9D14-F92A284142A7}" srcId="{62DD72EF-C040-42B0-990A-CABD7CEAC57E}" destId="{4A46F35E-52C9-4EBB-868C-37FCBFF78490}" srcOrd="0" destOrd="0" parTransId="{B30B7EEC-AC37-4710-B6B8-6EA2365F24C8}" sibTransId="{4B4F7A73-B7D0-4880-B70B-5F7EF730625F}"/>
    <dgm:cxn modelId="{400C1B94-A56E-4AD6-A081-893B6D5171DB}" srcId="{C31F92B7-27EB-4E93-B4BA-7B12FDF720FB}" destId="{62DD72EF-C040-42B0-990A-CABD7CEAC57E}" srcOrd="1" destOrd="0" parTransId="{579E9A69-CF6C-46EC-A959-4F3354D6DF40}" sibTransId="{C3BB08FA-FEA2-4331-8594-B8173595D74D}"/>
    <dgm:cxn modelId="{6ECAD595-FC3E-4D0E-BAF7-A649BF9F5899}" type="presOf" srcId="{C31F92B7-27EB-4E93-B4BA-7B12FDF720FB}" destId="{B2AD8C28-7F8F-49D3-B28D-798A2EA2C1D0}" srcOrd="0" destOrd="0" presId="urn:microsoft.com/office/officeart/2005/8/layout/pList2"/>
    <dgm:cxn modelId="{614FD296-9F90-469E-9F74-AADD76D29C1E}" srcId="{EE6D8C13-340D-4B12-8BD2-7471BE043A54}" destId="{7A3A043B-1C72-4A59-B94A-89617D9114B4}" srcOrd="1" destOrd="0" parTransId="{19F5DE4F-199A-4C0A-BCC8-9F4E901C2D91}" sibTransId="{87A6E789-F410-4F3F-94CB-BA0D7F4D6CF3}"/>
    <dgm:cxn modelId="{4207F69C-12B6-4291-BFA3-D8900A7ACFD5}" srcId="{C31F92B7-27EB-4E93-B4BA-7B12FDF720FB}" destId="{273A3095-7A2A-4E84-B555-73862E88D5FE}" srcOrd="0" destOrd="0" parTransId="{D7897B34-C062-4F07-B04D-D954658689BF}" sibTransId="{224A99D1-EC8B-4BB0-9FE3-57E7A03AD629}"/>
    <dgm:cxn modelId="{CA7239AD-B819-419A-983D-4C872C4CFBF1}" srcId="{62DD72EF-C040-42B0-990A-CABD7CEAC57E}" destId="{577461F8-277F-4EB5-AD34-7DDCE012CEF3}" srcOrd="1" destOrd="0" parTransId="{81C81401-74D1-40E3-8202-C5EE91039E2A}" sibTransId="{6ABFA991-0298-4285-A356-A2A822C44B4F}"/>
    <dgm:cxn modelId="{FB0024AF-4B6F-4723-B0BB-F67EF7A45AE6}" type="presOf" srcId="{62DD72EF-C040-42B0-990A-CABD7CEAC57E}" destId="{B2AD8C28-7F8F-49D3-B28D-798A2EA2C1D0}" srcOrd="0" destOrd="2" presId="urn:microsoft.com/office/officeart/2005/8/layout/pList2"/>
    <dgm:cxn modelId="{F6928CD3-F9C1-481D-B021-C73B13902F4C}" srcId="{F06EB77B-15A0-4657-9993-8A420A31D363}" destId="{C31F92B7-27EB-4E93-B4BA-7B12FDF720FB}" srcOrd="1" destOrd="0" parTransId="{9E019121-D41C-4A13-B377-7CFD4BDDED50}" sibTransId="{5C1794AA-3C23-4B5B-970D-EE7CF28F280F}"/>
    <dgm:cxn modelId="{5C0F22E4-6AB3-48A6-911C-AC95A3B2CE1A}" type="presOf" srcId="{F13836C6-3909-4E86-AE74-64222BB1F596}" destId="{93797579-5A88-431A-AA6C-DAE3B6384D5E}" srcOrd="0" destOrd="1" presId="urn:microsoft.com/office/officeart/2005/8/layout/pList2"/>
    <dgm:cxn modelId="{AD1E9CFC-8DC6-474C-9911-43E7EF521AF2}" type="presOf" srcId="{577461F8-277F-4EB5-AD34-7DDCE012CEF3}" destId="{B2AD8C28-7F8F-49D3-B28D-798A2EA2C1D0}" srcOrd="0" destOrd="4" presId="urn:microsoft.com/office/officeart/2005/8/layout/pList2"/>
    <dgm:cxn modelId="{B9604B56-B594-4EC6-9530-87361DDF0AFC}" type="presParOf" srcId="{77BCCE6B-CCFB-4933-BE04-CF64D5ABEB5A}" destId="{B3562647-4082-4F16-BE65-3E978F922C2E}" srcOrd="0" destOrd="0" presId="urn:microsoft.com/office/officeart/2005/8/layout/pList2"/>
    <dgm:cxn modelId="{4DEA47E8-8B86-4717-8656-F1EEC2BB58FF}" type="presParOf" srcId="{77BCCE6B-CCFB-4933-BE04-CF64D5ABEB5A}" destId="{3E1FD37D-2868-4B6A-B654-4F8D2D553139}" srcOrd="1" destOrd="0" presId="urn:microsoft.com/office/officeart/2005/8/layout/pList2"/>
    <dgm:cxn modelId="{55BFE85E-FD42-4D36-8B2C-318DB2C743DF}" type="presParOf" srcId="{3E1FD37D-2868-4B6A-B654-4F8D2D553139}" destId="{A57AB0A6-08F2-4BC0-817A-37FB55699800}" srcOrd="0" destOrd="0" presId="urn:microsoft.com/office/officeart/2005/8/layout/pList2"/>
    <dgm:cxn modelId="{D2669B61-4C2E-48C1-8A11-94B0DD95C1A1}" type="presParOf" srcId="{A57AB0A6-08F2-4BC0-817A-37FB55699800}" destId="{93797579-5A88-431A-AA6C-DAE3B6384D5E}" srcOrd="0" destOrd="0" presId="urn:microsoft.com/office/officeart/2005/8/layout/pList2"/>
    <dgm:cxn modelId="{C4D9996D-BA36-4F46-BE27-CA83AF956CAB}" type="presParOf" srcId="{A57AB0A6-08F2-4BC0-817A-37FB55699800}" destId="{7E4D1946-F772-443E-AD5E-6EF51A6E23DC}" srcOrd="1" destOrd="0" presId="urn:microsoft.com/office/officeart/2005/8/layout/pList2"/>
    <dgm:cxn modelId="{42995F68-7262-49E6-9F38-F1D9F7255008}" type="presParOf" srcId="{A57AB0A6-08F2-4BC0-817A-37FB55699800}" destId="{C3D3E310-5E6E-4ADA-A017-0C39E42C3C71}" srcOrd="2" destOrd="0" presId="urn:microsoft.com/office/officeart/2005/8/layout/pList2"/>
    <dgm:cxn modelId="{209D658F-80A4-4436-B4E3-9DDB906565A5}" type="presParOf" srcId="{3E1FD37D-2868-4B6A-B654-4F8D2D553139}" destId="{E5F03605-F4D8-47FE-BC68-0414048FE209}" srcOrd="1" destOrd="0" presId="urn:microsoft.com/office/officeart/2005/8/layout/pList2"/>
    <dgm:cxn modelId="{7C35ACB1-FB06-4B38-B2D1-D7F3ACAABD8F}" type="presParOf" srcId="{3E1FD37D-2868-4B6A-B654-4F8D2D553139}" destId="{3EB3A003-8C82-4593-A440-447FFDD6BDA7}" srcOrd="2" destOrd="0" presId="urn:microsoft.com/office/officeart/2005/8/layout/pList2"/>
    <dgm:cxn modelId="{7E060E2F-EFD3-4AA6-8E8B-5AE25DA3F21E}" type="presParOf" srcId="{3EB3A003-8C82-4593-A440-447FFDD6BDA7}" destId="{B2AD8C28-7F8F-49D3-B28D-798A2EA2C1D0}" srcOrd="0" destOrd="0" presId="urn:microsoft.com/office/officeart/2005/8/layout/pList2"/>
    <dgm:cxn modelId="{B81224CA-B48F-42C4-B171-E35862F5B7B8}" type="presParOf" srcId="{3EB3A003-8C82-4593-A440-447FFDD6BDA7}" destId="{94C0FDA2-453A-4193-A151-56C24EE9310C}" srcOrd="1" destOrd="0" presId="urn:microsoft.com/office/officeart/2005/8/layout/pList2"/>
    <dgm:cxn modelId="{6E3D9D29-2AA5-4F81-BE82-2E6773E41C67}" type="presParOf" srcId="{3EB3A003-8C82-4593-A440-447FFDD6BDA7}" destId="{107438FB-2A8F-4382-ACF0-DBC14C68E10E}"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F48504F-49B1-4DF3-A677-1DF317D84280}" type="doc">
      <dgm:prSet loTypeId="urn:microsoft.com/office/officeart/2005/8/layout/lProcess2" loCatId="list" qsTypeId="urn:microsoft.com/office/officeart/2005/8/quickstyle/simple1" qsCatId="simple" csTypeId="urn:microsoft.com/office/officeart/2005/8/colors/colorful1" csCatId="colorful" phldr="1"/>
      <dgm:spPr/>
      <dgm:t>
        <a:bodyPr/>
        <a:lstStyle/>
        <a:p>
          <a:endParaRPr lang="en-US"/>
        </a:p>
      </dgm:t>
    </dgm:pt>
    <dgm:pt modelId="{2F6F13D0-01A7-4ED5-B075-7B21DDBA8B2B}">
      <dgm:prSet phldrT="[Text]" custT="1"/>
      <dgm:spPr>
        <a:solidFill>
          <a:schemeClr val="bg2"/>
        </a:solidFill>
      </dgm:spPr>
      <dgm:t>
        <a:bodyPr/>
        <a:lstStyle/>
        <a:p>
          <a:r>
            <a:rPr lang="en-US" sz="5400"/>
            <a:t>Part A</a:t>
          </a:r>
        </a:p>
      </dgm:t>
    </dgm:pt>
    <dgm:pt modelId="{B13B1419-0762-43F5-8ABA-01429F1DECFB}" type="parTrans" cxnId="{46FD534D-3E76-4722-91F1-C636AF182ED1}">
      <dgm:prSet/>
      <dgm:spPr/>
      <dgm:t>
        <a:bodyPr/>
        <a:lstStyle/>
        <a:p>
          <a:endParaRPr lang="en-US"/>
        </a:p>
      </dgm:t>
    </dgm:pt>
    <dgm:pt modelId="{C87D9BAC-A43F-4F0A-947E-4C43BDA7CCFC}" type="sibTrans" cxnId="{46FD534D-3E76-4722-91F1-C636AF182ED1}">
      <dgm:prSet/>
      <dgm:spPr/>
      <dgm:t>
        <a:bodyPr/>
        <a:lstStyle/>
        <a:p>
          <a:endParaRPr lang="en-US"/>
        </a:p>
      </dgm:t>
    </dgm:pt>
    <dgm:pt modelId="{456F6EDF-78A0-4D09-A201-C1C73F817E99}">
      <dgm:prSet phldrT="[Text]" custT="1"/>
      <dgm:spPr>
        <a:solidFill>
          <a:schemeClr val="accent2">
            <a:lumMod val="50000"/>
          </a:schemeClr>
        </a:solidFill>
      </dgm:spPr>
      <dgm:t>
        <a:bodyPr/>
        <a:lstStyle/>
        <a:p>
          <a:r>
            <a:rPr lang="en-US" sz="1600" dirty="0"/>
            <a:t>Benefit Period Deductible: $1,632</a:t>
          </a:r>
        </a:p>
      </dgm:t>
    </dgm:pt>
    <dgm:pt modelId="{AA0C16E1-F365-41C6-B6C4-6A73982E1AA6}" type="parTrans" cxnId="{23A048B6-B05D-4699-A189-31774D55EB9F}">
      <dgm:prSet/>
      <dgm:spPr/>
      <dgm:t>
        <a:bodyPr/>
        <a:lstStyle/>
        <a:p>
          <a:endParaRPr lang="en-US"/>
        </a:p>
      </dgm:t>
    </dgm:pt>
    <dgm:pt modelId="{BB79E18A-2480-4623-B459-96E916F627F2}" type="sibTrans" cxnId="{23A048B6-B05D-4699-A189-31774D55EB9F}">
      <dgm:prSet/>
      <dgm:spPr/>
      <dgm:t>
        <a:bodyPr/>
        <a:lstStyle/>
        <a:p>
          <a:endParaRPr lang="en-US"/>
        </a:p>
      </dgm:t>
    </dgm:pt>
    <dgm:pt modelId="{757831F9-CDF7-4F9F-BE01-3821982FE800}">
      <dgm:prSet phldrT="[Text]" custT="1"/>
      <dgm:spPr>
        <a:solidFill>
          <a:schemeClr val="bg2"/>
        </a:solidFill>
      </dgm:spPr>
      <dgm:t>
        <a:bodyPr/>
        <a:lstStyle/>
        <a:p>
          <a:r>
            <a:rPr lang="en-US" sz="5400"/>
            <a:t>Part B</a:t>
          </a:r>
        </a:p>
      </dgm:t>
    </dgm:pt>
    <dgm:pt modelId="{F5C1B76F-8F20-43C3-BFA0-3D9912C2CBB3}" type="parTrans" cxnId="{F1890DC6-76E8-4231-9BE7-6DB860F42651}">
      <dgm:prSet/>
      <dgm:spPr/>
      <dgm:t>
        <a:bodyPr/>
        <a:lstStyle/>
        <a:p>
          <a:endParaRPr lang="en-US"/>
        </a:p>
      </dgm:t>
    </dgm:pt>
    <dgm:pt modelId="{BEA15AE0-484F-40AE-969B-5C24CF2FF07F}" type="sibTrans" cxnId="{F1890DC6-76E8-4231-9BE7-6DB860F42651}">
      <dgm:prSet/>
      <dgm:spPr/>
      <dgm:t>
        <a:bodyPr/>
        <a:lstStyle/>
        <a:p>
          <a:endParaRPr lang="en-US"/>
        </a:p>
      </dgm:t>
    </dgm:pt>
    <dgm:pt modelId="{D6C9D76E-A07E-4AB9-B04C-BA88BB929083}">
      <dgm:prSet phldrT="[Text]" custT="1"/>
      <dgm:spPr>
        <a:solidFill>
          <a:schemeClr val="accent6">
            <a:lumMod val="50000"/>
          </a:schemeClr>
        </a:solidFill>
      </dgm:spPr>
      <dgm:t>
        <a:bodyPr/>
        <a:lstStyle/>
        <a:p>
          <a:pPr rtl="0"/>
          <a:r>
            <a:rPr lang="en-US" sz="1600">
              <a:latin typeface="Aptos Display" panose="02110004020202020204"/>
            </a:rPr>
            <a:t>Monthly</a:t>
          </a:r>
          <a:r>
            <a:rPr lang="en-US" sz="1600"/>
            <a:t> Premium: $174.70</a:t>
          </a:r>
          <a:r>
            <a:rPr lang="en-US" sz="1600">
              <a:latin typeface="Aptos Display" panose="02110004020202020204"/>
            </a:rPr>
            <a:t>       (2025 Estimated $185.00)</a:t>
          </a:r>
          <a:endParaRPr lang="en-US" sz="1600"/>
        </a:p>
      </dgm:t>
    </dgm:pt>
    <dgm:pt modelId="{66D839BF-8CC0-44A1-8607-1D39734DB959}" type="parTrans" cxnId="{6A8C9EE3-B323-453C-8187-E43E2120D17D}">
      <dgm:prSet/>
      <dgm:spPr/>
      <dgm:t>
        <a:bodyPr/>
        <a:lstStyle/>
        <a:p>
          <a:endParaRPr lang="en-US"/>
        </a:p>
      </dgm:t>
    </dgm:pt>
    <dgm:pt modelId="{8C288381-CE0A-4BBB-AE56-4D546A81E984}" type="sibTrans" cxnId="{6A8C9EE3-B323-453C-8187-E43E2120D17D}">
      <dgm:prSet/>
      <dgm:spPr/>
      <dgm:t>
        <a:bodyPr/>
        <a:lstStyle/>
        <a:p>
          <a:endParaRPr lang="en-US"/>
        </a:p>
      </dgm:t>
    </dgm:pt>
    <dgm:pt modelId="{6229233B-C212-4816-918D-BF5EF83DD832}">
      <dgm:prSet custT="1"/>
      <dgm:spPr>
        <a:solidFill>
          <a:schemeClr val="accent3">
            <a:lumMod val="50000"/>
          </a:schemeClr>
        </a:solidFill>
      </dgm:spPr>
      <dgm:t>
        <a:bodyPr/>
        <a:lstStyle/>
        <a:p>
          <a:pPr>
            <a:buNone/>
          </a:pPr>
          <a:r>
            <a:rPr lang="en-US" sz="1600"/>
            <a:t>Hospital copay: </a:t>
          </a:r>
        </a:p>
        <a:p>
          <a:pPr>
            <a:buNone/>
          </a:pPr>
          <a:r>
            <a:rPr lang="en-US" sz="1600"/>
            <a:t>$408 (Days61-90) </a:t>
          </a:r>
        </a:p>
        <a:p>
          <a:pPr>
            <a:buNone/>
          </a:pPr>
          <a:r>
            <a:rPr lang="en-US" sz="1600"/>
            <a:t>$816 (Days 91-150)</a:t>
          </a:r>
        </a:p>
      </dgm:t>
    </dgm:pt>
    <dgm:pt modelId="{6AC9B26A-4F95-491C-BF11-0C862BB813B6}" type="parTrans" cxnId="{D2116E4A-3B14-4084-B723-EBBABEA3C63D}">
      <dgm:prSet/>
      <dgm:spPr/>
      <dgm:t>
        <a:bodyPr/>
        <a:lstStyle/>
        <a:p>
          <a:endParaRPr lang="en-US"/>
        </a:p>
      </dgm:t>
    </dgm:pt>
    <dgm:pt modelId="{F34B78FF-4B25-442F-9D39-7C77A452B0D3}" type="sibTrans" cxnId="{D2116E4A-3B14-4084-B723-EBBABEA3C63D}">
      <dgm:prSet/>
      <dgm:spPr/>
      <dgm:t>
        <a:bodyPr/>
        <a:lstStyle/>
        <a:p>
          <a:endParaRPr lang="en-US"/>
        </a:p>
      </dgm:t>
    </dgm:pt>
    <dgm:pt modelId="{D48E493C-CC96-4746-AE12-28C3FAA0EDD9}">
      <dgm:prSet custT="1"/>
      <dgm:spPr>
        <a:solidFill>
          <a:schemeClr val="accent4">
            <a:lumMod val="50000"/>
          </a:schemeClr>
        </a:solidFill>
      </dgm:spPr>
      <dgm:t>
        <a:bodyPr/>
        <a:lstStyle/>
        <a:p>
          <a:r>
            <a:rPr lang="en-US" sz="1600"/>
            <a:t>SNF copay: $204/day for  days 21-100</a:t>
          </a:r>
        </a:p>
      </dgm:t>
    </dgm:pt>
    <dgm:pt modelId="{AE52A226-6D53-453A-91C9-C69062088BF5}" type="parTrans" cxnId="{6FB2AF79-3BD2-4119-A581-109FA08E2882}">
      <dgm:prSet/>
      <dgm:spPr/>
      <dgm:t>
        <a:bodyPr/>
        <a:lstStyle/>
        <a:p>
          <a:endParaRPr lang="en-US"/>
        </a:p>
      </dgm:t>
    </dgm:pt>
    <dgm:pt modelId="{E2417D56-7E4C-41F8-9344-828BDAF68CB7}" type="sibTrans" cxnId="{6FB2AF79-3BD2-4119-A581-109FA08E2882}">
      <dgm:prSet/>
      <dgm:spPr/>
      <dgm:t>
        <a:bodyPr/>
        <a:lstStyle/>
        <a:p>
          <a:endParaRPr lang="en-US"/>
        </a:p>
      </dgm:t>
    </dgm:pt>
    <dgm:pt modelId="{DE972DAC-B998-4A45-9054-13C2EB464F88}">
      <dgm:prSet custT="1"/>
      <dgm:spPr>
        <a:solidFill>
          <a:schemeClr val="accent5">
            <a:lumMod val="50000"/>
          </a:schemeClr>
        </a:solidFill>
      </dgm:spPr>
      <dgm:t>
        <a:bodyPr/>
        <a:lstStyle/>
        <a:p>
          <a:r>
            <a:rPr lang="en-US" sz="1600"/>
            <a:t>Monthly Premium: Up to $505</a:t>
          </a:r>
        </a:p>
      </dgm:t>
    </dgm:pt>
    <dgm:pt modelId="{34F7EA24-49A8-4F44-B35A-12406DC9809D}" type="parTrans" cxnId="{C70F329A-E970-4FFA-BA62-F6C6276E62A1}">
      <dgm:prSet/>
      <dgm:spPr/>
      <dgm:t>
        <a:bodyPr/>
        <a:lstStyle/>
        <a:p>
          <a:endParaRPr lang="en-US"/>
        </a:p>
      </dgm:t>
    </dgm:pt>
    <dgm:pt modelId="{AB393815-608D-48C7-BB0E-02DFCB1E5CF5}" type="sibTrans" cxnId="{C70F329A-E970-4FFA-BA62-F6C6276E62A1}">
      <dgm:prSet/>
      <dgm:spPr/>
      <dgm:t>
        <a:bodyPr/>
        <a:lstStyle/>
        <a:p>
          <a:endParaRPr lang="en-US"/>
        </a:p>
      </dgm:t>
    </dgm:pt>
    <dgm:pt modelId="{F0480BBD-3B54-4F8B-86B8-E15E91D98E55}">
      <dgm:prSet custT="1"/>
      <dgm:spPr>
        <a:solidFill>
          <a:schemeClr val="accent2">
            <a:lumMod val="50000"/>
          </a:schemeClr>
        </a:solidFill>
      </dgm:spPr>
      <dgm:t>
        <a:bodyPr/>
        <a:lstStyle/>
        <a:p>
          <a:r>
            <a:rPr lang="en-US" sz="1600" dirty="0"/>
            <a:t>Annual Deductible: $240</a:t>
          </a:r>
        </a:p>
        <a:p>
          <a:r>
            <a:rPr lang="en-US" sz="1600" dirty="0"/>
            <a:t>(2025 Estimated $257)</a:t>
          </a:r>
        </a:p>
      </dgm:t>
    </dgm:pt>
    <dgm:pt modelId="{F485BAD7-B1CD-4199-AA90-092FA60FD2AA}" type="parTrans" cxnId="{0B9BA03C-689D-4592-8B54-48BF9A94D858}">
      <dgm:prSet/>
      <dgm:spPr/>
      <dgm:t>
        <a:bodyPr/>
        <a:lstStyle/>
        <a:p>
          <a:endParaRPr lang="en-US"/>
        </a:p>
      </dgm:t>
    </dgm:pt>
    <dgm:pt modelId="{943C2CC2-A38B-4AC8-8CAD-8F6D2ECA3A17}" type="sibTrans" cxnId="{0B9BA03C-689D-4592-8B54-48BF9A94D858}">
      <dgm:prSet/>
      <dgm:spPr/>
      <dgm:t>
        <a:bodyPr/>
        <a:lstStyle/>
        <a:p>
          <a:endParaRPr lang="en-US"/>
        </a:p>
      </dgm:t>
    </dgm:pt>
    <dgm:pt modelId="{309D66D3-DB8D-4D40-A4EF-6466D84E0072}" type="pres">
      <dgm:prSet presAssocID="{5F48504F-49B1-4DF3-A677-1DF317D84280}" presName="theList" presStyleCnt="0">
        <dgm:presLayoutVars>
          <dgm:dir/>
          <dgm:animLvl val="lvl"/>
          <dgm:resizeHandles val="exact"/>
        </dgm:presLayoutVars>
      </dgm:prSet>
      <dgm:spPr/>
    </dgm:pt>
    <dgm:pt modelId="{09E2D325-B29B-43C6-B63B-CCB37BF1B3B3}" type="pres">
      <dgm:prSet presAssocID="{2F6F13D0-01A7-4ED5-B075-7B21DDBA8B2B}" presName="compNode" presStyleCnt="0"/>
      <dgm:spPr/>
    </dgm:pt>
    <dgm:pt modelId="{1935E30F-06AD-446D-A791-4A979C2A8237}" type="pres">
      <dgm:prSet presAssocID="{2F6F13D0-01A7-4ED5-B075-7B21DDBA8B2B}" presName="aNode" presStyleLbl="bgShp" presStyleIdx="0" presStyleCnt="2" custLinFactNeighborX="599" custLinFactNeighborY="-1659"/>
      <dgm:spPr/>
    </dgm:pt>
    <dgm:pt modelId="{84DC23DD-14FB-4BD3-A8A5-484F707A4933}" type="pres">
      <dgm:prSet presAssocID="{2F6F13D0-01A7-4ED5-B075-7B21DDBA8B2B}" presName="textNode" presStyleLbl="bgShp" presStyleIdx="0" presStyleCnt="2"/>
      <dgm:spPr/>
    </dgm:pt>
    <dgm:pt modelId="{BBA358F9-452A-429D-B042-81D3D50D0BB1}" type="pres">
      <dgm:prSet presAssocID="{2F6F13D0-01A7-4ED5-B075-7B21DDBA8B2B}" presName="compChildNode" presStyleCnt="0"/>
      <dgm:spPr/>
    </dgm:pt>
    <dgm:pt modelId="{0E18E455-5FEF-4D38-8322-8C30883ACCC1}" type="pres">
      <dgm:prSet presAssocID="{2F6F13D0-01A7-4ED5-B075-7B21DDBA8B2B}" presName="theInnerList" presStyleCnt="0"/>
      <dgm:spPr/>
    </dgm:pt>
    <dgm:pt modelId="{55B1C022-025D-4487-B6E9-3E2E6A022748}" type="pres">
      <dgm:prSet presAssocID="{456F6EDF-78A0-4D09-A201-C1C73F817E99}" presName="childNode" presStyleLbl="node1" presStyleIdx="0" presStyleCnt="6" custScaleY="112547">
        <dgm:presLayoutVars>
          <dgm:bulletEnabled val="1"/>
        </dgm:presLayoutVars>
      </dgm:prSet>
      <dgm:spPr/>
    </dgm:pt>
    <dgm:pt modelId="{E75EA281-AE73-4D61-A694-BCF2319A8D6C}" type="pres">
      <dgm:prSet presAssocID="{456F6EDF-78A0-4D09-A201-C1C73F817E99}" presName="aSpace2" presStyleCnt="0"/>
      <dgm:spPr/>
    </dgm:pt>
    <dgm:pt modelId="{1106F502-0202-4256-AC7C-C27FA7ECFA2D}" type="pres">
      <dgm:prSet presAssocID="{6229233B-C212-4816-918D-BF5EF83DD832}" presName="childNode" presStyleLbl="node1" presStyleIdx="1" presStyleCnt="6" custScaleY="197529">
        <dgm:presLayoutVars>
          <dgm:bulletEnabled val="1"/>
        </dgm:presLayoutVars>
      </dgm:prSet>
      <dgm:spPr/>
    </dgm:pt>
    <dgm:pt modelId="{359B5F43-7C50-448B-9041-D63CB4AE5970}" type="pres">
      <dgm:prSet presAssocID="{6229233B-C212-4816-918D-BF5EF83DD832}" presName="aSpace2" presStyleCnt="0"/>
      <dgm:spPr/>
    </dgm:pt>
    <dgm:pt modelId="{01A36326-45FA-49C7-AE98-71B7E7F8389B}" type="pres">
      <dgm:prSet presAssocID="{D48E493C-CC96-4746-AE12-28C3FAA0EDD9}" presName="childNode" presStyleLbl="node1" presStyleIdx="2" presStyleCnt="6" custLinFactNeighborX="1124">
        <dgm:presLayoutVars>
          <dgm:bulletEnabled val="1"/>
        </dgm:presLayoutVars>
      </dgm:prSet>
      <dgm:spPr/>
    </dgm:pt>
    <dgm:pt modelId="{463310DF-0536-44AA-8BF4-4B2846D68CD3}" type="pres">
      <dgm:prSet presAssocID="{D48E493C-CC96-4746-AE12-28C3FAA0EDD9}" presName="aSpace2" presStyleCnt="0"/>
      <dgm:spPr/>
    </dgm:pt>
    <dgm:pt modelId="{2103B0D8-0707-46EA-A227-5740EC87AC83}" type="pres">
      <dgm:prSet presAssocID="{DE972DAC-B998-4A45-9054-13C2EB464F88}" presName="childNode" presStyleLbl="node1" presStyleIdx="3" presStyleCnt="6">
        <dgm:presLayoutVars>
          <dgm:bulletEnabled val="1"/>
        </dgm:presLayoutVars>
      </dgm:prSet>
      <dgm:spPr/>
    </dgm:pt>
    <dgm:pt modelId="{F4E4D5C4-A0CA-44DE-8638-7B520237846D}" type="pres">
      <dgm:prSet presAssocID="{2F6F13D0-01A7-4ED5-B075-7B21DDBA8B2B}" presName="aSpace" presStyleCnt="0"/>
      <dgm:spPr/>
    </dgm:pt>
    <dgm:pt modelId="{00FCB54D-DBCD-4C77-9E77-F3F379FD49E0}" type="pres">
      <dgm:prSet presAssocID="{757831F9-CDF7-4F9F-BE01-3821982FE800}" presName="compNode" presStyleCnt="0"/>
      <dgm:spPr/>
    </dgm:pt>
    <dgm:pt modelId="{2606ADAB-AFCE-4A74-9335-6192219D184D}" type="pres">
      <dgm:prSet presAssocID="{757831F9-CDF7-4F9F-BE01-3821982FE800}" presName="aNode" presStyleLbl="bgShp" presStyleIdx="1" presStyleCnt="2"/>
      <dgm:spPr/>
    </dgm:pt>
    <dgm:pt modelId="{D438F175-E748-4FB3-8B71-A3672E079377}" type="pres">
      <dgm:prSet presAssocID="{757831F9-CDF7-4F9F-BE01-3821982FE800}" presName="textNode" presStyleLbl="bgShp" presStyleIdx="1" presStyleCnt="2"/>
      <dgm:spPr/>
    </dgm:pt>
    <dgm:pt modelId="{82403A6C-C489-430C-BCC2-506F5CB92CE1}" type="pres">
      <dgm:prSet presAssocID="{757831F9-CDF7-4F9F-BE01-3821982FE800}" presName="compChildNode" presStyleCnt="0"/>
      <dgm:spPr/>
    </dgm:pt>
    <dgm:pt modelId="{770082D4-CC96-4B11-B88E-DE86A40F94E2}" type="pres">
      <dgm:prSet presAssocID="{757831F9-CDF7-4F9F-BE01-3821982FE800}" presName="theInnerList" presStyleCnt="0"/>
      <dgm:spPr/>
    </dgm:pt>
    <dgm:pt modelId="{544275E8-AB6E-4939-8E67-F138721C4521}" type="pres">
      <dgm:prSet presAssocID="{D6C9D76E-A07E-4AB9-B04C-BA88BB929083}" presName="childNode" presStyleLbl="node1" presStyleIdx="4" presStyleCnt="6" custLinFactNeighborX="2398" custLinFactNeighborY="41366">
        <dgm:presLayoutVars>
          <dgm:bulletEnabled val="1"/>
        </dgm:presLayoutVars>
      </dgm:prSet>
      <dgm:spPr/>
    </dgm:pt>
    <dgm:pt modelId="{7AEC57A7-8B7A-4113-9DC5-C6405A93A9FF}" type="pres">
      <dgm:prSet presAssocID="{D6C9D76E-A07E-4AB9-B04C-BA88BB929083}" presName="aSpace2" presStyleCnt="0"/>
      <dgm:spPr/>
    </dgm:pt>
    <dgm:pt modelId="{96FCFC3B-532B-4A1C-A17A-25240CF87634}" type="pres">
      <dgm:prSet presAssocID="{F0480BBD-3B54-4F8B-86B8-E15E91D98E55}" presName="childNode" presStyleLbl="node1" presStyleIdx="5" presStyleCnt="6" custLinFactNeighborY="-9658">
        <dgm:presLayoutVars>
          <dgm:bulletEnabled val="1"/>
        </dgm:presLayoutVars>
      </dgm:prSet>
      <dgm:spPr/>
    </dgm:pt>
  </dgm:ptLst>
  <dgm:cxnLst>
    <dgm:cxn modelId="{1C4D2517-D461-4689-95C0-B77C4AE017BB}" type="presOf" srcId="{456F6EDF-78A0-4D09-A201-C1C73F817E99}" destId="{55B1C022-025D-4487-B6E9-3E2E6A022748}" srcOrd="0" destOrd="0" presId="urn:microsoft.com/office/officeart/2005/8/layout/lProcess2"/>
    <dgm:cxn modelId="{E0D72B22-1C8B-4DEB-9BE6-045633B92732}" type="presOf" srcId="{2F6F13D0-01A7-4ED5-B075-7B21DDBA8B2B}" destId="{1935E30F-06AD-446D-A791-4A979C2A8237}" srcOrd="0" destOrd="0" presId="urn:microsoft.com/office/officeart/2005/8/layout/lProcess2"/>
    <dgm:cxn modelId="{E51E9D2E-364B-4FA0-96FD-B64FC0A9E32F}" type="presOf" srcId="{DE972DAC-B998-4A45-9054-13C2EB464F88}" destId="{2103B0D8-0707-46EA-A227-5740EC87AC83}" srcOrd="0" destOrd="0" presId="urn:microsoft.com/office/officeart/2005/8/layout/lProcess2"/>
    <dgm:cxn modelId="{EAC85330-55C0-4D4F-B96F-1B23AEE9D59B}" type="presOf" srcId="{D6C9D76E-A07E-4AB9-B04C-BA88BB929083}" destId="{544275E8-AB6E-4939-8E67-F138721C4521}" srcOrd="0" destOrd="0" presId="urn:microsoft.com/office/officeart/2005/8/layout/lProcess2"/>
    <dgm:cxn modelId="{B90A5E3A-4B59-4FBA-9819-4332A8EB2426}" type="presOf" srcId="{2F6F13D0-01A7-4ED5-B075-7B21DDBA8B2B}" destId="{84DC23DD-14FB-4BD3-A8A5-484F707A4933}" srcOrd="1" destOrd="0" presId="urn:microsoft.com/office/officeart/2005/8/layout/lProcess2"/>
    <dgm:cxn modelId="{0B9BA03C-689D-4592-8B54-48BF9A94D858}" srcId="{757831F9-CDF7-4F9F-BE01-3821982FE800}" destId="{F0480BBD-3B54-4F8B-86B8-E15E91D98E55}" srcOrd="1" destOrd="0" parTransId="{F485BAD7-B1CD-4199-AA90-092FA60FD2AA}" sibTransId="{943C2CC2-A38B-4AC8-8CAD-8F6D2ECA3A17}"/>
    <dgm:cxn modelId="{D2116E4A-3B14-4084-B723-EBBABEA3C63D}" srcId="{2F6F13D0-01A7-4ED5-B075-7B21DDBA8B2B}" destId="{6229233B-C212-4816-918D-BF5EF83DD832}" srcOrd="1" destOrd="0" parTransId="{6AC9B26A-4F95-491C-BF11-0C862BB813B6}" sibTransId="{F34B78FF-4B25-442F-9D39-7C77A452B0D3}"/>
    <dgm:cxn modelId="{46FD534D-3E76-4722-91F1-C636AF182ED1}" srcId="{5F48504F-49B1-4DF3-A677-1DF317D84280}" destId="{2F6F13D0-01A7-4ED5-B075-7B21DDBA8B2B}" srcOrd="0" destOrd="0" parTransId="{B13B1419-0762-43F5-8ABA-01429F1DECFB}" sibTransId="{C87D9BAC-A43F-4F0A-947E-4C43BDA7CCFC}"/>
    <dgm:cxn modelId="{6FB2AF79-3BD2-4119-A581-109FA08E2882}" srcId="{2F6F13D0-01A7-4ED5-B075-7B21DDBA8B2B}" destId="{D48E493C-CC96-4746-AE12-28C3FAA0EDD9}" srcOrd="2" destOrd="0" parTransId="{AE52A226-6D53-453A-91C9-C69062088BF5}" sibTransId="{E2417D56-7E4C-41F8-9344-828BDAF68CB7}"/>
    <dgm:cxn modelId="{27EF4880-F89B-4421-B18C-E6BCAF34DC70}" type="presOf" srcId="{D48E493C-CC96-4746-AE12-28C3FAA0EDD9}" destId="{01A36326-45FA-49C7-AE98-71B7E7F8389B}" srcOrd="0" destOrd="0" presId="urn:microsoft.com/office/officeart/2005/8/layout/lProcess2"/>
    <dgm:cxn modelId="{BD1EEC8D-D721-4D0D-B1E8-853AB79705E0}" type="presOf" srcId="{757831F9-CDF7-4F9F-BE01-3821982FE800}" destId="{2606ADAB-AFCE-4A74-9335-6192219D184D}" srcOrd="0" destOrd="0" presId="urn:microsoft.com/office/officeart/2005/8/layout/lProcess2"/>
    <dgm:cxn modelId="{C70F329A-E970-4FFA-BA62-F6C6276E62A1}" srcId="{2F6F13D0-01A7-4ED5-B075-7B21DDBA8B2B}" destId="{DE972DAC-B998-4A45-9054-13C2EB464F88}" srcOrd="3" destOrd="0" parTransId="{34F7EA24-49A8-4F44-B35A-12406DC9809D}" sibTransId="{AB393815-608D-48C7-BB0E-02DFCB1E5CF5}"/>
    <dgm:cxn modelId="{43911BA4-7931-4D28-A023-CDB3E47E04FB}" type="presOf" srcId="{F0480BBD-3B54-4F8B-86B8-E15E91D98E55}" destId="{96FCFC3B-532B-4A1C-A17A-25240CF87634}" srcOrd="0" destOrd="0" presId="urn:microsoft.com/office/officeart/2005/8/layout/lProcess2"/>
    <dgm:cxn modelId="{EAC57FA6-36CF-4A0D-BCC5-B8B8C6B58700}" type="presOf" srcId="{757831F9-CDF7-4F9F-BE01-3821982FE800}" destId="{D438F175-E748-4FB3-8B71-A3672E079377}" srcOrd="1" destOrd="0" presId="urn:microsoft.com/office/officeart/2005/8/layout/lProcess2"/>
    <dgm:cxn modelId="{23A048B6-B05D-4699-A189-31774D55EB9F}" srcId="{2F6F13D0-01A7-4ED5-B075-7B21DDBA8B2B}" destId="{456F6EDF-78A0-4D09-A201-C1C73F817E99}" srcOrd="0" destOrd="0" parTransId="{AA0C16E1-F365-41C6-B6C4-6A73982E1AA6}" sibTransId="{BB79E18A-2480-4623-B459-96E916F627F2}"/>
    <dgm:cxn modelId="{F1890DC6-76E8-4231-9BE7-6DB860F42651}" srcId="{5F48504F-49B1-4DF3-A677-1DF317D84280}" destId="{757831F9-CDF7-4F9F-BE01-3821982FE800}" srcOrd="1" destOrd="0" parTransId="{F5C1B76F-8F20-43C3-BFA0-3D9912C2CBB3}" sibTransId="{BEA15AE0-484F-40AE-969B-5C24CF2FF07F}"/>
    <dgm:cxn modelId="{419A5ACD-17B8-4EB9-9E84-B5580F625CDA}" type="presOf" srcId="{5F48504F-49B1-4DF3-A677-1DF317D84280}" destId="{309D66D3-DB8D-4D40-A4EF-6466D84E0072}" srcOrd="0" destOrd="0" presId="urn:microsoft.com/office/officeart/2005/8/layout/lProcess2"/>
    <dgm:cxn modelId="{6A8C9EE3-B323-453C-8187-E43E2120D17D}" srcId="{757831F9-CDF7-4F9F-BE01-3821982FE800}" destId="{D6C9D76E-A07E-4AB9-B04C-BA88BB929083}" srcOrd="0" destOrd="0" parTransId="{66D839BF-8CC0-44A1-8607-1D39734DB959}" sibTransId="{8C288381-CE0A-4BBB-AE56-4D546A81E984}"/>
    <dgm:cxn modelId="{0FBC2BF5-49FC-4410-BE3E-E9891DB133DA}" type="presOf" srcId="{6229233B-C212-4816-918D-BF5EF83DD832}" destId="{1106F502-0202-4256-AC7C-C27FA7ECFA2D}" srcOrd="0" destOrd="0" presId="urn:microsoft.com/office/officeart/2005/8/layout/lProcess2"/>
    <dgm:cxn modelId="{C71EDDCB-26E4-404A-8B32-1C94AC017468}" type="presParOf" srcId="{309D66D3-DB8D-4D40-A4EF-6466D84E0072}" destId="{09E2D325-B29B-43C6-B63B-CCB37BF1B3B3}" srcOrd="0" destOrd="0" presId="urn:microsoft.com/office/officeart/2005/8/layout/lProcess2"/>
    <dgm:cxn modelId="{C33D6FDA-5FF4-4F3D-B48B-6E0A2A78CA49}" type="presParOf" srcId="{09E2D325-B29B-43C6-B63B-CCB37BF1B3B3}" destId="{1935E30F-06AD-446D-A791-4A979C2A8237}" srcOrd="0" destOrd="0" presId="urn:microsoft.com/office/officeart/2005/8/layout/lProcess2"/>
    <dgm:cxn modelId="{E7ECC1D2-582C-4C18-81E9-BDC59DD37150}" type="presParOf" srcId="{09E2D325-B29B-43C6-B63B-CCB37BF1B3B3}" destId="{84DC23DD-14FB-4BD3-A8A5-484F707A4933}" srcOrd="1" destOrd="0" presId="urn:microsoft.com/office/officeart/2005/8/layout/lProcess2"/>
    <dgm:cxn modelId="{CD383366-0EA9-4D28-A50B-94129EEF849E}" type="presParOf" srcId="{09E2D325-B29B-43C6-B63B-CCB37BF1B3B3}" destId="{BBA358F9-452A-429D-B042-81D3D50D0BB1}" srcOrd="2" destOrd="0" presId="urn:microsoft.com/office/officeart/2005/8/layout/lProcess2"/>
    <dgm:cxn modelId="{7CE40923-58CA-40BD-AB25-5C64FB3F04DB}" type="presParOf" srcId="{BBA358F9-452A-429D-B042-81D3D50D0BB1}" destId="{0E18E455-5FEF-4D38-8322-8C30883ACCC1}" srcOrd="0" destOrd="0" presId="urn:microsoft.com/office/officeart/2005/8/layout/lProcess2"/>
    <dgm:cxn modelId="{EFF9EF6D-0B6F-486B-8250-FB31A23EB392}" type="presParOf" srcId="{0E18E455-5FEF-4D38-8322-8C30883ACCC1}" destId="{55B1C022-025D-4487-B6E9-3E2E6A022748}" srcOrd="0" destOrd="0" presId="urn:microsoft.com/office/officeart/2005/8/layout/lProcess2"/>
    <dgm:cxn modelId="{9E5909CD-F00F-453E-B2E5-00507CEAF630}" type="presParOf" srcId="{0E18E455-5FEF-4D38-8322-8C30883ACCC1}" destId="{E75EA281-AE73-4D61-A694-BCF2319A8D6C}" srcOrd="1" destOrd="0" presId="urn:microsoft.com/office/officeart/2005/8/layout/lProcess2"/>
    <dgm:cxn modelId="{68879EF0-8B9D-416E-A00B-989002A8B614}" type="presParOf" srcId="{0E18E455-5FEF-4D38-8322-8C30883ACCC1}" destId="{1106F502-0202-4256-AC7C-C27FA7ECFA2D}" srcOrd="2" destOrd="0" presId="urn:microsoft.com/office/officeart/2005/8/layout/lProcess2"/>
    <dgm:cxn modelId="{752966C3-FA9D-442F-A5EB-F4B8878CDDBF}" type="presParOf" srcId="{0E18E455-5FEF-4D38-8322-8C30883ACCC1}" destId="{359B5F43-7C50-448B-9041-D63CB4AE5970}" srcOrd="3" destOrd="0" presId="urn:microsoft.com/office/officeart/2005/8/layout/lProcess2"/>
    <dgm:cxn modelId="{5D66A03E-EB6E-467A-9C72-2EE9E5747890}" type="presParOf" srcId="{0E18E455-5FEF-4D38-8322-8C30883ACCC1}" destId="{01A36326-45FA-49C7-AE98-71B7E7F8389B}" srcOrd="4" destOrd="0" presId="urn:microsoft.com/office/officeart/2005/8/layout/lProcess2"/>
    <dgm:cxn modelId="{990BAC51-C4C4-4892-A75A-897A3C43BD05}" type="presParOf" srcId="{0E18E455-5FEF-4D38-8322-8C30883ACCC1}" destId="{463310DF-0536-44AA-8BF4-4B2846D68CD3}" srcOrd="5" destOrd="0" presId="urn:microsoft.com/office/officeart/2005/8/layout/lProcess2"/>
    <dgm:cxn modelId="{A4543696-F772-40B2-941F-6489E33B8030}" type="presParOf" srcId="{0E18E455-5FEF-4D38-8322-8C30883ACCC1}" destId="{2103B0D8-0707-46EA-A227-5740EC87AC83}" srcOrd="6" destOrd="0" presId="urn:microsoft.com/office/officeart/2005/8/layout/lProcess2"/>
    <dgm:cxn modelId="{52993A77-F1DE-4AF6-9B69-83482C1590F9}" type="presParOf" srcId="{309D66D3-DB8D-4D40-A4EF-6466D84E0072}" destId="{F4E4D5C4-A0CA-44DE-8638-7B520237846D}" srcOrd="1" destOrd="0" presId="urn:microsoft.com/office/officeart/2005/8/layout/lProcess2"/>
    <dgm:cxn modelId="{3D199DD1-3104-40B4-A711-76F5A65BC772}" type="presParOf" srcId="{309D66D3-DB8D-4D40-A4EF-6466D84E0072}" destId="{00FCB54D-DBCD-4C77-9E77-F3F379FD49E0}" srcOrd="2" destOrd="0" presId="urn:microsoft.com/office/officeart/2005/8/layout/lProcess2"/>
    <dgm:cxn modelId="{B6F87A39-D32E-43DD-B219-7D21AE971741}" type="presParOf" srcId="{00FCB54D-DBCD-4C77-9E77-F3F379FD49E0}" destId="{2606ADAB-AFCE-4A74-9335-6192219D184D}" srcOrd="0" destOrd="0" presId="urn:microsoft.com/office/officeart/2005/8/layout/lProcess2"/>
    <dgm:cxn modelId="{7A79D4F9-6619-42DB-87AB-8FBE815D9846}" type="presParOf" srcId="{00FCB54D-DBCD-4C77-9E77-F3F379FD49E0}" destId="{D438F175-E748-4FB3-8B71-A3672E079377}" srcOrd="1" destOrd="0" presId="urn:microsoft.com/office/officeart/2005/8/layout/lProcess2"/>
    <dgm:cxn modelId="{E8DF535C-DB79-4C8D-88BB-132DEF226070}" type="presParOf" srcId="{00FCB54D-DBCD-4C77-9E77-F3F379FD49E0}" destId="{82403A6C-C489-430C-BCC2-506F5CB92CE1}" srcOrd="2" destOrd="0" presId="urn:microsoft.com/office/officeart/2005/8/layout/lProcess2"/>
    <dgm:cxn modelId="{2251C9BC-FACD-47D3-80A9-7E13D64DD765}" type="presParOf" srcId="{82403A6C-C489-430C-BCC2-506F5CB92CE1}" destId="{770082D4-CC96-4B11-B88E-DE86A40F94E2}" srcOrd="0" destOrd="0" presId="urn:microsoft.com/office/officeart/2005/8/layout/lProcess2"/>
    <dgm:cxn modelId="{BB6F1959-3BD4-4CA4-87EB-10E78BF5B18B}" type="presParOf" srcId="{770082D4-CC96-4B11-B88E-DE86A40F94E2}" destId="{544275E8-AB6E-4939-8E67-F138721C4521}" srcOrd="0" destOrd="0" presId="urn:microsoft.com/office/officeart/2005/8/layout/lProcess2"/>
    <dgm:cxn modelId="{05783878-8356-4732-B44F-BE2D147196AE}" type="presParOf" srcId="{770082D4-CC96-4B11-B88E-DE86A40F94E2}" destId="{7AEC57A7-8B7A-4113-9DC5-C6405A93A9FF}" srcOrd="1" destOrd="0" presId="urn:microsoft.com/office/officeart/2005/8/layout/lProcess2"/>
    <dgm:cxn modelId="{FBD3B275-1A69-4343-9A6F-CF922A1A3967}" type="presParOf" srcId="{770082D4-CC96-4B11-B88E-DE86A40F94E2}" destId="{96FCFC3B-532B-4A1C-A17A-25240CF87634}"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05A24E01-5535-46B9-A9A1-A9A07E639A88}" type="doc">
      <dgm:prSet loTypeId="urn:microsoft.com/office/officeart/2017/3/layout/DropPinTimeline" loCatId="timeline" qsTypeId="urn:microsoft.com/office/officeart/2005/8/quickstyle/simple2" qsCatId="simple" csTypeId="urn:microsoft.com/office/officeart/2005/8/colors/accent1_2" csCatId="accent1" phldr="1"/>
      <dgm:spPr/>
      <dgm:t>
        <a:bodyPr/>
        <a:lstStyle/>
        <a:p>
          <a:endParaRPr lang="en-US"/>
        </a:p>
      </dgm:t>
    </dgm:pt>
    <dgm:pt modelId="{DF1ABFB3-B399-406F-91BD-DCDF9A38526B}">
      <dgm:prSet phldrT="[Text]" phldr="0"/>
      <dgm:spPr/>
      <dgm:t>
        <a:bodyPr/>
        <a:lstStyle/>
        <a:p>
          <a:r>
            <a:rPr lang="en-US" b="0">
              <a:latin typeface="Tenorite" pitchFamily="2" charset="0"/>
            </a:rPr>
            <a:t>Negotiation of 15 Medicare Part D drugs</a:t>
          </a:r>
          <a:endParaRPr lang="en-US" b="1">
            <a:latin typeface="Tenorite" pitchFamily="2" charset="0"/>
          </a:endParaRPr>
        </a:p>
      </dgm:t>
    </dgm:pt>
    <dgm:pt modelId="{78CB0E27-958C-4066-A189-8B36505E8204}" type="parTrans" cxnId="{15319551-A9EA-462E-845B-E5251E84291F}">
      <dgm:prSet/>
      <dgm:spPr/>
      <dgm:t>
        <a:bodyPr/>
        <a:lstStyle/>
        <a:p>
          <a:endParaRPr lang="en-US"/>
        </a:p>
      </dgm:t>
    </dgm:pt>
    <dgm:pt modelId="{70E4A1D3-514E-4327-991D-5CC9C6B41885}" type="sibTrans" cxnId="{15319551-A9EA-462E-845B-E5251E84291F}">
      <dgm:prSet/>
      <dgm:spPr/>
      <dgm:t>
        <a:bodyPr/>
        <a:lstStyle/>
        <a:p>
          <a:endParaRPr lang="en-US"/>
        </a:p>
      </dgm:t>
    </dgm:pt>
    <dgm:pt modelId="{58FF46FB-368D-4E9C-A650-0513B8879DA8}">
      <dgm:prSet phldr="0"/>
      <dgm:spPr/>
      <dgm:t>
        <a:bodyPr/>
        <a:lstStyle/>
        <a:p>
          <a:pPr>
            <a:defRPr b="1"/>
          </a:pPr>
          <a:r>
            <a:rPr lang="en-US" b="1">
              <a:latin typeface="Tenorite" pitchFamily="2" charset="0"/>
            </a:rPr>
            <a:t>2023</a:t>
          </a:r>
        </a:p>
      </dgm:t>
    </dgm:pt>
    <dgm:pt modelId="{11DFA284-5E99-474D-BF05-364A45269DC7}" type="parTrans" cxnId="{C5645B39-CB65-4A0A-B369-E455C3B827C3}">
      <dgm:prSet/>
      <dgm:spPr/>
      <dgm:t>
        <a:bodyPr/>
        <a:lstStyle/>
        <a:p>
          <a:endParaRPr lang="en-US"/>
        </a:p>
      </dgm:t>
    </dgm:pt>
    <dgm:pt modelId="{CFA40740-0682-470C-AD5A-CFF53CD12BD2}" type="sibTrans" cxnId="{C5645B39-CB65-4A0A-B369-E455C3B827C3}">
      <dgm:prSet/>
      <dgm:spPr/>
      <dgm:t>
        <a:bodyPr/>
        <a:lstStyle/>
        <a:p>
          <a:endParaRPr lang="en-US"/>
        </a:p>
      </dgm:t>
    </dgm:pt>
    <dgm:pt modelId="{9A875394-CA1E-4432-AEEB-9054FCFF5E0E}">
      <dgm:prSet phldr="0" custT="1"/>
      <dgm:spPr/>
      <dgm:t>
        <a:bodyPr/>
        <a:lstStyle/>
        <a:p>
          <a:r>
            <a:rPr lang="en-US" sz="1000" b="0" dirty="0">
              <a:latin typeface="Tenorite" pitchFamily="2" charset="0"/>
            </a:rPr>
            <a:t>Drug Companies pay rebates</a:t>
          </a:r>
        </a:p>
      </dgm:t>
    </dgm:pt>
    <dgm:pt modelId="{FCC92BDD-6EA3-421D-9DA8-7D3A12D003B6}" type="parTrans" cxnId="{B659504B-18E4-4D89-A17C-34ABB280AE52}">
      <dgm:prSet/>
      <dgm:spPr/>
      <dgm:t>
        <a:bodyPr/>
        <a:lstStyle/>
        <a:p>
          <a:endParaRPr lang="en-US"/>
        </a:p>
      </dgm:t>
    </dgm:pt>
    <dgm:pt modelId="{0314452B-82A0-42F4-9551-DF00CFFC3580}" type="sibTrans" cxnId="{B659504B-18E4-4D89-A17C-34ABB280AE52}">
      <dgm:prSet/>
      <dgm:spPr/>
      <dgm:t>
        <a:bodyPr/>
        <a:lstStyle/>
        <a:p>
          <a:endParaRPr lang="en-US"/>
        </a:p>
      </dgm:t>
    </dgm:pt>
    <dgm:pt modelId="{D05E1923-5021-40F7-B4EF-E582E23A699D}">
      <dgm:prSet phldr="0"/>
      <dgm:spPr/>
      <dgm:t>
        <a:bodyPr/>
        <a:lstStyle/>
        <a:p>
          <a:pPr>
            <a:defRPr b="1"/>
          </a:pPr>
          <a:r>
            <a:rPr lang="en-US" b="1">
              <a:latin typeface="Tenorite" pitchFamily="2" charset="0"/>
            </a:rPr>
            <a:t>2024</a:t>
          </a:r>
        </a:p>
      </dgm:t>
    </dgm:pt>
    <dgm:pt modelId="{FD6C5CD2-9CED-4BE6-89CD-A5A5CCE63B3E}" type="parTrans" cxnId="{72C4D6D9-419A-42C1-A76D-84599F65BB08}">
      <dgm:prSet/>
      <dgm:spPr/>
      <dgm:t>
        <a:bodyPr/>
        <a:lstStyle/>
        <a:p>
          <a:endParaRPr lang="en-US"/>
        </a:p>
      </dgm:t>
    </dgm:pt>
    <dgm:pt modelId="{F020958C-EF86-4274-85F9-318F2792F7B6}" type="sibTrans" cxnId="{72C4D6D9-419A-42C1-A76D-84599F65BB08}">
      <dgm:prSet/>
      <dgm:spPr/>
      <dgm:t>
        <a:bodyPr/>
        <a:lstStyle/>
        <a:p>
          <a:endParaRPr lang="en-US"/>
        </a:p>
      </dgm:t>
    </dgm:pt>
    <dgm:pt modelId="{579089A8-5362-4BA4-9163-D19228C1808F}">
      <dgm:prSet phldr="0" custT="1"/>
      <dgm:spPr/>
      <dgm:t>
        <a:bodyPr/>
        <a:lstStyle/>
        <a:p>
          <a:r>
            <a:rPr lang="en-US" sz="1000" b="0">
              <a:latin typeface="Tenorite" pitchFamily="2" charset="0"/>
            </a:rPr>
            <a:t>Eliminates 5% coinsurance</a:t>
          </a:r>
        </a:p>
      </dgm:t>
    </dgm:pt>
    <dgm:pt modelId="{FB2DEB6E-B29F-4E51-960A-23ECC62EBF38}" type="parTrans" cxnId="{4876CF51-F110-4E25-8FD4-08D25B4B0AB8}">
      <dgm:prSet/>
      <dgm:spPr/>
      <dgm:t>
        <a:bodyPr/>
        <a:lstStyle/>
        <a:p>
          <a:endParaRPr lang="en-US"/>
        </a:p>
      </dgm:t>
    </dgm:pt>
    <dgm:pt modelId="{1C5328B1-AC18-4CF7-A034-BB0592F4A2A1}" type="sibTrans" cxnId="{4876CF51-F110-4E25-8FD4-08D25B4B0AB8}">
      <dgm:prSet/>
      <dgm:spPr/>
      <dgm:t>
        <a:bodyPr/>
        <a:lstStyle/>
        <a:p>
          <a:endParaRPr lang="en-US"/>
        </a:p>
      </dgm:t>
    </dgm:pt>
    <dgm:pt modelId="{FA8F44BD-C8C7-462C-9756-1EC498E86842}">
      <dgm:prSet phldr="0"/>
      <dgm:spPr/>
      <dgm:t>
        <a:bodyPr/>
        <a:lstStyle/>
        <a:p>
          <a:pPr>
            <a:defRPr b="1"/>
          </a:pPr>
          <a:r>
            <a:rPr lang="en-US" b="1" dirty="0">
              <a:latin typeface="Tenorite" pitchFamily="2" charset="0"/>
            </a:rPr>
            <a:t>2025</a:t>
          </a:r>
        </a:p>
      </dgm:t>
    </dgm:pt>
    <dgm:pt modelId="{F47063EE-4B58-4EDE-A4F2-A4BD81B82F21}" type="parTrans" cxnId="{0D51BD2E-4619-469B-B233-EBAC3D4D0BA6}">
      <dgm:prSet/>
      <dgm:spPr/>
      <dgm:t>
        <a:bodyPr/>
        <a:lstStyle/>
        <a:p>
          <a:endParaRPr lang="en-US"/>
        </a:p>
      </dgm:t>
    </dgm:pt>
    <dgm:pt modelId="{8C8A9736-03DA-4B1C-A590-10B4AD89452B}" type="sibTrans" cxnId="{0D51BD2E-4619-469B-B233-EBAC3D4D0BA6}">
      <dgm:prSet/>
      <dgm:spPr/>
      <dgm:t>
        <a:bodyPr/>
        <a:lstStyle/>
        <a:p>
          <a:endParaRPr lang="en-US"/>
        </a:p>
      </dgm:t>
    </dgm:pt>
    <dgm:pt modelId="{EFEB4D61-3A9C-4140-977F-3C3F5C9EE9D1}">
      <dgm:prSet phldr="0"/>
      <dgm:spPr/>
      <dgm:t>
        <a:bodyPr/>
        <a:lstStyle/>
        <a:p>
          <a:r>
            <a:rPr lang="en-US" b="0" dirty="0">
              <a:latin typeface="Tenorite" pitchFamily="2" charset="0"/>
            </a:rPr>
            <a:t>$2000 out-of-pocket cap in Part D</a:t>
          </a:r>
        </a:p>
      </dgm:t>
    </dgm:pt>
    <dgm:pt modelId="{57D352E4-0431-4F68-B8F1-61BFA34799AA}" type="parTrans" cxnId="{1B32EF2C-9DB5-4504-A9DA-B4956CC00208}">
      <dgm:prSet/>
      <dgm:spPr/>
      <dgm:t>
        <a:bodyPr/>
        <a:lstStyle/>
        <a:p>
          <a:endParaRPr lang="en-US"/>
        </a:p>
      </dgm:t>
    </dgm:pt>
    <dgm:pt modelId="{0ECC32B6-1E7C-4AA4-9DBF-D69B7C5E64A9}" type="sibTrans" cxnId="{1B32EF2C-9DB5-4504-A9DA-B4956CC00208}">
      <dgm:prSet/>
      <dgm:spPr/>
      <dgm:t>
        <a:bodyPr/>
        <a:lstStyle/>
        <a:p>
          <a:endParaRPr lang="en-US"/>
        </a:p>
      </dgm:t>
    </dgm:pt>
    <dgm:pt modelId="{8BAB5E6F-A65E-41DB-A296-0818B0E49F7C}">
      <dgm:prSet phldr="0"/>
      <dgm:spPr/>
      <dgm:t>
        <a:bodyPr/>
        <a:lstStyle/>
        <a:p>
          <a:pPr>
            <a:defRPr b="1"/>
          </a:pPr>
          <a:r>
            <a:rPr lang="en-US" b="1">
              <a:latin typeface="Tenorite" pitchFamily="2" charset="0"/>
            </a:rPr>
            <a:t>2026</a:t>
          </a:r>
        </a:p>
      </dgm:t>
    </dgm:pt>
    <dgm:pt modelId="{886842C6-3EFC-4BE7-B417-415595758830}" type="parTrans" cxnId="{66B49C6C-FAFD-47B4-BF22-05A295C23D4E}">
      <dgm:prSet/>
      <dgm:spPr/>
      <dgm:t>
        <a:bodyPr/>
        <a:lstStyle/>
        <a:p>
          <a:endParaRPr lang="en-US"/>
        </a:p>
      </dgm:t>
    </dgm:pt>
    <dgm:pt modelId="{B407F4C3-8FC9-4E91-A0EC-6B33713CC9A5}" type="sibTrans" cxnId="{66B49C6C-FAFD-47B4-BF22-05A295C23D4E}">
      <dgm:prSet/>
      <dgm:spPr/>
      <dgm:t>
        <a:bodyPr/>
        <a:lstStyle/>
        <a:p>
          <a:endParaRPr lang="en-US"/>
        </a:p>
      </dgm:t>
    </dgm:pt>
    <dgm:pt modelId="{332BC85C-1CF3-4F8F-ACB7-5B6D53744AE1}">
      <dgm:prSet phldr="0"/>
      <dgm:spPr/>
      <dgm:t>
        <a:bodyPr/>
        <a:lstStyle/>
        <a:p>
          <a:r>
            <a:rPr lang="en-US" b="0">
              <a:latin typeface="Tenorite" pitchFamily="2" charset="0"/>
            </a:rPr>
            <a:t>Negotiation of 10 Medicare Part D drugs</a:t>
          </a:r>
        </a:p>
      </dgm:t>
    </dgm:pt>
    <dgm:pt modelId="{99F218FD-90FE-450E-A368-B3E3677E74E8}" type="parTrans" cxnId="{2617C475-F537-46A6-ADE1-4EB764853601}">
      <dgm:prSet/>
      <dgm:spPr/>
      <dgm:t>
        <a:bodyPr/>
        <a:lstStyle/>
        <a:p>
          <a:endParaRPr lang="en-US"/>
        </a:p>
      </dgm:t>
    </dgm:pt>
    <dgm:pt modelId="{8D1CC686-B05C-4470-A959-236CC9C8BB70}" type="sibTrans" cxnId="{2617C475-F537-46A6-ADE1-4EB764853601}">
      <dgm:prSet/>
      <dgm:spPr/>
      <dgm:t>
        <a:bodyPr/>
        <a:lstStyle/>
        <a:p>
          <a:endParaRPr lang="en-US"/>
        </a:p>
      </dgm:t>
    </dgm:pt>
    <dgm:pt modelId="{8B9AF88A-E1F7-4D3A-905F-87228D6A8655}">
      <dgm:prSet phldr="0"/>
      <dgm:spPr/>
      <dgm:t>
        <a:bodyPr/>
        <a:lstStyle/>
        <a:p>
          <a:pPr>
            <a:defRPr b="1"/>
          </a:pPr>
          <a:r>
            <a:rPr lang="en-US" b="1">
              <a:latin typeface="Tenorite" pitchFamily="2" charset="0"/>
            </a:rPr>
            <a:t>2027</a:t>
          </a:r>
        </a:p>
      </dgm:t>
    </dgm:pt>
    <dgm:pt modelId="{933A8FED-7B84-4ED0-B6AA-2EE26A89B8EA}" type="parTrans" cxnId="{E1474FF3-8E3C-4B30-985C-CE88BA0FE324}">
      <dgm:prSet/>
      <dgm:spPr/>
      <dgm:t>
        <a:bodyPr/>
        <a:lstStyle/>
        <a:p>
          <a:endParaRPr lang="en-US"/>
        </a:p>
      </dgm:t>
    </dgm:pt>
    <dgm:pt modelId="{F11DD6EC-352C-4A0E-84AA-FEBE2F06BCF9}" type="sibTrans" cxnId="{E1474FF3-8E3C-4B30-985C-CE88BA0FE324}">
      <dgm:prSet/>
      <dgm:spPr/>
      <dgm:t>
        <a:bodyPr/>
        <a:lstStyle/>
        <a:p>
          <a:endParaRPr lang="en-US"/>
        </a:p>
      </dgm:t>
    </dgm:pt>
    <dgm:pt modelId="{32496E77-3A49-4584-950D-8A9FA92385C5}">
      <dgm:prSet custT="1"/>
      <dgm:spPr/>
      <dgm:t>
        <a:bodyPr/>
        <a:lstStyle/>
        <a:p>
          <a:r>
            <a:rPr lang="en-US" sz="1000" b="0">
              <a:latin typeface="Tenorite" pitchFamily="2" charset="0"/>
            </a:rPr>
            <a:t>Insulin $35 cap</a:t>
          </a:r>
        </a:p>
      </dgm:t>
    </dgm:pt>
    <dgm:pt modelId="{50517104-5DA6-4C00-ABB9-D725571A3F14}" type="parTrans" cxnId="{0AFC0278-F875-40C4-ACE8-D0BF76182854}">
      <dgm:prSet/>
      <dgm:spPr/>
      <dgm:t>
        <a:bodyPr/>
        <a:lstStyle/>
        <a:p>
          <a:endParaRPr lang="en-US"/>
        </a:p>
      </dgm:t>
    </dgm:pt>
    <dgm:pt modelId="{6B446E18-3690-4BD0-B878-9C2972A429DB}" type="sibTrans" cxnId="{0AFC0278-F875-40C4-ACE8-D0BF76182854}">
      <dgm:prSet/>
      <dgm:spPr/>
      <dgm:t>
        <a:bodyPr/>
        <a:lstStyle/>
        <a:p>
          <a:endParaRPr lang="en-US"/>
        </a:p>
      </dgm:t>
    </dgm:pt>
    <dgm:pt modelId="{1E1E75D2-9AF9-4BE2-9AD1-5A57A0BEA16E}">
      <dgm:prSet custT="1"/>
      <dgm:spPr/>
      <dgm:t>
        <a:bodyPr/>
        <a:lstStyle/>
        <a:p>
          <a:r>
            <a:rPr lang="en-US" sz="1000" b="0">
              <a:latin typeface="Tenorite" pitchFamily="2" charset="0"/>
            </a:rPr>
            <a:t>Vaccine copay reduction</a:t>
          </a:r>
        </a:p>
      </dgm:t>
    </dgm:pt>
    <dgm:pt modelId="{40792F12-36CE-4D52-B4A8-EEA8A962102D}" type="parTrans" cxnId="{38FA6194-3757-45C8-A44F-F0548802AE8D}">
      <dgm:prSet/>
      <dgm:spPr/>
      <dgm:t>
        <a:bodyPr/>
        <a:lstStyle/>
        <a:p>
          <a:endParaRPr lang="en-US"/>
        </a:p>
      </dgm:t>
    </dgm:pt>
    <dgm:pt modelId="{B91FE004-1C77-49E8-B908-79FE42770D87}" type="sibTrans" cxnId="{38FA6194-3757-45C8-A44F-F0548802AE8D}">
      <dgm:prSet/>
      <dgm:spPr/>
      <dgm:t>
        <a:bodyPr/>
        <a:lstStyle/>
        <a:p>
          <a:endParaRPr lang="en-US"/>
        </a:p>
      </dgm:t>
    </dgm:pt>
    <dgm:pt modelId="{EEEB3D72-B408-4819-A4E2-A7D7C76FD82A}">
      <dgm:prSet custT="1"/>
      <dgm:spPr/>
      <dgm:t>
        <a:bodyPr/>
        <a:lstStyle/>
        <a:p>
          <a:r>
            <a:rPr lang="en-US" sz="1000" b="0">
              <a:latin typeface="Tenorite" pitchFamily="2" charset="0"/>
            </a:rPr>
            <a:t>Part D catastrophic level</a:t>
          </a:r>
        </a:p>
      </dgm:t>
    </dgm:pt>
    <dgm:pt modelId="{6DF29350-AA00-4ED0-962D-A142029C8006}" type="parTrans" cxnId="{9C2B2B3D-7D69-497D-BD7C-FAB5F36FDFE3}">
      <dgm:prSet/>
      <dgm:spPr/>
      <dgm:t>
        <a:bodyPr/>
        <a:lstStyle/>
        <a:p>
          <a:endParaRPr lang="en-US"/>
        </a:p>
      </dgm:t>
    </dgm:pt>
    <dgm:pt modelId="{0B9A252D-48F0-46CD-BFAA-19063A4849E7}" type="sibTrans" cxnId="{9C2B2B3D-7D69-497D-BD7C-FAB5F36FDFE3}">
      <dgm:prSet/>
      <dgm:spPr/>
      <dgm:t>
        <a:bodyPr/>
        <a:lstStyle/>
        <a:p>
          <a:endParaRPr lang="en-US"/>
        </a:p>
      </dgm:t>
    </dgm:pt>
    <dgm:pt modelId="{37B945DC-1BDD-4959-9472-35CCE4DED581}">
      <dgm:prSet custT="1"/>
      <dgm:spPr/>
      <dgm:t>
        <a:bodyPr/>
        <a:lstStyle/>
        <a:p>
          <a:r>
            <a:rPr lang="en-US" sz="1000" b="0">
              <a:latin typeface="Tenorite" pitchFamily="2" charset="0"/>
            </a:rPr>
            <a:t>Expands LIS eligibility</a:t>
          </a:r>
        </a:p>
      </dgm:t>
    </dgm:pt>
    <dgm:pt modelId="{CC0F9DD8-E58F-4721-8D44-6E4618D3601C}" type="parTrans" cxnId="{A0D9BD8A-4C9B-42F6-831A-702D456EC533}">
      <dgm:prSet/>
      <dgm:spPr/>
      <dgm:t>
        <a:bodyPr/>
        <a:lstStyle/>
        <a:p>
          <a:endParaRPr lang="en-US"/>
        </a:p>
      </dgm:t>
    </dgm:pt>
    <dgm:pt modelId="{1D2C2294-B429-4D4A-9E2B-2DE1F77084FB}" type="sibTrans" cxnId="{A0D9BD8A-4C9B-42F6-831A-702D456EC533}">
      <dgm:prSet/>
      <dgm:spPr/>
      <dgm:t>
        <a:bodyPr/>
        <a:lstStyle/>
        <a:p>
          <a:endParaRPr lang="en-US"/>
        </a:p>
      </dgm:t>
    </dgm:pt>
    <dgm:pt modelId="{01291246-F181-4B24-9151-2D7A05DF6DB0}">
      <dgm:prSet phldrT="[Text]" phldr="0"/>
      <dgm:spPr/>
      <dgm:t>
        <a:bodyPr/>
        <a:lstStyle/>
        <a:p>
          <a:r>
            <a:rPr lang="en-US" b="1">
              <a:latin typeface="Tenorite" pitchFamily="2" charset="0"/>
            </a:rPr>
            <a:t>Delay drug rebate rule</a:t>
          </a:r>
        </a:p>
      </dgm:t>
    </dgm:pt>
    <dgm:pt modelId="{F76A0943-1C7A-416F-B566-8A9C1F539646}" type="parTrans" cxnId="{BB82E87B-FDC4-4796-A583-B8DB5B6587D9}">
      <dgm:prSet/>
      <dgm:spPr/>
      <dgm:t>
        <a:bodyPr/>
        <a:lstStyle/>
        <a:p>
          <a:endParaRPr lang="en-US"/>
        </a:p>
      </dgm:t>
    </dgm:pt>
    <dgm:pt modelId="{1A9F6009-D5FA-44C5-9938-BF73134D8D11}" type="sibTrans" cxnId="{BB82E87B-FDC4-4796-A583-B8DB5B6587D9}">
      <dgm:prSet/>
      <dgm:spPr/>
      <dgm:t>
        <a:bodyPr/>
        <a:lstStyle/>
        <a:p>
          <a:endParaRPr lang="en-US"/>
        </a:p>
      </dgm:t>
    </dgm:pt>
    <dgm:pt modelId="{54CDEC18-3413-45AD-941A-7A41EA72231A}">
      <dgm:prSet phldrT="[Text]" phldr="0"/>
      <dgm:spPr/>
      <dgm:t>
        <a:bodyPr/>
        <a:lstStyle/>
        <a:p>
          <a:r>
            <a:rPr lang="en-US" b="0">
              <a:latin typeface="Tenorite" pitchFamily="2" charset="0"/>
            </a:rPr>
            <a:t>Negotiation of 15 Medicare Part B and Part D drugs</a:t>
          </a:r>
          <a:endParaRPr lang="en-US" b="1">
            <a:latin typeface="Tenorite" pitchFamily="2" charset="0"/>
          </a:endParaRPr>
        </a:p>
      </dgm:t>
    </dgm:pt>
    <dgm:pt modelId="{AA65333E-A897-4BE5-B38C-867FCE42CA88}" type="parTrans" cxnId="{1392A86C-417B-4E30-8F6F-4CE74D463849}">
      <dgm:prSet/>
      <dgm:spPr/>
      <dgm:t>
        <a:bodyPr/>
        <a:lstStyle/>
        <a:p>
          <a:endParaRPr lang="en-US"/>
        </a:p>
      </dgm:t>
    </dgm:pt>
    <dgm:pt modelId="{329B0196-6F4B-4D4E-8E1C-F3D99DB33557}" type="sibTrans" cxnId="{1392A86C-417B-4E30-8F6F-4CE74D463849}">
      <dgm:prSet/>
      <dgm:spPr/>
      <dgm:t>
        <a:bodyPr/>
        <a:lstStyle/>
        <a:p>
          <a:endParaRPr lang="en-US"/>
        </a:p>
      </dgm:t>
    </dgm:pt>
    <dgm:pt modelId="{25D496DA-59B5-4099-8400-C7613062AAB4}">
      <dgm:prSet phldrT="[Text]" phldr="0"/>
      <dgm:spPr/>
      <dgm:t>
        <a:bodyPr/>
        <a:lstStyle/>
        <a:p>
          <a:pPr>
            <a:defRPr b="1"/>
          </a:pPr>
          <a:r>
            <a:rPr lang="en-US" b="1">
              <a:latin typeface="Tenorite" pitchFamily="2" charset="0"/>
            </a:rPr>
            <a:t>2028</a:t>
          </a:r>
        </a:p>
      </dgm:t>
    </dgm:pt>
    <dgm:pt modelId="{B090609E-9949-4869-9039-C2E7B7ECD029}" type="parTrans" cxnId="{1A501E42-2A8F-48DA-B58D-9C964CDD60C2}">
      <dgm:prSet/>
      <dgm:spPr/>
      <dgm:t>
        <a:bodyPr/>
        <a:lstStyle/>
        <a:p>
          <a:endParaRPr lang="en-US"/>
        </a:p>
      </dgm:t>
    </dgm:pt>
    <dgm:pt modelId="{0F13A1A4-EC3D-4897-88AF-73F02B243C5B}" type="sibTrans" cxnId="{1A501E42-2A8F-48DA-B58D-9C964CDD60C2}">
      <dgm:prSet/>
      <dgm:spPr/>
      <dgm:t>
        <a:bodyPr/>
        <a:lstStyle/>
        <a:p>
          <a:endParaRPr lang="en-US"/>
        </a:p>
      </dgm:t>
    </dgm:pt>
    <dgm:pt modelId="{EEDF3A14-7E18-4B54-A6F2-4C854CF13EF1}">
      <dgm:prSet phldrT="[Text]" phldr="0"/>
      <dgm:spPr/>
      <dgm:t>
        <a:bodyPr/>
        <a:lstStyle/>
        <a:p>
          <a:pPr>
            <a:defRPr b="1"/>
          </a:pPr>
          <a:r>
            <a:rPr lang="en-US" b="1">
              <a:latin typeface="Tenorite" pitchFamily="2" charset="0"/>
            </a:rPr>
            <a:t>2029</a:t>
          </a:r>
        </a:p>
      </dgm:t>
    </dgm:pt>
    <dgm:pt modelId="{8A4A4C75-6D7F-49D7-B9F6-05D6796828DB}" type="parTrans" cxnId="{BAEB160E-B8D4-4891-817E-EE6F325052F5}">
      <dgm:prSet/>
      <dgm:spPr/>
      <dgm:t>
        <a:bodyPr/>
        <a:lstStyle/>
        <a:p>
          <a:endParaRPr lang="en-US"/>
        </a:p>
      </dgm:t>
    </dgm:pt>
    <dgm:pt modelId="{1E33882E-4D7D-40C1-AC74-68376507A35F}" type="sibTrans" cxnId="{BAEB160E-B8D4-4891-817E-EE6F325052F5}">
      <dgm:prSet/>
      <dgm:spPr/>
      <dgm:t>
        <a:bodyPr/>
        <a:lstStyle/>
        <a:p>
          <a:endParaRPr lang="en-US"/>
        </a:p>
      </dgm:t>
    </dgm:pt>
    <dgm:pt modelId="{F52E4AE3-5251-4F20-BA00-C0E63CFCC0F8}">
      <dgm:prSet phldrT="[Text]" phldr="0"/>
      <dgm:spPr/>
      <dgm:t>
        <a:bodyPr/>
        <a:lstStyle/>
        <a:p>
          <a:r>
            <a:rPr lang="en-US" b="0">
              <a:latin typeface="Tenorite" pitchFamily="2" charset="0"/>
            </a:rPr>
            <a:t>Negotiation of 20 Medicare Part B and Part D drugs</a:t>
          </a:r>
          <a:endParaRPr lang="en-US" b="1">
            <a:latin typeface="Tenorite" pitchFamily="2" charset="0"/>
          </a:endParaRPr>
        </a:p>
      </dgm:t>
    </dgm:pt>
    <dgm:pt modelId="{8405EB44-B405-40BC-AC22-199203A68160}" type="parTrans" cxnId="{8510442D-736C-465F-8FFC-E87BD13BC5A7}">
      <dgm:prSet/>
      <dgm:spPr/>
      <dgm:t>
        <a:bodyPr/>
        <a:lstStyle/>
        <a:p>
          <a:endParaRPr lang="en-US"/>
        </a:p>
      </dgm:t>
    </dgm:pt>
    <dgm:pt modelId="{9C9F22D9-8084-455D-8D4E-C5D8EA6A9ABB}" type="sibTrans" cxnId="{8510442D-736C-465F-8FFC-E87BD13BC5A7}">
      <dgm:prSet/>
      <dgm:spPr/>
      <dgm:t>
        <a:bodyPr/>
        <a:lstStyle/>
        <a:p>
          <a:endParaRPr lang="en-US"/>
        </a:p>
      </dgm:t>
    </dgm:pt>
    <dgm:pt modelId="{2CB700A9-0FEB-4F3F-8680-8A8B003EBC50}" type="pres">
      <dgm:prSet presAssocID="{05A24E01-5535-46B9-A9A1-A9A07E639A88}" presName="root" presStyleCnt="0">
        <dgm:presLayoutVars>
          <dgm:chMax/>
          <dgm:chPref/>
          <dgm:animLvl val="lvl"/>
        </dgm:presLayoutVars>
      </dgm:prSet>
      <dgm:spPr/>
    </dgm:pt>
    <dgm:pt modelId="{4D38CE50-4F20-444E-B6E2-88E0C92364A8}" type="pres">
      <dgm:prSet presAssocID="{05A24E01-5535-46B9-A9A1-A9A07E639A88}" presName="divider" presStyleLbl="fgAcc1" presStyleIdx="0" presStyleCnt="8"/>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27DA1C69-1AA5-4E7A-8265-29EDBF875670}" type="pres">
      <dgm:prSet presAssocID="{05A24E01-5535-46B9-A9A1-A9A07E639A88}" presName="nodes" presStyleCnt="0">
        <dgm:presLayoutVars>
          <dgm:chMax/>
          <dgm:chPref/>
          <dgm:animLvl val="lvl"/>
        </dgm:presLayoutVars>
      </dgm:prSet>
      <dgm:spPr/>
    </dgm:pt>
    <dgm:pt modelId="{3662D014-9C12-47B3-A58C-AD539196F698}" type="pres">
      <dgm:prSet presAssocID="{58FF46FB-368D-4E9C-A650-0513B8879DA8}" presName="composite" presStyleCnt="0"/>
      <dgm:spPr/>
    </dgm:pt>
    <dgm:pt modelId="{86119C1D-025F-41EA-882F-09CED9E18B07}" type="pres">
      <dgm:prSet presAssocID="{58FF46FB-368D-4E9C-A650-0513B8879DA8}" presName="ConnectorPoint" presStyleLbl="lnNode1" presStyleIdx="0"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43754C5C-2AF0-4909-986F-097AF4093D32}" type="pres">
      <dgm:prSet presAssocID="{58FF46FB-368D-4E9C-A650-0513B8879DA8}" presName="DropPinPlaceHolder" presStyleCnt="0"/>
      <dgm:spPr/>
    </dgm:pt>
    <dgm:pt modelId="{970B3A63-9958-47C9-AD7C-468365497FBA}" type="pres">
      <dgm:prSet presAssocID="{58FF46FB-368D-4E9C-A650-0513B8879DA8}" presName="DropPin" presStyleLbl="alignNode1" presStyleIdx="0" presStyleCnt="7"/>
      <dgm:spPr/>
    </dgm:pt>
    <dgm:pt modelId="{1B24D3D9-FB46-4EBE-9149-F4B0BC86051C}" type="pres">
      <dgm:prSet presAssocID="{58FF46FB-368D-4E9C-A650-0513B8879DA8}" presName="Ellipse" presStyleLbl="fgAcc1" presStyleIdx="1" presStyleCnt="8"/>
      <dgm:spPr>
        <a:solidFill>
          <a:schemeClr val="lt1">
            <a:alpha val="90000"/>
            <a:hueOff val="0"/>
            <a:satOff val="0"/>
            <a:lumOff val="0"/>
            <a:alphaOff val="0"/>
          </a:schemeClr>
        </a:solidFill>
        <a:ln w="12700" cap="flat" cmpd="sng" algn="ctr">
          <a:noFill/>
          <a:prstDash val="solid"/>
          <a:miter lim="800000"/>
        </a:ln>
        <a:effectLst/>
      </dgm:spPr>
    </dgm:pt>
    <dgm:pt modelId="{16FDC1CD-F561-44DC-B0FD-33BDA5AFE8CF}" type="pres">
      <dgm:prSet presAssocID="{58FF46FB-368D-4E9C-A650-0513B8879DA8}" presName="L2TextContainer" presStyleLbl="revTx" presStyleIdx="0" presStyleCnt="14">
        <dgm:presLayoutVars>
          <dgm:bulletEnabled val="1"/>
        </dgm:presLayoutVars>
      </dgm:prSet>
      <dgm:spPr/>
    </dgm:pt>
    <dgm:pt modelId="{8E673C76-08AA-420D-928F-0B95B45BE4A3}" type="pres">
      <dgm:prSet presAssocID="{58FF46FB-368D-4E9C-A650-0513B8879DA8}" presName="L1TextContainer" presStyleLbl="revTx" presStyleIdx="1" presStyleCnt="14">
        <dgm:presLayoutVars>
          <dgm:chMax val="1"/>
          <dgm:chPref val="1"/>
          <dgm:bulletEnabled val="1"/>
        </dgm:presLayoutVars>
      </dgm:prSet>
      <dgm:spPr/>
    </dgm:pt>
    <dgm:pt modelId="{135D9F92-EDD1-41FA-8FA9-9A4198A21F9B}" type="pres">
      <dgm:prSet presAssocID="{58FF46FB-368D-4E9C-A650-0513B8879DA8}" presName="ConnectLine" presStyleLbl="sibTrans1D1" presStyleIdx="0" presStyleCnt="7"/>
      <dgm:spPr>
        <a:noFill/>
        <a:ln w="12700" cap="flat" cmpd="sng" algn="ctr">
          <a:solidFill>
            <a:schemeClr val="accent1">
              <a:hueOff val="0"/>
              <a:satOff val="0"/>
              <a:lumOff val="0"/>
              <a:alphaOff val="0"/>
            </a:schemeClr>
          </a:solidFill>
          <a:prstDash val="dash"/>
          <a:miter lim="800000"/>
        </a:ln>
        <a:effectLst/>
      </dgm:spPr>
    </dgm:pt>
    <dgm:pt modelId="{781C3BC6-BBB9-4F11-B728-883712E75609}" type="pres">
      <dgm:prSet presAssocID="{58FF46FB-368D-4E9C-A650-0513B8879DA8}" presName="EmptyPlaceHolder" presStyleCnt="0"/>
      <dgm:spPr/>
    </dgm:pt>
    <dgm:pt modelId="{2EA34568-862C-4DC4-B4E5-49CBDDFEF43E}" type="pres">
      <dgm:prSet presAssocID="{CFA40740-0682-470C-AD5A-CFF53CD12BD2}" presName="spaceBetweenRectangles" presStyleCnt="0"/>
      <dgm:spPr/>
    </dgm:pt>
    <dgm:pt modelId="{3546847D-ACEE-4F9C-A81E-AACCB7A89852}" type="pres">
      <dgm:prSet presAssocID="{D05E1923-5021-40F7-B4EF-E582E23A699D}" presName="composite" presStyleCnt="0"/>
      <dgm:spPr/>
    </dgm:pt>
    <dgm:pt modelId="{D43A3952-8881-4E8B-90FE-A14DF119CCB2}" type="pres">
      <dgm:prSet presAssocID="{D05E1923-5021-40F7-B4EF-E582E23A699D}" presName="ConnectorPoint" presStyleLbl="lnNode1" presStyleIdx="1"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E0F65CA-405E-4DFC-93EA-9260A7861C26}" type="pres">
      <dgm:prSet presAssocID="{D05E1923-5021-40F7-B4EF-E582E23A699D}" presName="DropPinPlaceHolder" presStyleCnt="0"/>
      <dgm:spPr/>
    </dgm:pt>
    <dgm:pt modelId="{144B1B30-4833-467F-AE8C-D2A2A4E10DB4}" type="pres">
      <dgm:prSet presAssocID="{D05E1923-5021-40F7-B4EF-E582E23A699D}" presName="DropPin" presStyleLbl="alignNode1" presStyleIdx="1" presStyleCnt="7"/>
      <dgm:spPr/>
    </dgm:pt>
    <dgm:pt modelId="{028834C1-8F7C-4A7B-8BB9-597C662448A9}" type="pres">
      <dgm:prSet presAssocID="{D05E1923-5021-40F7-B4EF-E582E23A699D}" presName="Ellipse" presStyleLbl="fgAcc1" presStyleIdx="2" presStyleCnt="8"/>
      <dgm:spPr>
        <a:solidFill>
          <a:schemeClr val="lt1">
            <a:alpha val="90000"/>
            <a:hueOff val="0"/>
            <a:satOff val="0"/>
            <a:lumOff val="0"/>
            <a:alphaOff val="0"/>
          </a:schemeClr>
        </a:solidFill>
        <a:ln w="12700" cap="flat" cmpd="sng" algn="ctr">
          <a:noFill/>
          <a:prstDash val="solid"/>
          <a:miter lim="800000"/>
        </a:ln>
        <a:effectLst/>
      </dgm:spPr>
    </dgm:pt>
    <dgm:pt modelId="{86CFC58C-A2BA-42EC-86DA-79984C83A231}" type="pres">
      <dgm:prSet presAssocID="{D05E1923-5021-40F7-B4EF-E582E23A699D}" presName="L2TextContainer" presStyleLbl="revTx" presStyleIdx="2" presStyleCnt="14">
        <dgm:presLayoutVars>
          <dgm:bulletEnabled val="1"/>
        </dgm:presLayoutVars>
      </dgm:prSet>
      <dgm:spPr/>
    </dgm:pt>
    <dgm:pt modelId="{D51F19C9-711E-41B7-8674-BB6F41D01095}" type="pres">
      <dgm:prSet presAssocID="{D05E1923-5021-40F7-B4EF-E582E23A699D}" presName="L1TextContainer" presStyleLbl="revTx" presStyleIdx="3" presStyleCnt="14">
        <dgm:presLayoutVars>
          <dgm:chMax val="1"/>
          <dgm:chPref val="1"/>
          <dgm:bulletEnabled val="1"/>
        </dgm:presLayoutVars>
      </dgm:prSet>
      <dgm:spPr/>
    </dgm:pt>
    <dgm:pt modelId="{0875343D-C66F-4246-B469-C0931EE26771}" type="pres">
      <dgm:prSet presAssocID="{D05E1923-5021-40F7-B4EF-E582E23A699D}" presName="ConnectLine" presStyleLbl="sibTrans1D1" presStyleIdx="1" presStyleCnt="7"/>
      <dgm:spPr>
        <a:noFill/>
        <a:ln w="12700" cap="flat" cmpd="sng" algn="ctr">
          <a:solidFill>
            <a:schemeClr val="accent1">
              <a:hueOff val="0"/>
              <a:satOff val="0"/>
              <a:lumOff val="0"/>
              <a:alphaOff val="0"/>
            </a:schemeClr>
          </a:solidFill>
          <a:prstDash val="dash"/>
          <a:miter lim="800000"/>
        </a:ln>
        <a:effectLst/>
      </dgm:spPr>
    </dgm:pt>
    <dgm:pt modelId="{C5C0B574-C697-4638-8F6A-426986EA62B6}" type="pres">
      <dgm:prSet presAssocID="{D05E1923-5021-40F7-B4EF-E582E23A699D}" presName="EmptyPlaceHolder" presStyleCnt="0"/>
      <dgm:spPr/>
    </dgm:pt>
    <dgm:pt modelId="{BFBDCBDF-C9E9-44AE-9DAC-B9A910482AFF}" type="pres">
      <dgm:prSet presAssocID="{F020958C-EF86-4274-85F9-318F2792F7B6}" presName="spaceBetweenRectangles" presStyleCnt="0"/>
      <dgm:spPr/>
    </dgm:pt>
    <dgm:pt modelId="{56DF6B6E-3720-495F-BF7C-230604AD22BA}" type="pres">
      <dgm:prSet presAssocID="{FA8F44BD-C8C7-462C-9756-1EC498E86842}" presName="composite" presStyleCnt="0"/>
      <dgm:spPr/>
    </dgm:pt>
    <dgm:pt modelId="{41A0A6A7-428F-477F-906F-D52B92AF0180}" type="pres">
      <dgm:prSet presAssocID="{FA8F44BD-C8C7-462C-9756-1EC498E86842}" presName="ConnectorPoint" presStyleLbl="lnNode1" presStyleIdx="2"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2194FEDF-FDBB-4150-B9E4-7742FE9FB3F6}" type="pres">
      <dgm:prSet presAssocID="{FA8F44BD-C8C7-462C-9756-1EC498E86842}" presName="DropPinPlaceHolder" presStyleCnt="0"/>
      <dgm:spPr/>
    </dgm:pt>
    <dgm:pt modelId="{A0825E3C-4D48-4779-8E33-2F0E3B8B61E1}" type="pres">
      <dgm:prSet presAssocID="{FA8F44BD-C8C7-462C-9756-1EC498E86842}" presName="DropPin" presStyleLbl="alignNode1" presStyleIdx="2" presStyleCnt="7"/>
      <dgm:spPr/>
    </dgm:pt>
    <dgm:pt modelId="{87503B2C-530B-40E6-AECB-1A11266F69B3}" type="pres">
      <dgm:prSet presAssocID="{FA8F44BD-C8C7-462C-9756-1EC498E86842}" presName="Ellipse" presStyleLbl="fgAcc1" presStyleIdx="3" presStyleCnt="8"/>
      <dgm:spPr>
        <a:solidFill>
          <a:schemeClr val="lt1">
            <a:alpha val="90000"/>
            <a:hueOff val="0"/>
            <a:satOff val="0"/>
            <a:lumOff val="0"/>
            <a:alphaOff val="0"/>
          </a:schemeClr>
        </a:solidFill>
        <a:ln w="12700" cap="flat" cmpd="sng" algn="ctr">
          <a:noFill/>
          <a:prstDash val="solid"/>
          <a:miter lim="800000"/>
        </a:ln>
        <a:effectLst/>
      </dgm:spPr>
    </dgm:pt>
    <dgm:pt modelId="{AE83010A-37EC-40FA-8985-F4C0BF48B529}" type="pres">
      <dgm:prSet presAssocID="{FA8F44BD-C8C7-462C-9756-1EC498E86842}" presName="L2TextContainer" presStyleLbl="revTx" presStyleIdx="4" presStyleCnt="14">
        <dgm:presLayoutVars>
          <dgm:bulletEnabled val="1"/>
        </dgm:presLayoutVars>
      </dgm:prSet>
      <dgm:spPr/>
    </dgm:pt>
    <dgm:pt modelId="{36F091BD-08A8-4CEB-AB3A-D65AB2CF6B54}" type="pres">
      <dgm:prSet presAssocID="{FA8F44BD-C8C7-462C-9756-1EC498E86842}" presName="L1TextContainer" presStyleLbl="revTx" presStyleIdx="5" presStyleCnt="14">
        <dgm:presLayoutVars>
          <dgm:chMax val="1"/>
          <dgm:chPref val="1"/>
          <dgm:bulletEnabled val="1"/>
        </dgm:presLayoutVars>
      </dgm:prSet>
      <dgm:spPr/>
    </dgm:pt>
    <dgm:pt modelId="{F2709F90-BF7B-4338-AA2E-99BFA5893F9E}" type="pres">
      <dgm:prSet presAssocID="{FA8F44BD-C8C7-462C-9756-1EC498E86842}" presName="ConnectLine" presStyleLbl="sibTrans1D1" presStyleIdx="2" presStyleCnt="7"/>
      <dgm:spPr>
        <a:noFill/>
        <a:ln w="12700" cap="flat" cmpd="sng" algn="ctr">
          <a:solidFill>
            <a:schemeClr val="accent1">
              <a:hueOff val="0"/>
              <a:satOff val="0"/>
              <a:lumOff val="0"/>
              <a:alphaOff val="0"/>
            </a:schemeClr>
          </a:solidFill>
          <a:prstDash val="dash"/>
          <a:miter lim="800000"/>
        </a:ln>
        <a:effectLst/>
      </dgm:spPr>
    </dgm:pt>
    <dgm:pt modelId="{527A6F62-0247-46D4-8822-7DB4ECF17214}" type="pres">
      <dgm:prSet presAssocID="{FA8F44BD-C8C7-462C-9756-1EC498E86842}" presName="EmptyPlaceHolder" presStyleCnt="0"/>
      <dgm:spPr/>
    </dgm:pt>
    <dgm:pt modelId="{F032B677-DE5B-46D9-BE47-B23EE878A3B7}" type="pres">
      <dgm:prSet presAssocID="{8C8A9736-03DA-4B1C-A590-10B4AD89452B}" presName="spaceBetweenRectangles" presStyleCnt="0"/>
      <dgm:spPr/>
    </dgm:pt>
    <dgm:pt modelId="{DBB33BB7-358B-4EC6-B3F3-869BAE67B0F4}" type="pres">
      <dgm:prSet presAssocID="{8BAB5E6F-A65E-41DB-A296-0818B0E49F7C}" presName="composite" presStyleCnt="0"/>
      <dgm:spPr/>
    </dgm:pt>
    <dgm:pt modelId="{5C3F2641-9A9F-45DF-8D0E-929B36A15F8C}" type="pres">
      <dgm:prSet presAssocID="{8BAB5E6F-A65E-41DB-A296-0818B0E49F7C}" presName="ConnectorPoint" presStyleLbl="lnNode1" presStyleIdx="3"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49322968-2FAE-4A1A-B19D-FCA43506DCE2}" type="pres">
      <dgm:prSet presAssocID="{8BAB5E6F-A65E-41DB-A296-0818B0E49F7C}" presName="DropPinPlaceHolder" presStyleCnt="0"/>
      <dgm:spPr/>
    </dgm:pt>
    <dgm:pt modelId="{BAB65663-09F8-4024-8C13-29C97BFDF9F6}" type="pres">
      <dgm:prSet presAssocID="{8BAB5E6F-A65E-41DB-A296-0818B0E49F7C}" presName="DropPin" presStyleLbl="alignNode1" presStyleIdx="3" presStyleCnt="7"/>
      <dgm:spPr/>
    </dgm:pt>
    <dgm:pt modelId="{B4C43699-D1FF-4C20-9251-6CAC3841BF76}" type="pres">
      <dgm:prSet presAssocID="{8BAB5E6F-A65E-41DB-A296-0818B0E49F7C}" presName="Ellipse" presStyleLbl="fgAcc1" presStyleIdx="4" presStyleCnt="8"/>
      <dgm:spPr>
        <a:solidFill>
          <a:schemeClr val="lt1">
            <a:alpha val="90000"/>
            <a:hueOff val="0"/>
            <a:satOff val="0"/>
            <a:lumOff val="0"/>
            <a:alphaOff val="0"/>
          </a:schemeClr>
        </a:solidFill>
        <a:ln w="12700" cap="flat" cmpd="sng" algn="ctr">
          <a:noFill/>
          <a:prstDash val="solid"/>
          <a:miter lim="800000"/>
        </a:ln>
        <a:effectLst/>
      </dgm:spPr>
    </dgm:pt>
    <dgm:pt modelId="{4D941920-0527-4302-99E1-CE99C50411ED}" type="pres">
      <dgm:prSet presAssocID="{8BAB5E6F-A65E-41DB-A296-0818B0E49F7C}" presName="L2TextContainer" presStyleLbl="revTx" presStyleIdx="6" presStyleCnt="14">
        <dgm:presLayoutVars>
          <dgm:bulletEnabled val="1"/>
        </dgm:presLayoutVars>
      </dgm:prSet>
      <dgm:spPr/>
    </dgm:pt>
    <dgm:pt modelId="{EE148E43-94B4-4C27-BAB0-F1AE2539699D}" type="pres">
      <dgm:prSet presAssocID="{8BAB5E6F-A65E-41DB-A296-0818B0E49F7C}" presName="L1TextContainer" presStyleLbl="revTx" presStyleIdx="7" presStyleCnt="14">
        <dgm:presLayoutVars>
          <dgm:chMax val="1"/>
          <dgm:chPref val="1"/>
          <dgm:bulletEnabled val="1"/>
        </dgm:presLayoutVars>
      </dgm:prSet>
      <dgm:spPr/>
    </dgm:pt>
    <dgm:pt modelId="{9C279165-099E-440E-BA69-F9DAC60013A2}" type="pres">
      <dgm:prSet presAssocID="{8BAB5E6F-A65E-41DB-A296-0818B0E49F7C}" presName="ConnectLine" presStyleLbl="sibTrans1D1" presStyleIdx="3" presStyleCnt="7"/>
      <dgm:spPr>
        <a:noFill/>
        <a:ln w="12700" cap="flat" cmpd="sng" algn="ctr">
          <a:solidFill>
            <a:schemeClr val="accent1">
              <a:hueOff val="0"/>
              <a:satOff val="0"/>
              <a:lumOff val="0"/>
              <a:alphaOff val="0"/>
            </a:schemeClr>
          </a:solidFill>
          <a:prstDash val="dash"/>
          <a:miter lim="800000"/>
        </a:ln>
        <a:effectLst/>
      </dgm:spPr>
    </dgm:pt>
    <dgm:pt modelId="{0F29B474-1705-4FED-9EBE-D57EDE6EB44C}" type="pres">
      <dgm:prSet presAssocID="{8BAB5E6F-A65E-41DB-A296-0818B0E49F7C}" presName="EmptyPlaceHolder" presStyleCnt="0"/>
      <dgm:spPr/>
    </dgm:pt>
    <dgm:pt modelId="{B172C0ED-6924-4FCC-A0DE-E6163BED3296}" type="pres">
      <dgm:prSet presAssocID="{B407F4C3-8FC9-4E91-A0EC-6B33713CC9A5}" presName="spaceBetweenRectangles" presStyleCnt="0"/>
      <dgm:spPr/>
    </dgm:pt>
    <dgm:pt modelId="{E3791AA8-8CD0-4888-A1C9-4B7D5089BF82}" type="pres">
      <dgm:prSet presAssocID="{8B9AF88A-E1F7-4D3A-905F-87228D6A8655}" presName="composite" presStyleCnt="0"/>
      <dgm:spPr/>
    </dgm:pt>
    <dgm:pt modelId="{363EEFEF-493C-4BDC-A00E-51795E24F681}" type="pres">
      <dgm:prSet presAssocID="{8B9AF88A-E1F7-4D3A-905F-87228D6A8655}" presName="ConnectorPoint" presStyleLbl="lnNode1" presStyleIdx="4"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B55CDE07-FF17-4DC1-A31B-39D8CD45C69B}" type="pres">
      <dgm:prSet presAssocID="{8B9AF88A-E1F7-4D3A-905F-87228D6A8655}" presName="DropPinPlaceHolder" presStyleCnt="0"/>
      <dgm:spPr/>
    </dgm:pt>
    <dgm:pt modelId="{595F370E-A15B-4C33-8430-A43771C8ADBC}" type="pres">
      <dgm:prSet presAssocID="{8B9AF88A-E1F7-4D3A-905F-87228D6A8655}" presName="DropPin" presStyleLbl="alignNode1" presStyleIdx="4" presStyleCnt="7"/>
      <dgm:spPr/>
    </dgm:pt>
    <dgm:pt modelId="{254C2BE5-0FAF-441C-84F0-EA468964916E}" type="pres">
      <dgm:prSet presAssocID="{8B9AF88A-E1F7-4D3A-905F-87228D6A8655}" presName="Ellipse" presStyleLbl="fgAcc1" presStyleIdx="5" presStyleCnt="8"/>
      <dgm:spPr>
        <a:solidFill>
          <a:schemeClr val="lt1">
            <a:alpha val="90000"/>
            <a:hueOff val="0"/>
            <a:satOff val="0"/>
            <a:lumOff val="0"/>
            <a:alphaOff val="0"/>
          </a:schemeClr>
        </a:solidFill>
        <a:ln w="12700" cap="flat" cmpd="sng" algn="ctr">
          <a:noFill/>
          <a:prstDash val="solid"/>
          <a:miter lim="800000"/>
        </a:ln>
        <a:effectLst/>
      </dgm:spPr>
    </dgm:pt>
    <dgm:pt modelId="{A8B0F288-8E05-40DB-9179-74C81C50259D}" type="pres">
      <dgm:prSet presAssocID="{8B9AF88A-E1F7-4D3A-905F-87228D6A8655}" presName="L2TextContainer" presStyleLbl="revTx" presStyleIdx="8" presStyleCnt="14">
        <dgm:presLayoutVars>
          <dgm:bulletEnabled val="1"/>
        </dgm:presLayoutVars>
      </dgm:prSet>
      <dgm:spPr/>
    </dgm:pt>
    <dgm:pt modelId="{A78F261F-E598-490B-AA7D-B7C5CE1B3A57}" type="pres">
      <dgm:prSet presAssocID="{8B9AF88A-E1F7-4D3A-905F-87228D6A8655}" presName="L1TextContainer" presStyleLbl="revTx" presStyleIdx="9" presStyleCnt="14">
        <dgm:presLayoutVars>
          <dgm:chMax val="1"/>
          <dgm:chPref val="1"/>
          <dgm:bulletEnabled val="1"/>
        </dgm:presLayoutVars>
      </dgm:prSet>
      <dgm:spPr/>
    </dgm:pt>
    <dgm:pt modelId="{925211D2-B423-4175-B307-49D11CD5BB1B}" type="pres">
      <dgm:prSet presAssocID="{8B9AF88A-E1F7-4D3A-905F-87228D6A8655}" presName="ConnectLine" presStyleLbl="sibTrans1D1" presStyleIdx="4" presStyleCnt="7"/>
      <dgm:spPr>
        <a:noFill/>
        <a:ln w="12700" cap="flat" cmpd="sng" algn="ctr">
          <a:solidFill>
            <a:schemeClr val="accent1">
              <a:hueOff val="0"/>
              <a:satOff val="0"/>
              <a:lumOff val="0"/>
              <a:alphaOff val="0"/>
            </a:schemeClr>
          </a:solidFill>
          <a:prstDash val="dash"/>
          <a:miter lim="800000"/>
        </a:ln>
        <a:effectLst/>
      </dgm:spPr>
    </dgm:pt>
    <dgm:pt modelId="{A158B741-4AE4-4FBA-A6A2-4B931C06E9B8}" type="pres">
      <dgm:prSet presAssocID="{8B9AF88A-E1F7-4D3A-905F-87228D6A8655}" presName="EmptyPlaceHolder" presStyleCnt="0"/>
      <dgm:spPr/>
    </dgm:pt>
    <dgm:pt modelId="{B192BA3D-9CE2-4AD1-A722-145B13CE16DE}" type="pres">
      <dgm:prSet presAssocID="{F11DD6EC-352C-4A0E-84AA-FEBE2F06BCF9}" presName="spaceBetweenRectangles" presStyleCnt="0"/>
      <dgm:spPr/>
    </dgm:pt>
    <dgm:pt modelId="{B5871066-54BC-4E98-B842-444E5397F23B}" type="pres">
      <dgm:prSet presAssocID="{25D496DA-59B5-4099-8400-C7613062AAB4}" presName="composite" presStyleCnt="0"/>
      <dgm:spPr/>
    </dgm:pt>
    <dgm:pt modelId="{C14C6FC3-6D76-476B-957A-190CEBBF580F}" type="pres">
      <dgm:prSet presAssocID="{25D496DA-59B5-4099-8400-C7613062AAB4}" presName="ConnectorPoint" presStyleLbl="lnNode1" presStyleIdx="5"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6527DB3C-8770-486D-ABD4-3367F20BF411}" type="pres">
      <dgm:prSet presAssocID="{25D496DA-59B5-4099-8400-C7613062AAB4}" presName="DropPinPlaceHolder" presStyleCnt="0"/>
      <dgm:spPr/>
    </dgm:pt>
    <dgm:pt modelId="{6DA0C182-B720-45D6-A4CE-C819271B693F}" type="pres">
      <dgm:prSet presAssocID="{25D496DA-59B5-4099-8400-C7613062AAB4}" presName="DropPin" presStyleLbl="alignNode1" presStyleIdx="5" presStyleCnt="7"/>
      <dgm:spPr/>
    </dgm:pt>
    <dgm:pt modelId="{BB2B4AD6-B71E-4EC2-946A-612A1C2B02B7}" type="pres">
      <dgm:prSet presAssocID="{25D496DA-59B5-4099-8400-C7613062AAB4}" presName="Ellipse" presStyleLbl="fgAcc1" presStyleIdx="6" presStyleCnt="8"/>
      <dgm:spPr>
        <a:solidFill>
          <a:schemeClr val="lt1">
            <a:alpha val="90000"/>
            <a:hueOff val="0"/>
            <a:satOff val="0"/>
            <a:lumOff val="0"/>
            <a:alphaOff val="0"/>
          </a:schemeClr>
        </a:solidFill>
        <a:ln w="12700" cap="flat" cmpd="sng" algn="ctr">
          <a:noFill/>
          <a:prstDash val="solid"/>
          <a:miter lim="800000"/>
        </a:ln>
        <a:effectLst/>
      </dgm:spPr>
    </dgm:pt>
    <dgm:pt modelId="{78487F00-3D63-4EDE-98B3-3EF694D21761}" type="pres">
      <dgm:prSet presAssocID="{25D496DA-59B5-4099-8400-C7613062AAB4}" presName="L2TextContainer" presStyleLbl="revTx" presStyleIdx="10" presStyleCnt="14">
        <dgm:presLayoutVars>
          <dgm:bulletEnabled val="1"/>
        </dgm:presLayoutVars>
      </dgm:prSet>
      <dgm:spPr/>
    </dgm:pt>
    <dgm:pt modelId="{CEF95C76-F90B-4918-BD24-C24B83D13206}" type="pres">
      <dgm:prSet presAssocID="{25D496DA-59B5-4099-8400-C7613062AAB4}" presName="L1TextContainer" presStyleLbl="revTx" presStyleIdx="11" presStyleCnt="14">
        <dgm:presLayoutVars>
          <dgm:chMax val="1"/>
          <dgm:chPref val="1"/>
          <dgm:bulletEnabled val="1"/>
        </dgm:presLayoutVars>
      </dgm:prSet>
      <dgm:spPr/>
    </dgm:pt>
    <dgm:pt modelId="{641D92CE-2BD9-4EB3-BAAB-738BD7B76536}" type="pres">
      <dgm:prSet presAssocID="{25D496DA-59B5-4099-8400-C7613062AAB4}" presName="ConnectLine" presStyleLbl="sibTrans1D1" presStyleIdx="5" presStyleCnt="7"/>
      <dgm:spPr>
        <a:noFill/>
        <a:ln w="12700" cap="flat" cmpd="sng" algn="ctr">
          <a:solidFill>
            <a:schemeClr val="accent1">
              <a:hueOff val="0"/>
              <a:satOff val="0"/>
              <a:lumOff val="0"/>
              <a:alphaOff val="0"/>
            </a:schemeClr>
          </a:solidFill>
          <a:prstDash val="dash"/>
          <a:miter lim="800000"/>
        </a:ln>
        <a:effectLst/>
      </dgm:spPr>
    </dgm:pt>
    <dgm:pt modelId="{0BF4675F-C024-4487-8A13-EE1C2E738C03}" type="pres">
      <dgm:prSet presAssocID="{25D496DA-59B5-4099-8400-C7613062AAB4}" presName="EmptyPlaceHolder" presStyleCnt="0"/>
      <dgm:spPr/>
    </dgm:pt>
    <dgm:pt modelId="{E8923EFC-703C-4E28-A3D2-29DAAB59A8D6}" type="pres">
      <dgm:prSet presAssocID="{0F13A1A4-EC3D-4897-88AF-73F02B243C5B}" presName="spaceBetweenRectangles" presStyleCnt="0"/>
      <dgm:spPr/>
    </dgm:pt>
    <dgm:pt modelId="{F22F2464-F5C8-45E9-9FF1-1F83A119617F}" type="pres">
      <dgm:prSet presAssocID="{EEDF3A14-7E18-4B54-A6F2-4C854CF13EF1}" presName="composite" presStyleCnt="0"/>
      <dgm:spPr/>
    </dgm:pt>
    <dgm:pt modelId="{D84668C9-2AF8-44A1-8C33-5BFC83CC1B18}" type="pres">
      <dgm:prSet presAssocID="{EEDF3A14-7E18-4B54-A6F2-4C854CF13EF1}" presName="ConnectorPoint" presStyleLbl="lnNode1" presStyleIdx="6"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6054CE3A-4619-4982-B3A9-E84D1A7BC447}" type="pres">
      <dgm:prSet presAssocID="{EEDF3A14-7E18-4B54-A6F2-4C854CF13EF1}" presName="DropPinPlaceHolder" presStyleCnt="0"/>
      <dgm:spPr/>
    </dgm:pt>
    <dgm:pt modelId="{E781556C-66ED-4109-BB26-DA128B79181B}" type="pres">
      <dgm:prSet presAssocID="{EEDF3A14-7E18-4B54-A6F2-4C854CF13EF1}" presName="DropPin" presStyleLbl="alignNode1" presStyleIdx="6" presStyleCnt="7"/>
      <dgm:spPr/>
    </dgm:pt>
    <dgm:pt modelId="{4E911255-7CB1-44EC-BABA-DB8B620CA520}" type="pres">
      <dgm:prSet presAssocID="{EEDF3A14-7E18-4B54-A6F2-4C854CF13EF1}" presName="Ellipse" presStyleLbl="fgAcc1" presStyleIdx="7" presStyleCnt="8"/>
      <dgm:spPr>
        <a:solidFill>
          <a:schemeClr val="lt1">
            <a:alpha val="90000"/>
            <a:hueOff val="0"/>
            <a:satOff val="0"/>
            <a:lumOff val="0"/>
            <a:alphaOff val="0"/>
          </a:schemeClr>
        </a:solidFill>
        <a:ln w="12700" cap="flat" cmpd="sng" algn="ctr">
          <a:noFill/>
          <a:prstDash val="solid"/>
          <a:miter lim="800000"/>
        </a:ln>
        <a:effectLst/>
      </dgm:spPr>
    </dgm:pt>
    <dgm:pt modelId="{6C8A3B9B-1DB8-4B1B-B89A-F5F69F5E3586}" type="pres">
      <dgm:prSet presAssocID="{EEDF3A14-7E18-4B54-A6F2-4C854CF13EF1}" presName="L2TextContainer" presStyleLbl="revTx" presStyleIdx="12" presStyleCnt="14">
        <dgm:presLayoutVars>
          <dgm:bulletEnabled val="1"/>
        </dgm:presLayoutVars>
      </dgm:prSet>
      <dgm:spPr/>
    </dgm:pt>
    <dgm:pt modelId="{827D2A69-38D1-48AC-B271-A4E9237375FF}" type="pres">
      <dgm:prSet presAssocID="{EEDF3A14-7E18-4B54-A6F2-4C854CF13EF1}" presName="L1TextContainer" presStyleLbl="revTx" presStyleIdx="13" presStyleCnt="14">
        <dgm:presLayoutVars>
          <dgm:chMax val="1"/>
          <dgm:chPref val="1"/>
          <dgm:bulletEnabled val="1"/>
        </dgm:presLayoutVars>
      </dgm:prSet>
      <dgm:spPr/>
    </dgm:pt>
    <dgm:pt modelId="{6BDE5441-F4CD-4165-BED7-172898231BC4}" type="pres">
      <dgm:prSet presAssocID="{EEDF3A14-7E18-4B54-A6F2-4C854CF13EF1}" presName="ConnectLine" presStyleLbl="sibTrans1D1" presStyleIdx="6" presStyleCnt="7"/>
      <dgm:spPr>
        <a:noFill/>
        <a:ln w="12700" cap="flat" cmpd="sng" algn="ctr">
          <a:solidFill>
            <a:schemeClr val="accent1">
              <a:hueOff val="0"/>
              <a:satOff val="0"/>
              <a:lumOff val="0"/>
              <a:alphaOff val="0"/>
            </a:schemeClr>
          </a:solidFill>
          <a:prstDash val="dash"/>
          <a:miter lim="800000"/>
        </a:ln>
        <a:effectLst/>
      </dgm:spPr>
    </dgm:pt>
    <dgm:pt modelId="{0ED2AC07-3A5B-4B00-ACA4-2279271C7330}" type="pres">
      <dgm:prSet presAssocID="{EEDF3A14-7E18-4B54-A6F2-4C854CF13EF1}" presName="EmptyPlaceHolder" presStyleCnt="0"/>
      <dgm:spPr/>
    </dgm:pt>
  </dgm:ptLst>
  <dgm:cxnLst>
    <dgm:cxn modelId="{1DF1D102-09B6-42C2-A188-09214CD18C8A}" type="presOf" srcId="{D05E1923-5021-40F7-B4EF-E582E23A699D}" destId="{D51F19C9-711E-41B7-8674-BB6F41D01095}" srcOrd="0" destOrd="0" presId="urn:microsoft.com/office/officeart/2017/3/layout/DropPinTimeline"/>
    <dgm:cxn modelId="{BAEB160E-B8D4-4891-817E-EE6F325052F5}" srcId="{05A24E01-5535-46B9-A9A1-A9A07E639A88}" destId="{EEDF3A14-7E18-4B54-A6F2-4C854CF13EF1}" srcOrd="6" destOrd="0" parTransId="{8A4A4C75-6D7F-49D7-B9F6-05D6796828DB}" sibTransId="{1E33882E-4D7D-40C1-AC74-68376507A35F}"/>
    <dgm:cxn modelId="{1B32EF2C-9DB5-4504-A9DA-B4956CC00208}" srcId="{FA8F44BD-C8C7-462C-9756-1EC498E86842}" destId="{EFEB4D61-3A9C-4140-977F-3C3F5C9EE9D1}" srcOrd="0" destOrd="0" parTransId="{57D352E4-0431-4F68-B8F1-61BFA34799AA}" sibTransId="{0ECC32B6-1E7C-4AA4-9DBF-D69B7C5E64A9}"/>
    <dgm:cxn modelId="{8510442D-736C-465F-8FFC-E87BD13BC5A7}" srcId="{EEDF3A14-7E18-4B54-A6F2-4C854CF13EF1}" destId="{F52E4AE3-5251-4F20-BA00-C0E63CFCC0F8}" srcOrd="0" destOrd="0" parTransId="{8405EB44-B405-40BC-AC22-199203A68160}" sibTransId="{9C9F22D9-8084-455D-8D4E-C5D8EA6A9ABB}"/>
    <dgm:cxn modelId="{FE2D532D-BA1F-4528-8482-C599FDD131F8}" type="presOf" srcId="{F52E4AE3-5251-4F20-BA00-C0E63CFCC0F8}" destId="{6C8A3B9B-1DB8-4B1B-B89A-F5F69F5E3586}" srcOrd="0" destOrd="0" presId="urn:microsoft.com/office/officeart/2017/3/layout/DropPinTimeline"/>
    <dgm:cxn modelId="{0D51BD2E-4619-469B-B233-EBAC3D4D0BA6}" srcId="{05A24E01-5535-46B9-A9A1-A9A07E639A88}" destId="{FA8F44BD-C8C7-462C-9756-1EC498E86842}" srcOrd="2" destOrd="0" parTransId="{F47063EE-4B58-4EDE-A4F2-A4BD81B82F21}" sibTransId="{8C8A9736-03DA-4B1C-A590-10B4AD89452B}"/>
    <dgm:cxn modelId="{C5645B39-CB65-4A0A-B369-E455C3B827C3}" srcId="{05A24E01-5535-46B9-A9A1-A9A07E639A88}" destId="{58FF46FB-368D-4E9C-A650-0513B8879DA8}" srcOrd="0" destOrd="0" parTransId="{11DFA284-5E99-474D-BF05-364A45269DC7}" sibTransId="{CFA40740-0682-470C-AD5A-CFF53CD12BD2}"/>
    <dgm:cxn modelId="{C88BFE3B-8FE9-4FF8-A4D3-D3E9D594F98E}" type="presOf" srcId="{58FF46FB-368D-4E9C-A650-0513B8879DA8}" destId="{8E673C76-08AA-420D-928F-0B95B45BE4A3}" srcOrd="0" destOrd="0" presId="urn:microsoft.com/office/officeart/2017/3/layout/DropPinTimeline"/>
    <dgm:cxn modelId="{9C2B2B3D-7D69-497D-BD7C-FAB5F36FDFE3}" srcId="{D05E1923-5021-40F7-B4EF-E582E23A699D}" destId="{EEEB3D72-B408-4819-A4E2-A7D7C76FD82A}" srcOrd="1" destOrd="0" parTransId="{6DF29350-AA00-4ED0-962D-A142029C8006}" sibTransId="{0B9A252D-48F0-46CD-BFAA-19063A4849E7}"/>
    <dgm:cxn modelId="{26366760-F519-4D8C-ACE2-77F2276466C3}" type="presOf" srcId="{EEDF3A14-7E18-4B54-A6F2-4C854CF13EF1}" destId="{827D2A69-38D1-48AC-B271-A4E9237375FF}" srcOrd="0" destOrd="0" presId="urn:microsoft.com/office/officeart/2017/3/layout/DropPinTimeline"/>
    <dgm:cxn modelId="{1A501E42-2A8F-48DA-B58D-9C964CDD60C2}" srcId="{05A24E01-5535-46B9-A9A1-A9A07E639A88}" destId="{25D496DA-59B5-4099-8400-C7613062AAB4}" srcOrd="5" destOrd="0" parTransId="{B090609E-9949-4869-9039-C2E7B7ECD029}" sibTransId="{0F13A1A4-EC3D-4897-88AF-73F02B243C5B}"/>
    <dgm:cxn modelId="{B659504B-18E4-4D89-A17C-34ABB280AE52}" srcId="{58FF46FB-368D-4E9C-A650-0513B8879DA8}" destId="{9A875394-CA1E-4432-AEEB-9054FCFF5E0E}" srcOrd="0" destOrd="0" parTransId="{FCC92BDD-6EA3-421D-9DA8-7D3A12D003B6}" sibTransId="{0314452B-82A0-42F4-9551-DF00CFFC3580}"/>
    <dgm:cxn modelId="{66B49C6C-FAFD-47B4-BF22-05A295C23D4E}" srcId="{05A24E01-5535-46B9-A9A1-A9A07E639A88}" destId="{8BAB5E6F-A65E-41DB-A296-0818B0E49F7C}" srcOrd="3" destOrd="0" parTransId="{886842C6-3EFC-4BE7-B417-415595758830}" sibTransId="{B407F4C3-8FC9-4E91-A0EC-6B33713CC9A5}"/>
    <dgm:cxn modelId="{1392A86C-417B-4E30-8F6F-4CE74D463849}" srcId="{25D496DA-59B5-4099-8400-C7613062AAB4}" destId="{54CDEC18-3413-45AD-941A-7A41EA72231A}" srcOrd="0" destOrd="0" parTransId="{AA65333E-A897-4BE5-B38C-867FCE42CA88}" sibTransId="{329B0196-6F4B-4D4E-8E1C-F3D99DB33557}"/>
    <dgm:cxn modelId="{8BA2BA4C-D467-4A31-A339-F8741173C558}" type="presOf" srcId="{332BC85C-1CF3-4F8F-ACB7-5B6D53744AE1}" destId="{4D941920-0527-4302-99E1-CE99C50411ED}" srcOrd="0" destOrd="0" presId="urn:microsoft.com/office/officeart/2017/3/layout/DropPinTimeline"/>
    <dgm:cxn modelId="{CAB8F04E-60A6-4B81-A8FE-BF4EE9A9B165}" type="presOf" srcId="{25D496DA-59B5-4099-8400-C7613062AAB4}" destId="{CEF95C76-F90B-4918-BD24-C24B83D13206}" srcOrd="0" destOrd="0" presId="urn:microsoft.com/office/officeart/2017/3/layout/DropPinTimeline"/>
    <dgm:cxn modelId="{7D6F7C51-D067-4C17-A2B6-F8466B266901}" type="presOf" srcId="{32496E77-3A49-4584-950D-8A9FA92385C5}" destId="{16FDC1CD-F561-44DC-B0FD-33BDA5AFE8CF}" srcOrd="0" destOrd="1" presId="urn:microsoft.com/office/officeart/2017/3/layout/DropPinTimeline"/>
    <dgm:cxn modelId="{15319551-A9EA-462E-845B-E5251E84291F}" srcId="{8B9AF88A-E1F7-4D3A-905F-87228D6A8655}" destId="{DF1ABFB3-B399-406F-91BD-DCDF9A38526B}" srcOrd="0" destOrd="0" parTransId="{78CB0E27-958C-4066-A189-8B36505E8204}" sibTransId="{70E4A1D3-514E-4327-991D-5CC9C6B41885}"/>
    <dgm:cxn modelId="{4876CF51-F110-4E25-8FD4-08D25B4B0AB8}" srcId="{D05E1923-5021-40F7-B4EF-E582E23A699D}" destId="{579089A8-5362-4BA4-9163-D19228C1808F}" srcOrd="0" destOrd="0" parTransId="{FB2DEB6E-B29F-4E51-960A-23ECC62EBF38}" sibTransId="{1C5328B1-AC18-4CF7-A034-BB0592F4A2A1}"/>
    <dgm:cxn modelId="{EB2A4D52-B3A7-4602-8205-0E46AD670B55}" type="presOf" srcId="{EEEB3D72-B408-4819-A4E2-A7D7C76FD82A}" destId="{86CFC58C-A2BA-42EC-86DA-79984C83A231}" srcOrd="0" destOrd="1" presId="urn:microsoft.com/office/officeart/2017/3/layout/DropPinTimeline"/>
    <dgm:cxn modelId="{2617C475-F537-46A6-ADE1-4EB764853601}" srcId="{8BAB5E6F-A65E-41DB-A296-0818B0E49F7C}" destId="{332BC85C-1CF3-4F8F-ACB7-5B6D53744AE1}" srcOrd="0" destOrd="0" parTransId="{99F218FD-90FE-450E-A368-B3E3677E74E8}" sibTransId="{8D1CC686-B05C-4470-A959-236CC9C8BB70}"/>
    <dgm:cxn modelId="{A57ED656-C3C2-46BB-A259-F1E17BBD9F36}" type="presOf" srcId="{EFEB4D61-3A9C-4140-977F-3C3F5C9EE9D1}" destId="{AE83010A-37EC-40FA-8985-F4C0BF48B529}" srcOrd="0" destOrd="0" presId="urn:microsoft.com/office/officeart/2017/3/layout/DropPinTimeline"/>
    <dgm:cxn modelId="{0AFC0278-F875-40C4-ACE8-D0BF76182854}" srcId="{58FF46FB-368D-4E9C-A650-0513B8879DA8}" destId="{32496E77-3A49-4584-950D-8A9FA92385C5}" srcOrd="1" destOrd="0" parTransId="{50517104-5DA6-4C00-ABB9-D725571A3F14}" sibTransId="{6B446E18-3690-4BD0-B878-9C2972A429DB}"/>
    <dgm:cxn modelId="{500F6A7B-C992-4F7B-81CE-076B6983C692}" type="presOf" srcId="{05A24E01-5535-46B9-A9A1-A9A07E639A88}" destId="{2CB700A9-0FEB-4F3F-8680-8A8B003EBC50}" srcOrd="0" destOrd="0" presId="urn:microsoft.com/office/officeart/2017/3/layout/DropPinTimeline"/>
    <dgm:cxn modelId="{BB82E87B-FDC4-4796-A583-B8DB5B6587D9}" srcId="{8B9AF88A-E1F7-4D3A-905F-87228D6A8655}" destId="{01291246-F181-4B24-9151-2D7A05DF6DB0}" srcOrd="1" destOrd="0" parTransId="{F76A0943-1C7A-416F-B566-8A9C1F539646}" sibTransId="{1A9F6009-D5FA-44C5-9938-BF73134D8D11}"/>
    <dgm:cxn modelId="{A0D9BD8A-4C9B-42F6-831A-702D456EC533}" srcId="{D05E1923-5021-40F7-B4EF-E582E23A699D}" destId="{37B945DC-1BDD-4959-9472-35CCE4DED581}" srcOrd="2" destOrd="0" parTransId="{CC0F9DD8-E58F-4721-8D44-6E4618D3601C}" sibTransId="{1D2C2294-B429-4D4A-9E2B-2DE1F77084FB}"/>
    <dgm:cxn modelId="{38FA6194-3757-45C8-A44F-F0548802AE8D}" srcId="{58FF46FB-368D-4E9C-A650-0513B8879DA8}" destId="{1E1E75D2-9AF9-4BE2-9AD1-5A57A0BEA16E}" srcOrd="2" destOrd="0" parTransId="{40792F12-36CE-4D52-B4A8-EEA8A962102D}" sibTransId="{B91FE004-1C77-49E8-B908-79FE42770D87}"/>
    <dgm:cxn modelId="{44B31C98-19D0-4FA4-ACD0-5058482279B3}" type="presOf" srcId="{579089A8-5362-4BA4-9163-D19228C1808F}" destId="{86CFC58C-A2BA-42EC-86DA-79984C83A231}" srcOrd="0" destOrd="0" presId="urn:microsoft.com/office/officeart/2017/3/layout/DropPinTimeline"/>
    <dgm:cxn modelId="{137ADFC0-6B7B-4BE4-94AA-18FAEE2C8F6C}" type="presOf" srcId="{8BAB5E6F-A65E-41DB-A296-0818B0E49F7C}" destId="{EE148E43-94B4-4C27-BAB0-F1AE2539699D}" srcOrd="0" destOrd="0" presId="urn:microsoft.com/office/officeart/2017/3/layout/DropPinTimeline"/>
    <dgm:cxn modelId="{E0A65EC2-44C8-4C46-98A1-A62E609EDEE2}" type="presOf" srcId="{01291246-F181-4B24-9151-2D7A05DF6DB0}" destId="{A8B0F288-8E05-40DB-9179-74C81C50259D}" srcOrd="0" destOrd="1" presId="urn:microsoft.com/office/officeart/2017/3/layout/DropPinTimeline"/>
    <dgm:cxn modelId="{73C5A3C7-881B-48BF-8AAC-CEFF02F629EC}" type="presOf" srcId="{DF1ABFB3-B399-406F-91BD-DCDF9A38526B}" destId="{A8B0F288-8E05-40DB-9179-74C81C50259D}" srcOrd="0" destOrd="0" presId="urn:microsoft.com/office/officeart/2017/3/layout/DropPinTimeline"/>
    <dgm:cxn modelId="{77A731C9-4FCF-41B0-94A0-2C080F4C97E1}" type="presOf" srcId="{54CDEC18-3413-45AD-941A-7A41EA72231A}" destId="{78487F00-3D63-4EDE-98B3-3EF694D21761}" srcOrd="0" destOrd="0" presId="urn:microsoft.com/office/officeart/2017/3/layout/DropPinTimeline"/>
    <dgm:cxn modelId="{44ED8FCF-5B50-4CDF-B445-C852A49398A4}" type="presOf" srcId="{FA8F44BD-C8C7-462C-9756-1EC498E86842}" destId="{36F091BD-08A8-4CEB-AB3A-D65AB2CF6B54}" srcOrd="0" destOrd="0" presId="urn:microsoft.com/office/officeart/2017/3/layout/DropPinTimeline"/>
    <dgm:cxn modelId="{72C4D6D9-419A-42C1-A76D-84599F65BB08}" srcId="{05A24E01-5535-46B9-A9A1-A9A07E639A88}" destId="{D05E1923-5021-40F7-B4EF-E582E23A699D}" srcOrd="1" destOrd="0" parTransId="{FD6C5CD2-9CED-4BE6-89CD-A5A5CCE63B3E}" sibTransId="{F020958C-EF86-4274-85F9-318F2792F7B6}"/>
    <dgm:cxn modelId="{C95A5ADC-1F5D-45BD-8427-92D73DC12722}" type="presOf" srcId="{37B945DC-1BDD-4959-9472-35CCE4DED581}" destId="{86CFC58C-A2BA-42EC-86DA-79984C83A231}" srcOrd="0" destOrd="2" presId="urn:microsoft.com/office/officeart/2017/3/layout/DropPinTimeline"/>
    <dgm:cxn modelId="{962180E5-BC91-4DDA-9AD6-4D36F77427E4}" type="presOf" srcId="{1E1E75D2-9AF9-4BE2-9AD1-5A57A0BEA16E}" destId="{16FDC1CD-F561-44DC-B0FD-33BDA5AFE8CF}" srcOrd="0" destOrd="2" presId="urn:microsoft.com/office/officeart/2017/3/layout/DropPinTimeline"/>
    <dgm:cxn modelId="{4E3EF9E8-80A7-4796-9433-4F9295D80067}" type="presOf" srcId="{8B9AF88A-E1F7-4D3A-905F-87228D6A8655}" destId="{A78F261F-E598-490B-AA7D-B7C5CE1B3A57}" srcOrd="0" destOrd="0" presId="urn:microsoft.com/office/officeart/2017/3/layout/DropPinTimeline"/>
    <dgm:cxn modelId="{E1474FF3-8E3C-4B30-985C-CE88BA0FE324}" srcId="{05A24E01-5535-46B9-A9A1-A9A07E639A88}" destId="{8B9AF88A-E1F7-4D3A-905F-87228D6A8655}" srcOrd="4" destOrd="0" parTransId="{933A8FED-7B84-4ED0-B6AA-2EE26A89B8EA}" sibTransId="{F11DD6EC-352C-4A0E-84AA-FEBE2F06BCF9}"/>
    <dgm:cxn modelId="{CE8B40FD-B211-4636-8739-15C45605F7DD}" type="presOf" srcId="{9A875394-CA1E-4432-AEEB-9054FCFF5E0E}" destId="{16FDC1CD-F561-44DC-B0FD-33BDA5AFE8CF}" srcOrd="0" destOrd="0" presId="urn:microsoft.com/office/officeart/2017/3/layout/DropPinTimeline"/>
    <dgm:cxn modelId="{F3B53021-3CA0-46B9-B9D3-005D479F0BDC}" type="presParOf" srcId="{2CB700A9-0FEB-4F3F-8680-8A8B003EBC50}" destId="{4D38CE50-4F20-444E-B6E2-88E0C92364A8}" srcOrd="0" destOrd="0" presId="urn:microsoft.com/office/officeart/2017/3/layout/DropPinTimeline"/>
    <dgm:cxn modelId="{AE33B7F3-1D31-4E6A-A6D5-79ADA2BE5206}" type="presParOf" srcId="{2CB700A9-0FEB-4F3F-8680-8A8B003EBC50}" destId="{27DA1C69-1AA5-4E7A-8265-29EDBF875670}" srcOrd="1" destOrd="0" presId="urn:microsoft.com/office/officeart/2017/3/layout/DropPinTimeline"/>
    <dgm:cxn modelId="{2CBAB607-5E9C-4BE6-985B-E7CE25480802}" type="presParOf" srcId="{27DA1C69-1AA5-4E7A-8265-29EDBF875670}" destId="{3662D014-9C12-47B3-A58C-AD539196F698}" srcOrd="0" destOrd="0" presId="urn:microsoft.com/office/officeart/2017/3/layout/DropPinTimeline"/>
    <dgm:cxn modelId="{62ABC3CA-5514-4726-967D-1CF0F7C408BF}" type="presParOf" srcId="{3662D014-9C12-47B3-A58C-AD539196F698}" destId="{86119C1D-025F-41EA-882F-09CED9E18B07}" srcOrd="0" destOrd="0" presId="urn:microsoft.com/office/officeart/2017/3/layout/DropPinTimeline"/>
    <dgm:cxn modelId="{628FE094-9781-4E4C-A8AD-0D0739E90E32}" type="presParOf" srcId="{3662D014-9C12-47B3-A58C-AD539196F698}" destId="{43754C5C-2AF0-4909-986F-097AF4093D32}" srcOrd="1" destOrd="0" presId="urn:microsoft.com/office/officeart/2017/3/layout/DropPinTimeline"/>
    <dgm:cxn modelId="{C4F427FC-CA14-4A67-9967-56807F3338AF}" type="presParOf" srcId="{43754C5C-2AF0-4909-986F-097AF4093D32}" destId="{970B3A63-9958-47C9-AD7C-468365497FBA}" srcOrd="0" destOrd="0" presId="urn:microsoft.com/office/officeart/2017/3/layout/DropPinTimeline"/>
    <dgm:cxn modelId="{CC002697-ACD8-4DDB-9A54-9D0020A38817}" type="presParOf" srcId="{43754C5C-2AF0-4909-986F-097AF4093D32}" destId="{1B24D3D9-FB46-4EBE-9149-F4B0BC86051C}" srcOrd="1" destOrd="0" presId="urn:microsoft.com/office/officeart/2017/3/layout/DropPinTimeline"/>
    <dgm:cxn modelId="{2FC8462A-17DA-4633-9D52-DED105B6AA48}" type="presParOf" srcId="{3662D014-9C12-47B3-A58C-AD539196F698}" destId="{16FDC1CD-F561-44DC-B0FD-33BDA5AFE8CF}" srcOrd="2" destOrd="0" presId="urn:microsoft.com/office/officeart/2017/3/layout/DropPinTimeline"/>
    <dgm:cxn modelId="{C6A7BE67-34C3-446A-B96B-C41E50831347}" type="presParOf" srcId="{3662D014-9C12-47B3-A58C-AD539196F698}" destId="{8E673C76-08AA-420D-928F-0B95B45BE4A3}" srcOrd="3" destOrd="0" presId="urn:microsoft.com/office/officeart/2017/3/layout/DropPinTimeline"/>
    <dgm:cxn modelId="{C00D3C2F-A503-4E44-A664-1D04AEC2A06A}" type="presParOf" srcId="{3662D014-9C12-47B3-A58C-AD539196F698}" destId="{135D9F92-EDD1-41FA-8FA9-9A4198A21F9B}" srcOrd="4" destOrd="0" presId="urn:microsoft.com/office/officeart/2017/3/layout/DropPinTimeline"/>
    <dgm:cxn modelId="{6BE68A44-EF9F-4BDE-A11E-0B42F89CE701}" type="presParOf" srcId="{3662D014-9C12-47B3-A58C-AD539196F698}" destId="{781C3BC6-BBB9-4F11-B728-883712E75609}" srcOrd="5" destOrd="0" presId="urn:microsoft.com/office/officeart/2017/3/layout/DropPinTimeline"/>
    <dgm:cxn modelId="{608B00CE-8692-40B1-9D34-F056952676A3}" type="presParOf" srcId="{27DA1C69-1AA5-4E7A-8265-29EDBF875670}" destId="{2EA34568-862C-4DC4-B4E5-49CBDDFEF43E}" srcOrd="1" destOrd="0" presId="urn:microsoft.com/office/officeart/2017/3/layout/DropPinTimeline"/>
    <dgm:cxn modelId="{5C850A13-5666-4A13-B5CE-2CF76BF5B05F}" type="presParOf" srcId="{27DA1C69-1AA5-4E7A-8265-29EDBF875670}" destId="{3546847D-ACEE-4F9C-A81E-AACCB7A89852}" srcOrd="2" destOrd="0" presId="urn:microsoft.com/office/officeart/2017/3/layout/DropPinTimeline"/>
    <dgm:cxn modelId="{A8640B4F-6E17-45E8-89ED-2FFF1979EBB4}" type="presParOf" srcId="{3546847D-ACEE-4F9C-A81E-AACCB7A89852}" destId="{D43A3952-8881-4E8B-90FE-A14DF119CCB2}" srcOrd="0" destOrd="0" presId="urn:microsoft.com/office/officeart/2017/3/layout/DropPinTimeline"/>
    <dgm:cxn modelId="{D9CCFB5C-2743-4CD5-84DA-577EB2AEBD6C}" type="presParOf" srcId="{3546847D-ACEE-4F9C-A81E-AACCB7A89852}" destId="{5E0F65CA-405E-4DFC-93EA-9260A7861C26}" srcOrd="1" destOrd="0" presId="urn:microsoft.com/office/officeart/2017/3/layout/DropPinTimeline"/>
    <dgm:cxn modelId="{762BA1A4-6128-4D55-AC35-2364613598C0}" type="presParOf" srcId="{5E0F65CA-405E-4DFC-93EA-9260A7861C26}" destId="{144B1B30-4833-467F-AE8C-D2A2A4E10DB4}" srcOrd="0" destOrd="0" presId="urn:microsoft.com/office/officeart/2017/3/layout/DropPinTimeline"/>
    <dgm:cxn modelId="{C8E5C0D1-3C0E-40B1-AF35-AFB36C33DD7A}" type="presParOf" srcId="{5E0F65CA-405E-4DFC-93EA-9260A7861C26}" destId="{028834C1-8F7C-4A7B-8BB9-597C662448A9}" srcOrd="1" destOrd="0" presId="urn:microsoft.com/office/officeart/2017/3/layout/DropPinTimeline"/>
    <dgm:cxn modelId="{5F8B2B83-0C7E-4728-9436-2903139700AC}" type="presParOf" srcId="{3546847D-ACEE-4F9C-A81E-AACCB7A89852}" destId="{86CFC58C-A2BA-42EC-86DA-79984C83A231}" srcOrd="2" destOrd="0" presId="urn:microsoft.com/office/officeart/2017/3/layout/DropPinTimeline"/>
    <dgm:cxn modelId="{2CEC8BBE-8BE7-40C8-96C5-E1CD3749CAB0}" type="presParOf" srcId="{3546847D-ACEE-4F9C-A81E-AACCB7A89852}" destId="{D51F19C9-711E-41B7-8674-BB6F41D01095}" srcOrd="3" destOrd="0" presId="urn:microsoft.com/office/officeart/2017/3/layout/DropPinTimeline"/>
    <dgm:cxn modelId="{87DD2E66-65CB-4598-96B1-F8469BFFF7F2}" type="presParOf" srcId="{3546847D-ACEE-4F9C-A81E-AACCB7A89852}" destId="{0875343D-C66F-4246-B469-C0931EE26771}" srcOrd="4" destOrd="0" presId="urn:microsoft.com/office/officeart/2017/3/layout/DropPinTimeline"/>
    <dgm:cxn modelId="{158E4B05-D08C-4A99-ABEA-5D16F4D1217E}" type="presParOf" srcId="{3546847D-ACEE-4F9C-A81E-AACCB7A89852}" destId="{C5C0B574-C697-4638-8F6A-426986EA62B6}" srcOrd="5" destOrd="0" presId="urn:microsoft.com/office/officeart/2017/3/layout/DropPinTimeline"/>
    <dgm:cxn modelId="{27F8FCD9-19C3-46AB-9AAB-BF27DE505BBF}" type="presParOf" srcId="{27DA1C69-1AA5-4E7A-8265-29EDBF875670}" destId="{BFBDCBDF-C9E9-44AE-9DAC-B9A910482AFF}" srcOrd="3" destOrd="0" presId="urn:microsoft.com/office/officeart/2017/3/layout/DropPinTimeline"/>
    <dgm:cxn modelId="{2A1C85B3-F802-4E12-BDF5-C69BD2E3BC1A}" type="presParOf" srcId="{27DA1C69-1AA5-4E7A-8265-29EDBF875670}" destId="{56DF6B6E-3720-495F-BF7C-230604AD22BA}" srcOrd="4" destOrd="0" presId="urn:microsoft.com/office/officeart/2017/3/layout/DropPinTimeline"/>
    <dgm:cxn modelId="{8E3F23E4-6F15-4930-B350-9B269D23440B}" type="presParOf" srcId="{56DF6B6E-3720-495F-BF7C-230604AD22BA}" destId="{41A0A6A7-428F-477F-906F-D52B92AF0180}" srcOrd="0" destOrd="0" presId="urn:microsoft.com/office/officeart/2017/3/layout/DropPinTimeline"/>
    <dgm:cxn modelId="{009D7498-E6FD-4713-9689-4C4537837160}" type="presParOf" srcId="{56DF6B6E-3720-495F-BF7C-230604AD22BA}" destId="{2194FEDF-FDBB-4150-B9E4-7742FE9FB3F6}" srcOrd="1" destOrd="0" presId="urn:microsoft.com/office/officeart/2017/3/layout/DropPinTimeline"/>
    <dgm:cxn modelId="{9A0D98C0-DA4F-4224-831D-6EA99D874102}" type="presParOf" srcId="{2194FEDF-FDBB-4150-B9E4-7742FE9FB3F6}" destId="{A0825E3C-4D48-4779-8E33-2F0E3B8B61E1}" srcOrd="0" destOrd="0" presId="urn:microsoft.com/office/officeart/2017/3/layout/DropPinTimeline"/>
    <dgm:cxn modelId="{590F6037-B54C-402E-B6C8-9F65D1B1D939}" type="presParOf" srcId="{2194FEDF-FDBB-4150-B9E4-7742FE9FB3F6}" destId="{87503B2C-530B-40E6-AECB-1A11266F69B3}" srcOrd="1" destOrd="0" presId="urn:microsoft.com/office/officeart/2017/3/layout/DropPinTimeline"/>
    <dgm:cxn modelId="{6A9A5813-8FC4-48CC-902B-AE65FC3B9780}" type="presParOf" srcId="{56DF6B6E-3720-495F-BF7C-230604AD22BA}" destId="{AE83010A-37EC-40FA-8985-F4C0BF48B529}" srcOrd="2" destOrd="0" presId="urn:microsoft.com/office/officeart/2017/3/layout/DropPinTimeline"/>
    <dgm:cxn modelId="{13B61989-EA08-4B52-889E-16644C5B5396}" type="presParOf" srcId="{56DF6B6E-3720-495F-BF7C-230604AD22BA}" destId="{36F091BD-08A8-4CEB-AB3A-D65AB2CF6B54}" srcOrd="3" destOrd="0" presId="urn:microsoft.com/office/officeart/2017/3/layout/DropPinTimeline"/>
    <dgm:cxn modelId="{9E098618-9B3F-4926-9B34-1E077CD3F73D}" type="presParOf" srcId="{56DF6B6E-3720-495F-BF7C-230604AD22BA}" destId="{F2709F90-BF7B-4338-AA2E-99BFA5893F9E}" srcOrd="4" destOrd="0" presId="urn:microsoft.com/office/officeart/2017/3/layout/DropPinTimeline"/>
    <dgm:cxn modelId="{7B14FADA-09F9-4CC2-899E-AFFCC0A89568}" type="presParOf" srcId="{56DF6B6E-3720-495F-BF7C-230604AD22BA}" destId="{527A6F62-0247-46D4-8822-7DB4ECF17214}" srcOrd="5" destOrd="0" presId="urn:microsoft.com/office/officeart/2017/3/layout/DropPinTimeline"/>
    <dgm:cxn modelId="{DEB356A4-AFF5-46C1-B4D3-BD42A6D42F9C}" type="presParOf" srcId="{27DA1C69-1AA5-4E7A-8265-29EDBF875670}" destId="{F032B677-DE5B-46D9-BE47-B23EE878A3B7}" srcOrd="5" destOrd="0" presId="urn:microsoft.com/office/officeart/2017/3/layout/DropPinTimeline"/>
    <dgm:cxn modelId="{4E70577E-6BC5-4342-868C-7C0A2CB2297E}" type="presParOf" srcId="{27DA1C69-1AA5-4E7A-8265-29EDBF875670}" destId="{DBB33BB7-358B-4EC6-B3F3-869BAE67B0F4}" srcOrd="6" destOrd="0" presId="urn:microsoft.com/office/officeart/2017/3/layout/DropPinTimeline"/>
    <dgm:cxn modelId="{94D3E039-E0F6-4591-9472-E6D9D090FFA2}" type="presParOf" srcId="{DBB33BB7-358B-4EC6-B3F3-869BAE67B0F4}" destId="{5C3F2641-9A9F-45DF-8D0E-929B36A15F8C}" srcOrd="0" destOrd="0" presId="urn:microsoft.com/office/officeart/2017/3/layout/DropPinTimeline"/>
    <dgm:cxn modelId="{FAD14442-3AAF-4EFC-B4C6-9D9B2EAC9CA6}" type="presParOf" srcId="{DBB33BB7-358B-4EC6-B3F3-869BAE67B0F4}" destId="{49322968-2FAE-4A1A-B19D-FCA43506DCE2}" srcOrd="1" destOrd="0" presId="urn:microsoft.com/office/officeart/2017/3/layout/DropPinTimeline"/>
    <dgm:cxn modelId="{484EB49B-BFDD-496E-8BCA-9FDEF29B0D75}" type="presParOf" srcId="{49322968-2FAE-4A1A-B19D-FCA43506DCE2}" destId="{BAB65663-09F8-4024-8C13-29C97BFDF9F6}" srcOrd="0" destOrd="0" presId="urn:microsoft.com/office/officeart/2017/3/layout/DropPinTimeline"/>
    <dgm:cxn modelId="{2F3A9337-71FA-4999-8D01-19154BA5254B}" type="presParOf" srcId="{49322968-2FAE-4A1A-B19D-FCA43506DCE2}" destId="{B4C43699-D1FF-4C20-9251-6CAC3841BF76}" srcOrd="1" destOrd="0" presId="urn:microsoft.com/office/officeart/2017/3/layout/DropPinTimeline"/>
    <dgm:cxn modelId="{2263B151-1084-4D86-9B08-83E1122D0C68}" type="presParOf" srcId="{DBB33BB7-358B-4EC6-B3F3-869BAE67B0F4}" destId="{4D941920-0527-4302-99E1-CE99C50411ED}" srcOrd="2" destOrd="0" presId="urn:microsoft.com/office/officeart/2017/3/layout/DropPinTimeline"/>
    <dgm:cxn modelId="{F979CE00-F337-49E6-993E-38F9EC61A55A}" type="presParOf" srcId="{DBB33BB7-358B-4EC6-B3F3-869BAE67B0F4}" destId="{EE148E43-94B4-4C27-BAB0-F1AE2539699D}" srcOrd="3" destOrd="0" presId="urn:microsoft.com/office/officeart/2017/3/layout/DropPinTimeline"/>
    <dgm:cxn modelId="{DAC637E3-DDAC-47CA-912C-609FA2C4A97C}" type="presParOf" srcId="{DBB33BB7-358B-4EC6-B3F3-869BAE67B0F4}" destId="{9C279165-099E-440E-BA69-F9DAC60013A2}" srcOrd="4" destOrd="0" presId="urn:microsoft.com/office/officeart/2017/3/layout/DropPinTimeline"/>
    <dgm:cxn modelId="{785D9312-1BFD-4939-805D-5368D8DDA3AB}" type="presParOf" srcId="{DBB33BB7-358B-4EC6-B3F3-869BAE67B0F4}" destId="{0F29B474-1705-4FED-9EBE-D57EDE6EB44C}" srcOrd="5" destOrd="0" presId="urn:microsoft.com/office/officeart/2017/3/layout/DropPinTimeline"/>
    <dgm:cxn modelId="{2809BFB8-FB80-443C-9EBE-897292B5252B}" type="presParOf" srcId="{27DA1C69-1AA5-4E7A-8265-29EDBF875670}" destId="{B172C0ED-6924-4FCC-A0DE-E6163BED3296}" srcOrd="7" destOrd="0" presId="urn:microsoft.com/office/officeart/2017/3/layout/DropPinTimeline"/>
    <dgm:cxn modelId="{B2C7658C-E53E-42EC-917C-EF58DEFFF3D7}" type="presParOf" srcId="{27DA1C69-1AA5-4E7A-8265-29EDBF875670}" destId="{E3791AA8-8CD0-4888-A1C9-4B7D5089BF82}" srcOrd="8" destOrd="0" presId="urn:microsoft.com/office/officeart/2017/3/layout/DropPinTimeline"/>
    <dgm:cxn modelId="{B056C5F9-65E2-40DC-8AC6-DA1B8BC775E4}" type="presParOf" srcId="{E3791AA8-8CD0-4888-A1C9-4B7D5089BF82}" destId="{363EEFEF-493C-4BDC-A00E-51795E24F681}" srcOrd="0" destOrd="0" presId="urn:microsoft.com/office/officeart/2017/3/layout/DropPinTimeline"/>
    <dgm:cxn modelId="{694ADD6F-6C10-4E0D-8C81-61C42682F15B}" type="presParOf" srcId="{E3791AA8-8CD0-4888-A1C9-4B7D5089BF82}" destId="{B55CDE07-FF17-4DC1-A31B-39D8CD45C69B}" srcOrd="1" destOrd="0" presId="urn:microsoft.com/office/officeart/2017/3/layout/DropPinTimeline"/>
    <dgm:cxn modelId="{87765DDA-46F8-421F-80FE-7657F8BD9EF3}" type="presParOf" srcId="{B55CDE07-FF17-4DC1-A31B-39D8CD45C69B}" destId="{595F370E-A15B-4C33-8430-A43771C8ADBC}" srcOrd="0" destOrd="0" presId="urn:microsoft.com/office/officeart/2017/3/layout/DropPinTimeline"/>
    <dgm:cxn modelId="{D38821FC-3CFF-4432-BA73-23767DE837D2}" type="presParOf" srcId="{B55CDE07-FF17-4DC1-A31B-39D8CD45C69B}" destId="{254C2BE5-0FAF-441C-84F0-EA468964916E}" srcOrd="1" destOrd="0" presId="urn:microsoft.com/office/officeart/2017/3/layout/DropPinTimeline"/>
    <dgm:cxn modelId="{3A30DE02-4674-4FD6-94CC-D1EF785C2B44}" type="presParOf" srcId="{E3791AA8-8CD0-4888-A1C9-4B7D5089BF82}" destId="{A8B0F288-8E05-40DB-9179-74C81C50259D}" srcOrd="2" destOrd="0" presId="urn:microsoft.com/office/officeart/2017/3/layout/DropPinTimeline"/>
    <dgm:cxn modelId="{253D24DD-DF41-4DA8-A5F5-7DD8CCB8C47B}" type="presParOf" srcId="{E3791AA8-8CD0-4888-A1C9-4B7D5089BF82}" destId="{A78F261F-E598-490B-AA7D-B7C5CE1B3A57}" srcOrd="3" destOrd="0" presId="urn:microsoft.com/office/officeart/2017/3/layout/DropPinTimeline"/>
    <dgm:cxn modelId="{5AA0B3C9-93A3-4B37-8F48-0BEA5A4BC98E}" type="presParOf" srcId="{E3791AA8-8CD0-4888-A1C9-4B7D5089BF82}" destId="{925211D2-B423-4175-B307-49D11CD5BB1B}" srcOrd="4" destOrd="0" presId="urn:microsoft.com/office/officeart/2017/3/layout/DropPinTimeline"/>
    <dgm:cxn modelId="{0128B61D-67ED-4A28-9CDE-76B25277F27C}" type="presParOf" srcId="{E3791AA8-8CD0-4888-A1C9-4B7D5089BF82}" destId="{A158B741-4AE4-4FBA-A6A2-4B931C06E9B8}" srcOrd="5" destOrd="0" presId="urn:microsoft.com/office/officeart/2017/3/layout/DropPinTimeline"/>
    <dgm:cxn modelId="{C60DE626-128C-44C7-B751-FBE4B994DAEE}" type="presParOf" srcId="{27DA1C69-1AA5-4E7A-8265-29EDBF875670}" destId="{B192BA3D-9CE2-4AD1-A722-145B13CE16DE}" srcOrd="9" destOrd="0" presId="urn:microsoft.com/office/officeart/2017/3/layout/DropPinTimeline"/>
    <dgm:cxn modelId="{75B68FED-1792-4E3C-A9D0-7ECA272CEC84}" type="presParOf" srcId="{27DA1C69-1AA5-4E7A-8265-29EDBF875670}" destId="{B5871066-54BC-4E98-B842-444E5397F23B}" srcOrd="10" destOrd="0" presId="urn:microsoft.com/office/officeart/2017/3/layout/DropPinTimeline"/>
    <dgm:cxn modelId="{0FA5BEAD-39DF-4391-8420-A1048285E3D3}" type="presParOf" srcId="{B5871066-54BC-4E98-B842-444E5397F23B}" destId="{C14C6FC3-6D76-476B-957A-190CEBBF580F}" srcOrd="0" destOrd="0" presId="urn:microsoft.com/office/officeart/2017/3/layout/DropPinTimeline"/>
    <dgm:cxn modelId="{B40976B0-C0DB-4E4A-B3AA-B3E39B5A0A6B}" type="presParOf" srcId="{B5871066-54BC-4E98-B842-444E5397F23B}" destId="{6527DB3C-8770-486D-ABD4-3367F20BF411}" srcOrd="1" destOrd="0" presId="urn:microsoft.com/office/officeart/2017/3/layout/DropPinTimeline"/>
    <dgm:cxn modelId="{18E2AC92-5F79-45AE-8D88-E0CBFAA22070}" type="presParOf" srcId="{6527DB3C-8770-486D-ABD4-3367F20BF411}" destId="{6DA0C182-B720-45D6-A4CE-C819271B693F}" srcOrd="0" destOrd="0" presId="urn:microsoft.com/office/officeart/2017/3/layout/DropPinTimeline"/>
    <dgm:cxn modelId="{DD4F1FD2-1A01-4C80-8F6E-3DFFD8B23138}" type="presParOf" srcId="{6527DB3C-8770-486D-ABD4-3367F20BF411}" destId="{BB2B4AD6-B71E-4EC2-946A-612A1C2B02B7}" srcOrd="1" destOrd="0" presId="urn:microsoft.com/office/officeart/2017/3/layout/DropPinTimeline"/>
    <dgm:cxn modelId="{9D80B658-F2A4-4A34-A27C-3CBFA19C0ECE}" type="presParOf" srcId="{B5871066-54BC-4E98-B842-444E5397F23B}" destId="{78487F00-3D63-4EDE-98B3-3EF694D21761}" srcOrd="2" destOrd="0" presId="urn:microsoft.com/office/officeart/2017/3/layout/DropPinTimeline"/>
    <dgm:cxn modelId="{333FAFAB-3347-4ED1-AEC4-33AC2C45DCE1}" type="presParOf" srcId="{B5871066-54BC-4E98-B842-444E5397F23B}" destId="{CEF95C76-F90B-4918-BD24-C24B83D13206}" srcOrd="3" destOrd="0" presId="urn:microsoft.com/office/officeart/2017/3/layout/DropPinTimeline"/>
    <dgm:cxn modelId="{D0DDB31F-5AD4-46A6-B0CF-5EA1F21CE1C0}" type="presParOf" srcId="{B5871066-54BC-4E98-B842-444E5397F23B}" destId="{641D92CE-2BD9-4EB3-BAAB-738BD7B76536}" srcOrd="4" destOrd="0" presId="urn:microsoft.com/office/officeart/2017/3/layout/DropPinTimeline"/>
    <dgm:cxn modelId="{AE7600A1-EE8A-46BE-8AA4-D47825EBD027}" type="presParOf" srcId="{B5871066-54BC-4E98-B842-444E5397F23B}" destId="{0BF4675F-C024-4487-8A13-EE1C2E738C03}" srcOrd="5" destOrd="0" presId="urn:microsoft.com/office/officeart/2017/3/layout/DropPinTimeline"/>
    <dgm:cxn modelId="{FFB1FFBB-23CD-4C6D-806B-CF766BE2DEA5}" type="presParOf" srcId="{27DA1C69-1AA5-4E7A-8265-29EDBF875670}" destId="{E8923EFC-703C-4E28-A3D2-29DAAB59A8D6}" srcOrd="11" destOrd="0" presId="urn:microsoft.com/office/officeart/2017/3/layout/DropPinTimeline"/>
    <dgm:cxn modelId="{90420FCB-EF0F-47B9-B374-2AE2EF236804}" type="presParOf" srcId="{27DA1C69-1AA5-4E7A-8265-29EDBF875670}" destId="{F22F2464-F5C8-45E9-9FF1-1F83A119617F}" srcOrd="12" destOrd="0" presId="urn:microsoft.com/office/officeart/2017/3/layout/DropPinTimeline"/>
    <dgm:cxn modelId="{6914A93F-BD00-44A1-B1AF-C63BCEE5EC51}" type="presParOf" srcId="{F22F2464-F5C8-45E9-9FF1-1F83A119617F}" destId="{D84668C9-2AF8-44A1-8C33-5BFC83CC1B18}" srcOrd="0" destOrd="0" presId="urn:microsoft.com/office/officeart/2017/3/layout/DropPinTimeline"/>
    <dgm:cxn modelId="{285A4935-E1A8-4971-B12C-834F55E8BD78}" type="presParOf" srcId="{F22F2464-F5C8-45E9-9FF1-1F83A119617F}" destId="{6054CE3A-4619-4982-B3A9-E84D1A7BC447}" srcOrd="1" destOrd="0" presId="urn:microsoft.com/office/officeart/2017/3/layout/DropPinTimeline"/>
    <dgm:cxn modelId="{2C6D5E5E-5407-4B0C-8500-3170A61F1442}" type="presParOf" srcId="{6054CE3A-4619-4982-B3A9-E84D1A7BC447}" destId="{E781556C-66ED-4109-BB26-DA128B79181B}" srcOrd="0" destOrd="0" presId="urn:microsoft.com/office/officeart/2017/3/layout/DropPinTimeline"/>
    <dgm:cxn modelId="{0795B4A3-D2C7-4DA7-AE7A-AE9D61475231}" type="presParOf" srcId="{6054CE3A-4619-4982-B3A9-E84D1A7BC447}" destId="{4E911255-7CB1-44EC-BABA-DB8B620CA520}" srcOrd="1" destOrd="0" presId="urn:microsoft.com/office/officeart/2017/3/layout/DropPinTimeline"/>
    <dgm:cxn modelId="{22BA9C58-E9C2-4D18-96E1-09728A738154}" type="presParOf" srcId="{F22F2464-F5C8-45E9-9FF1-1F83A119617F}" destId="{6C8A3B9B-1DB8-4B1B-B89A-F5F69F5E3586}" srcOrd="2" destOrd="0" presId="urn:microsoft.com/office/officeart/2017/3/layout/DropPinTimeline"/>
    <dgm:cxn modelId="{7846BBE4-236A-4A6C-BD40-8634DDAD6E92}" type="presParOf" srcId="{F22F2464-F5C8-45E9-9FF1-1F83A119617F}" destId="{827D2A69-38D1-48AC-B271-A4E9237375FF}" srcOrd="3" destOrd="0" presId="urn:microsoft.com/office/officeart/2017/3/layout/DropPinTimeline"/>
    <dgm:cxn modelId="{47CF22AB-294D-4FC7-BF4C-5D470D86B3EF}" type="presParOf" srcId="{F22F2464-F5C8-45E9-9FF1-1F83A119617F}" destId="{6BDE5441-F4CD-4165-BED7-172898231BC4}" srcOrd="4" destOrd="0" presId="urn:microsoft.com/office/officeart/2017/3/layout/DropPinTimeline"/>
    <dgm:cxn modelId="{58A746C4-F7B5-495B-8713-ECA36A6E657A}" type="presParOf" srcId="{F22F2464-F5C8-45E9-9FF1-1F83A119617F}" destId="{0ED2AC07-3A5B-4B00-ACA4-2279271C7330}"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66CD68A-B8F6-405D-90E7-4E0CF1E98C82}"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752187ED-0CB1-4293-89EF-1E599B7B1A4F}">
      <dgm:prSet custT="1"/>
      <dgm:spPr>
        <a:solidFill>
          <a:schemeClr val="accent2">
            <a:lumMod val="50000"/>
          </a:schemeClr>
        </a:solidFill>
      </dgm:spPr>
      <dgm:t>
        <a:bodyPr/>
        <a:lstStyle/>
        <a:p>
          <a:r>
            <a:rPr lang="en-US" sz="2400" dirty="0"/>
            <a:t>Policies sold by private companies</a:t>
          </a:r>
        </a:p>
      </dgm:t>
    </dgm:pt>
    <dgm:pt modelId="{37470E22-4D40-4BA3-BBE1-0E10FAD92804}" type="parTrans" cxnId="{4D9E45D8-DA51-4A1C-B975-50E5CF506CA0}">
      <dgm:prSet/>
      <dgm:spPr/>
      <dgm:t>
        <a:bodyPr/>
        <a:lstStyle/>
        <a:p>
          <a:endParaRPr lang="en-US"/>
        </a:p>
      </dgm:t>
    </dgm:pt>
    <dgm:pt modelId="{A67A755C-A3C6-45B7-9137-C4D17CBB6DA5}" type="sibTrans" cxnId="{4D9E45D8-DA51-4A1C-B975-50E5CF506CA0}">
      <dgm:prSet/>
      <dgm:spPr/>
      <dgm:t>
        <a:bodyPr/>
        <a:lstStyle/>
        <a:p>
          <a:endParaRPr lang="en-US"/>
        </a:p>
      </dgm:t>
    </dgm:pt>
    <dgm:pt modelId="{46BBADF1-0BF8-4932-BE34-B8ECB5C6BCD9}">
      <dgm:prSet custT="1"/>
      <dgm:spPr>
        <a:solidFill>
          <a:schemeClr val="accent3">
            <a:lumMod val="50000"/>
          </a:schemeClr>
        </a:solidFill>
      </dgm:spPr>
      <dgm:t>
        <a:bodyPr/>
        <a:lstStyle/>
        <a:p>
          <a:pPr rtl="0"/>
          <a:r>
            <a:rPr lang="en-US" sz="2400" dirty="0"/>
            <a:t>Fills the gaps in Original Medicare</a:t>
          </a:r>
          <a:r>
            <a:rPr lang="en-US" sz="2400" dirty="0">
              <a:latin typeface="Century Gothic" panose="020B0502020202020204"/>
            </a:rPr>
            <a:t> </a:t>
          </a:r>
          <a:endParaRPr lang="en-US" sz="2400" dirty="0"/>
        </a:p>
      </dgm:t>
    </dgm:pt>
    <dgm:pt modelId="{267421DD-5E79-43E6-9D13-D7D871D34BEE}" type="parTrans" cxnId="{D233675D-83AE-4A12-9809-605D0E88314C}">
      <dgm:prSet/>
      <dgm:spPr/>
      <dgm:t>
        <a:bodyPr/>
        <a:lstStyle/>
        <a:p>
          <a:endParaRPr lang="en-US"/>
        </a:p>
      </dgm:t>
    </dgm:pt>
    <dgm:pt modelId="{8A1EDC72-8586-4F72-BE98-876AB94B7317}" type="sibTrans" cxnId="{D233675D-83AE-4A12-9809-605D0E88314C}">
      <dgm:prSet/>
      <dgm:spPr/>
      <dgm:t>
        <a:bodyPr/>
        <a:lstStyle/>
        <a:p>
          <a:endParaRPr lang="en-US"/>
        </a:p>
      </dgm:t>
    </dgm:pt>
    <dgm:pt modelId="{59A12EBD-463D-4E05-AEAF-832F0B9CA992}">
      <dgm:prSet custT="1"/>
      <dgm:spPr/>
      <dgm:t>
        <a:bodyPr/>
        <a:lstStyle/>
        <a:p>
          <a:pPr rtl="0"/>
          <a:r>
            <a:rPr lang="en-US" sz="2400" dirty="0"/>
            <a:t>Deductibles, coinsurance, copayments</a:t>
          </a:r>
          <a:r>
            <a:rPr lang="en-US" sz="2400" dirty="0">
              <a:latin typeface="Century Gothic" panose="020B0502020202020204"/>
            </a:rPr>
            <a:t> </a:t>
          </a:r>
          <a:endParaRPr lang="en-US" sz="2400" dirty="0"/>
        </a:p>
      </dgm:t>
    </dgm:pt>
    <dgm:pt modelId="{40819A2F-EDEA-485E-8DEE-4B9BB35D9534}" type="parTrans" cxnId="{8062F4F0-376E-424F-AAC7-4C8E7C035145}">
      <dgm:prSet/>
      <dgm:spPr/>
      <dgm:t>
        <a:bodyPr/>
        <a:lstStyle/>
        <a:p>
          <a:endParaRPr lang="en-US"/>
        </a:p>
      </dgm:t>
    </dgm:pt>
    <dgm:pt modelId="{01118F26-73DB-421F-B29C-FE4C24ED9ACC}" type="sibTrans" cxnId="{8062F4F0-376E-424F-AAC7-4C8E7C035145}">
      <dgm:prSet/>
      <dgm:spPr/>
      <dgm:t>
        <a:bodyPr/>
        <a:lstStyle/>
        <a:p>
          <a:endParaRPr lang="en-US"/>
        </a:p>
      </dgm:t>
    </dgm:pt>
    <dgm:pt modelId="{70630F55-F5BE-434E-AA4C-0788E256C0F9}">
      <dgm:prSet custT="1"/>
      <dgm:spPr>
        <a:solidFill>
          <a:schemeClr val="accent4">
            <a:lumMod val="50000"/>
          </a:schemeClr>
        </a:solidFill>
      </dgm:spPr>
      <dgm:t>
        <a:bodyPr/>
        <a:lstStyle/>
        <a:p>
          <a:r>
            <a:rPr lang="en-US" sz="2400" dirty="0"/>
            <a:t>All plans of same letter have same coverage</a:t>
          </a:r>
        </a:p>
      </dgm:t>
    </dgm:pt>
    <dgm:pt modelId="{82660DCB-97FF-4370-82C5-059BE54A53A5}" type="parTrans" cxnId="{28B8E6B0-CE60-4914-8AF4-A0C2689294DC}">
      <dgm:prSet/>
      <dgm:spPr/>
      <dgm:t>
        <a:bodyPr/>
        <a:lstStyle/>
        <a:p>
          <a:endParaRPr lang="en-US"/>
        </a:p>
      </dgm:t>
    </dgm:pt>
    <dgm:pt modelId="{A05D575C-6CAE-4343-BD4F-96976188DEB7}" type="sibTrans" cxnId="{28B8E6B0-CE60-4914-8AF4-A0C2689294DC}">
      <dgm:prSet/>
      <dgm:spPr/>
      <dgm:t>
        <a:bodyPr/>
        <a:lstStyle/>
        <a:p>
          <a:endParaRPr lang="en-US"/>
        </a:p>
      </dgm:t>
    </dgm:pt>
    <dgm:pt modelId="{CA0014F3-D75D-4B69-9D0F-D445B07D96FC}">
      <dgm:prSet custT="1"/>
      <dgm:spPr/>
      <dgm:t>
        <a:bodyPr/>
        <a:lstStyle/>
        <a:p>
          <a:pPr rtl="0"/>
          <a:r>
            <a:rPr lang="en-US" sz="2400" dirty="0">
              <a:latin typeface="Century Gothic" panose="020B0502020202020204"/>
            </a:rPr>
            <a:t>Costs</a:t>
          </a:r>
          <a:r>
            <a:rPr lang="en-US" sz="2400" dirty="0"/>
            <a:t> are the </a:t>
          </a:r>
          <a:r>
            <a:rPr lang="en-US" sz="2400" dirty="0">
              <a:latin typeface="Century Gothic" panose="020B0502020202020204"/>
            </a:rPr>
            <a:t>major difference</a:t>
          </a:r>
          <a:endParaRPr lang="en-US" sz="2400" dirty="0"/>
        </a:p>
      </dgm:t>
    </dgm:pt>
    <dgm:pt modelId="{697E9D1A-FFDE-4F69-8FE2-8200386927CD}" type="parTrans" cxnId="{C6EC34A7-6F0B-4A25-A2E5-8A4C5F5E812D}">
      <dgm:prSet/>
      <dgm:spPr/>
      <dgm:t>
        <a:bodyPr/>
        <a:lstStyle/>
        <a:p>
          <a:endParaRPr lang="en-US"/>
        </a:p>
      </dgm:t>
    </dgm:pt>
    <dgm:pt modelId="{2FD9EB47-348D-4DF0-9897-080CAF824274}" type="sibTrans" cxnId="{C6EC34A7-6F0B-4A25-A2E5-8A4C5F5E812D}">
      <dgm:prSet/>
      <dgm:spPr/>
      <dgm:t>
        <a:bodyPr/>
        <a:lstStyle/>
        <a:p>
          <a:endParaRPr lang="en-US"/>
        </a:p>
      </dgm:t>
    </dgm:pt>
    <dgm:pt modelId="{47EC3CFD-4583-4F7E-BC75-DF9308A318A5}">
      <dgm:prSet custT="1"/>
      <dgm:spPr>
        <a:solidFill>
          <a:schemeClr val="accent5">
            <a:lumMod val="50000"/>
          </a:schemeClr>
        </a:solidFill>
      </dgm:spPr>
      <dgm:t>
        <a:bodyPr/>
        <a:lstStyle/>
        <a:p>
          <a:r>
            <a:rPr lang="en-US" sz="2400" dirty="0"/>
            <a:t>Not all plans are offered to people under 65 with a disability</a:t>
          </a:r>
        </a:p>
      </dgm:t>
    </dgm:pt>
    <dgm:pt modelId="{4151EDB7-703E-4A22-8C7B-B47C08915563}" type="parTrans" cxnId="{6B0B6096-E9AA-4F43-ABC2-9BF35DC83FA4}">
      <dgm:prSet/>
      <dgm:spPr/>
      <dgm:t>
        <a:bodyPr/>
        <a:lstStyle/>
        <a:p>
          <a:endParaRPr lang="en-US"/>
        </a:p>
      </dgm:t>
    </dgm:pt>
    <dgm:pt modelId="{F9C13C62-8E7A-4750-8536-2E1BE7075311}" type="sibTrans" cxnId="{6B0B6096-E9AA-4F43-ABC2-9BF35DC83FA4}">
      <dgm:prSet/>
      <dgm:spPr/>
      <dgm:t>
        <a:bodyPr/>
        <a:lstStyle/>
        <a:p>
          <a:endParaRPr lang="en-US"/>
        </a:p>
      </dgm:t>
    </dgm:pt>
    <dgm:pt modelId="{53002C84-6998-417F-B845-F44475478F60}" type="pres">
      <dgm:prSet presAssocID="{666CD68A-B8F6-405D-90E7-4E0CF1E98C82}" presName="linear" presStyleCnt="0">
        <dgm:presLayoutVars>
          <dgm:animLvl val="lvl"/>
          <dgm:resizeHandles val="exact"/>
        </dgm:presLayoutVars>
      </dgm:prSet>
      <dgm:spPr/>
    </dgm:pt>
    <dgm:pt modelId="{CBB1EB7E-2CE7-4F2F-9788-FCF8CB2F1623}" type="pres">
      <dgm:prSet presAssocID="{752187ED-0CB1-4293-89EF-1E599B7B1A4F}" presName="parentText" presStyleLbl="node1" presStyleIdx="0" presStyleCnt="4">
        <dgm:presLayoutVars>
          <dgm:chMax val="0"/>
          <dgm:bulletEnabled val="1"/>
        </dgm:presLayoutVars>
      </dgm:prSet>
      <dgm:spPr/>
    </dgm:pt>
    <dgm:pt modelId="{9C41DD28-43B5-4FFA-84DA-C9ACC15B44CF}" type="pres">
      <dgm:prSet presAssocID="{A67A755C-A3C6-45B7-9137-C4D17CBB6DA5}" presName="spacer" presStyleCnt="0"/>
      <dgm:spPr/>
    </dgm:pt>
    <dgm:pt modelId="{6B4627B5-E1AF-4E0B-804E-ADD3CD175389}" type="pres">
      <dgm:prSet presAssocID="{46BBADF1-0BF8-4932-BE34-B8ECB5C6BCD9}" presName="parentText" presStyleLbl="node1" presStyleIdx="1" presStyleCnt="4">
        <dgm:presLayoutVars>
          <dgm:chMax val="0"/>
          <dgm:bulletEnabled val="1"/>
        </dgm:presLayoutVars>
      </dgm:prSet>
      <dgm:spPr/>
    </dgm:pt>
    <dgm:pt modelId="{64C5FF91-FD14-4DC0-AB22-3567DD2AB805}" type="pres">
      <dgm:prSet presAssocID="{46BBADF1-0BF8-4932-BE34-B8ECB5C6BCD9}" presName="childText" presStyleLbl="revTx" presStyleIdx="0" presStyleCnt="2">
        <dgm:presLayoutVars>
          <dgm:bulletEnabled val="1"/>
        </dgm:presLayoutVars>
      </dgm:prSet>
      <dgm:spPr/>
    </dgm:pt>
    <dgm:pt modelId="{51736386-B09E-4ECD-ACFA-2C770CEAE277}" type="pres">
      <dgm:prSet presAssocID="{70630F55-F5BE-434E-AA4C-0788E256C0F9}" presName="parentText" presStyleLbl="node1" presStyleIdx="2" presStyleCnt="4">
        <dgm:presLayoutVars>
          <dgm:chMax val="0"/>
          <dgm:bulletEnabled val="1"/>
        </dgm:presLayoutVars>
      </dgm:prSet>
      <dgm:spPr/>
    </dgm:pt>
    <dgm:pt modelId="{9749D6DC-1B52-4515-8ED4-878DB09E4AF5}" type="pres">
      <dgm:prSet presAssocID="{70630F55-F5BE-434E-AA4C-0788E256C0F9}" presName="childText" presStyleLbl="revTx" presStyleIdx="1" presStyleCnt="2">
        <dgm:presLayoutVars>
          <dgm:bulletEnabled val="1"/>
        </dgm:presLayoutVars>
      </dgm:prSet>
      <dgm:spPr/>
    </dgm:pt>
    <dgm:pt modelId="{2A7FDD2B-AE15-42DA-A3B3-A9AFAED38A49}" type="pres">
      <dgm:prSet presAssocID="{47EC3CFD-4583-4F7E-BC75-DF9308A318A5}" presName="parentText" presStyleLbl="node1" presStyleIdx="3" presStyleCnt="4">
        <dgm:presLayoutVars>
          <dgm:chMax val="0"/>
          <dgm:bulletEnabled val="1"/>
        </dgm:presLayoutVars>
      </dgm:prSet>
      <dgm:spPr/>
    </dgm:pt>
  </dgm:ptLst>
  <dgm:cxnLst>
    <dgm:cxn modelId="{DC4FAE0E-F770-4689-BA97-9DA5B28370E8}" type="presOf" srcId="{CA0014F3-D75D-4B69-9D0F-D445B07D96FC}" destId="{9749D6DC-1B52-4515-8ED4-878DB09E4AF5}" srcOrd="0" destOrd="0" presId="urn:microsoft.com/office/officeart/2005/8/layout/vList2"/>
    <dgm:cxn modelId="{FF01A918-8C22-48FA-A55A-37D63332FD68}" type="presOf" srcId="{47EC3CFD-4583-4F7E-BC75-DF9308A318A5}" destId="{2A7FDD2B-AE15-42DA-A3B3-A9AFAED38A49}" srcOrd="0" destOrd="0" presId="urn:microsoft.com/office/officeart/2005/8/layout/vList2"/>
    <dgm:cxn modelId="{D233675D-83AE-4A12-9809-605D0E88314C}" srcId="{666CD68A-B8F6-405D-90E7-4E0CF1E98C82}" destId="{46BBADF1-0BF8-4932-BE34-B8ECB5C6BCD9}" srcOrd="1" destOrd="0" parTransId="{267421DD-5E79-43E6-9D13-D7D871D34BEE}" sibTransId="{8A1EDC72-8586-4F72-BE98-876AB94B7317}"/>
    <dgm:cxn modelId="{A02C3564-DF73-456B-95EF-914A5BC511B1}" type="presOf" srcId="{666CD68A-B8F6-405D-90E7-4E0CF1E98C82}" destId="{53002C84-6998-417F-B845-F44475478F60}" srcOrd="0" destOrd="0" presId="urn:microsoft.com/office/officeart/2005/8/layout/vList2"/>
    <dgm:cxn modelId="{6C4F3C5A-2FD3-4D2B-94AB-9CF8C49F6B4C}" type="presOf" srcId="{752187ED-0CB1-4293-89EF-1E599B7B1A4F}" destId="{CBB1EB7E-2CE7-4F2F-9788-FCF8CB2F1623}" srcOrd="0" destOrd="0" presId="urn:microsoft.com/office/officeart/2005/8/layout/vList2"/>
    <dgm:cxn modelId="{6B0B6096-E9AA-4F43-ABC2-9BF35DC83FA4}" srcId="{666CD68A-B8F6-405D-90E7-4E0CF1E98C82}" destId="{47EC3CFD-4583-4F7E-BC75-DF9308A318A5}" srcOrd="3" destOrd="0" parTransId="{4151EDB7-703E-4A22-8C7B-B47C08915563}" sibTransId="{F9C13C62-8E7A-4750-8536-2E1BE7075311}"/>
    <dgm:cxn modelId="{4D0BC6A2-BF9A-4976-B833-CADB82CD56D2}" type="presOf" srcId="{70630F55-F5BE-434E-AA4C-0788E256C0F9}" destId="{51736386-B09E-4ECD-ACFA-2C770CEAE277}" srcOrd="0" destOrd="0" presId="urn:microsoft.com/office/officeart/2005/8/layout/vList2"/>
    <dgm:cxn modelId="{C6EC34A7-6F0B-4A25-A2E5-8A4C5F5E812D}" srcId="{70630F55-F5BE-434E-AA4C-0788E256C0F9}" destId="{CA0014F3-D75D-4B69-9D0F-D445B07D96FC}" srcOrd="0" destOrd="0" parTransId="{697E9D1A-FFDE-4F69-8FE2-8200386927CD}" sibTransId="{2FD9EB47-348D-4DF0-9897-080CAF824274}"/>
    <dgm:cxn modelId="{28B8E6B0-CE60-4914-8AF4-A0C2689294DC}" srcId="{666CD68A-B8F6-405D-90E7-4E0CF1E98C82}" destId="{70630F55-F5BE-434E-AA4C-0788E256C0F9}" srcOrd="2" destOrd="0" parTransId="{82660DCB-97FF-4370-82C5-059BE54A53A5}" sibTransId="{A05D575C-6CAE-4343-BD4F-96976188DEB7}"/>
    <dgm:cxn modelId="{2C76D7B2-6B55-40F0-8701-D2425A3C7F30}" type="presOf" srcId="{59A12EBD-463D-4E05-AEAF-832F0B9CA992}" destId="{64C5FF91-FD14-4DC0-AB22-3567DD2AB805}" srcOrd="0" destOrd="0" presId="urn:microsoft.com/office/officeart/2005/8/layout/vList2"/>
    <dgm:cxn modelId="{BB0121D1-00B3-40F0-9BB1-48E2C6D14D21}" type="presOf" srcId="{46BBADF1-0BF8-4932-BE34-B8ECB5C6BCD9}" destId="{6B4627B5-E1AF-4E0B-804E-ADD3CD175389}" srcOrd="0" destOrd="0" presId="urn:microsoft.com/office/officeart/2005/8/layout/vList2"/>
    <dgm:cxn modelId="{4D9E45D8-DA51-4A1C-B975-50E5CF506CA0}" srcId="{666CD68A-B8F6-405D-90E7-4E0CF1E98C82}" destId="{752187ED-0CB1-4293-89EF-1E599B7B1A4F}" srcOrd="0" destOrd="0" parTransId="{37470E22-4D40-4BA3-BBE1-0E10FAD92804}" sibTransId="{A67A755C-A3C6-45B7-9137-C4D17CBB6DA5}"/>
    <dgm:cxn modelId="{8062F4F0-376E-424F-AAC7-4C8E7C035145}" srcId="{46BBADF1-0BF8-4932-BE34-B8ECB5C6BCD9}" destId="{59A12EBD-463D-4E05-AEAF-832F0B9CA992}" srcOrd="0" destOrd="0" parTransId="{40819A2F-EDEA-485E-8DEE-4B9BB35D9534}" sibTransId="{01118F26-73DB-421F-B29C-FE4C24ED9ACC}"/>
    <dgm:cxn modelId="{6511EDAA-F90B-4BF8-8421-9C0E40030618}" type="presParOf" srcId="{53002C84-6998-417F-B845-F44475478F60}" destId="{CBB1EB7E-2CE7-4F2F-9788-FCF8CB2F1623}" srcOrd="0" destOrd="0" presId="urn:microsoft.com/office/officeart/2005/8/layout/vList2"/>
    <dgm:cxn modelId="{6A0BBEF1-F73F-4ACB-8B1C-8A40305B6E3D}" type="presParOf" srcId="{53002C84-6998-417F-B845-F44475478F60}" destId="{9C41DD28-43B5-4FFA-84DA-C9ACC15B44CF}" srcOrd="1" destOrd="0" presId="urn:microsoft.com/office/officeart/2005/8/layout/vList2"/>
    <dgm:cxn modelId="{A5E47A8C-2945-40E6-9C99-A5E6BECAD73C}" type="presParOf" srcId="{53002C84-6998-417F-B845-F44475478F60}" destId="{6B4627B5-E1AF-4E0B-804E-ADD3CD175389}" srcOrd="2" destOrd="0" presId="urn:microsoft.com/office/officeart/2005/8/layout/vList2"/>
    <dgm:cxn modelId="{FEAD2876-F8C8-46FF-B60A-00CA5E8C4080}" type="presParOf" srcId="{53002C84-6998-417F-B845-F44475478F60}" destId="{64C5FF91-FD14-4DC0-AB22-3567DD2AB805}" srcOrd="3" destOrd="0" presId="urn:microsoft.com/office/officeart/2005/8/layout/vList2"/>
    <dgm:cxn modelId="{712F4C9E-B7A2-4F88-ACFF-F49883A45BF3}" type="presParOf" srcId="{53002C84-6998-417F-B845-F44475478F60}" destId="{51736386-B09E-4ECD-ACFA-2C770CEAE277}" srcOrd="4" destOrd="0" presId="urn:microsoft.com/office/officeart/2005/8/layout/vList2"/>
    <dgm:cxn modelId="{8D7733F9-C83A-4AE8-9487-EADA183070A6}" type="presParOf" srcId="{53002C84-6998-417F-B845-F44475478F60}" destId="{9749D6DC-1B52-4515-8ED4-878DB09E4AF5}" srcOrd="5" destOrd="0" presId="urn:microsoft.com/office/officeart/2005/8/layout/vList2"/>
    <dgm:cxn modelId="{B59CA444-5113-438A-9A47-5F7ED09FA03D}" type="presParOf" srcId="{53002C84-6998-417F-B845-F44475478F60}" destId="{2A7FDD2B-AE15-42DA-A3B3-A9AFAED38A4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5D6CC41-2E83-4A9D-9171-0A92D2D66BB0}"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7F6EAA7-EF63-44AE-870E-9BBE5C43B493}">
      <dgm:prSet/>
      <dgm:spPr/>
      <dgm:t>
        <a:bodyPr/>
        <a:lstStyle/>
        <a:p>
          <a:pPr rtl="0"/>
          <a:r>
            <a:rPr lang="en-US" dirty="0"/>
            <a:t>Health plans approved by Medicare </a:t>
          </a:r>
          <a:r>
            <a:rPr lang="en-US" dirty="0">
              <a:latin typeface="Century Gothic" panose="020B0502020202020204"/>
            </a:rPr>
            <a:t>(PPOs and HMOs) run by private Insurance Companies</a:t>
          </a:r>
          <a:endParaRPr lang="en-US" dirty="0"/>
        </a:p>
      </dgm:t>
    </dgm:pt>
    <dgm:pt modelId="{FFA2E07A-8FB8-491C-88B5-6173305343BE}" type="parTrans" cxnId="{6A927864-1D9A-4F4F-A9A0-F4B0265DC921}">
      <dgm:prSet/>
      <dgm:spPr/>
      <dgm:t>
        <a:bodyPr/>
        <a:lstStyle/>
        <a:p>
          <a:endParaRPr lang="en-US"/>
        </a:p>
      </dgm:t>
    </dgm:pt>
    <dgm:pt modelId="{99E6657A-B470-4E4B-A456-08CCA91E5D6A}" type="sibTrans" cxnId="{6A927864-1D9A-4F4F-A9A0-F4B0265DC921}">
      <dgm:prSet/>
      <dgm:spPr/>
      <dgm:t>
        <a:bodyPr/>
        <a:lstStyle/>
        <a:p>
          <a:endParaRPr lang="en-US"/>
        </a:p>
      </dgm:t>
    </dgm:pt>
    <dgm:pt modelId="{197FF9DD-CD6A-4183-8C0F-0EA778679CFD}">
      <dgm:prSet/>
      <dgm:spPr/>
      <dgm:t>
        <a:bodyPr/>
        <a:lstStyle/>
        <a:p>
          <a:r>
            <a:rPr lang="en-US" dirty="0"/>
            <a:t>Includes Parts A &amp; B and usually Part D</a:t>
          </a:r>
        </a:p>
      </dgm:t>
    </dgm:pt>
    <dgm:pt modelId="{00E8D280-2AE3-4031-BDCF-1CC855739680}" type="parTrans" cxnId="{404EB29D-D6F0-40F4-9479-8FEF96B7D03B}">
      <dgm:prSet/>
      <dgm:spPr/>
      <dgm:t>
        <a:bodyPr/>
        <a:lstStyle/>
        <a:p>
          <a:endParaRPr lang="en-US"/>
        </a:p>
      </dgm:t>
    </dgm:pt>
    <dgm:pt modelId="{103D6055-0813-4F16-81E2-816A11A17F1C}" type="sibTrans" cxnId="{404EB29D-D6F0-40F4-9479-8FEF96B7D03B}">
      <dgm:prSet/>
      <dgm:spPr/>
      <dgm:t>
        <a:bodyPr/>
        <a:lstStyle/>
        <a:p>
          <a:endParaRPr lang="en-US"/>
        </a:p>
      </dgm:t>
    </dgm:pt>
    <dgm:pt modelId="{20CED434-07E1-4787-BB14-35F99FC80D25}">
      <dgm:prSet/>
      <dgm:spPr/>
      <dgm:t>
        <a:bodyPr/>
        <a:lstStyle/>
        <a:p>
          <a:r>
            <a:rPr lang="en-US" dirty="0"/>
            <a:t>Medicare pays amount for each member’s care</a:t>
          </a:r>
        </a:p>
      </dgm:t>
    </dgm:pt>
    <dgm:pt modelId="{5BD8798E-6561-4171-B3CA-5A553F7542A8}" type="parTrans" cxnId="{E9C9097B-5347-4D36-894B-48247C957104}">
      <dgm:prSet/>
      <dgm:spPr/>
      <dgm:t>
        <a:bodyPr/>
        <a:lstStyle/>
        <a:p>
          <a:endParaRPr lang="en-US"/>
        </a:p>
      </dgm:t>
    </dgm:pt>
    <dgm:pt modelId="{18203B91-C78A-4D17-AA48-CE94C17A7865}" type="sibTrans" cxnId="{E9C9097B-5347-4D36-894B-48247C957104}">
      <dgm:prSet/>
      <dgm:spPr/>
      <dgm:t>
        <a:bodyPr/>
        <a:lstStyle/>
        <a:p>
          <a:endParaRPr lang="en-US"/>
        </a:p>
      </dgm:t>
    </dgm:pt>
    <dgm:pt modelId="{68E8EBBE-5C8A-4E6A-99BE-1F61E2E2D9D2}">
      <dgm:prSet/>
      <dgm:spPr/>
      <dgm:t>
        <a:bodyPr/>
        <a:lstStyle/>
        <a:p>
          <a:pPr rtl="0"/>
          <a:r>
            <a:rPr lang="en-US" dirty="0"/>
            <a:t>Most plans include some dental, vision and hearing coverage</a:t>
          </a:r>
        </a:p>
      </dgm:t>
    </dgm:pt>
    <dgm:pt modelId="{5B65D096-C12E-4302-BD35-3912637BB4BC}" type="parTrans" cxnId="{5F77F839-3A4C-4967-91A0-14A9C226F2A3}">
      <dgm:prSet/>
      <dgm:spPr/>
      <dgm:t>
        <a:bodyPr/>
        <a:lstStyle/>
        <a:p>
          <a:endParaRPr lang="en-US"/>
        </a:p>
      </dgm:t>
    </dgm:pt>
    <dgm:pt modelId="{EB5F9049-FBB6-4E0D-89F0-1D618952416B}" type="sibTrans" cxnId="{5F77F839-3A4C-4967-91A0-14A9C226F2A3}">
      <dgm:prSet/>
      <dgm:spPr/>
      <dgm:t>
        <a:bodyPr/>
        <a:lstStyle/>
        <a:p>
          <a:endParaRPr lang="en-US"/>
        </a:p>
      </dgm:t>
    </dgm:pt>
    <dgm:pt modelId="{62CB3543-21D0-4951-836C-5D3CE3F633C9}">
      <dgm:prSet/>
      <dgm:spPr/>
      <dgm:t>
        <a:bodyPr/>
        <a:lstStyle/>
        <a:p>
          <a:r>
            <a:rPr lang="en-US" dirty="0"/>
            <a:t>May have to use network doctors or hospitals</a:t>
          </a:r>
        </a:p>
      </dgm:t>
    </dgm:pt>
    <dgm:pt modelId="{E3326BED-7C63-4D88-9180-C1EB85FE294A}" type="parTrans" cxnId="{DFF7BF68-1CC6-4D9F-8601-321CA89C4FBE}">
      <dgm:prSet/>
      <dgm:spPr/>
      <dgm:t>
        <a:bodyPr/>
        <a:lstStyle/>
        <a:p>
          <a:endParaRPr lang="en-US"/>
        </a:p>
      </dgm:t>
    </dgm:pt>
    <dgm:pt modelId="{16E86797-A9D0-4269-B5F7-E46CF388F722}" type="sibTrans" cxnId="{DFF7BF68-1CC6-4D9F-8601-321CA89C4FBE}">
      <dgm:prSet/>
      <dgm:spPr/>
      <dgm:t>
        <a:bodyPr/>
        <a:lstStyle/>
        <a:p>
          <a:endParaRPr lang="en-US"/>
        </a:p>
      </dgm:t>
    </dgm:pt>
    <dgm:pt modelId="{A28E373A-C391-4798-AEE4-7AB4E630CBE3}" type="pres">
      <dgm:prSet presAssocID="{95D6CC41-2E83-4A9D-9171-0A92D2D66BB0}" presName="diagram" presStyleCnt="0">
        <dgm:presLayoutVars>
          <dgm:dir/>
          <dgm:resizeHandles val="exact"/>
        </dgm:presLayoutVars>
      </dgm:prSet>
      <dgm:spPr/>
    </dgm:pt>
    <dgm:pt modelId="{EDF87D4C-362C-48FF-A3FE-F3F76D3569E4}" type="pres">
      <dgm:prSet presAssocID="{37F6EAA7-EF63-44AE-870E-9BBE5C43B493}" presName="node" presStyleLbl="node1" presStyleIdx="0" presStyleCnt="5">
        <dgm:presLayoutVars>
          <dgm:bulletEnabled val="1"/>
        </dgm:presLayoutVars>
      </dgm:prSet>
      <dgm:spPr/>
    </dgm:pt>
    <dgm:pt modelId="{C38DC6D5-8FEB-4E30-80E5-E9EBDCBDDFE5}" type="pres">
      <dgm:prSet presAssocID="{99E6657A-B470-4E4B-A456-08CCA91E5D6A}" presName="sibTrans" presStyleCnt="0"/>
      <dgm:spPr/>
    </dgm:pt>
    <dgm:pt modelId="{47B95DE5-2485-4350-A4E7-998157DD558C}" type="pres">
      <dgm:prSet presAssocID="{197FF9DD-CD6A-4183-8C0F-0EA778679CFD}" presName="node" presStyleLbl="node1" presStyleIdx="1" presStyleCnt="5">
        <dgm:presLayoutVars>
          <dgm:bulletEnabled val="1"/>
        </dgm:presLayoutVars>
      </dgm:prSet>
      <dgm:spPr/>
    </dgm:pt>
    <dgm:pt modelId="{B921A1F6-A4E9-4452-A52C-087517B7DC6E}" type="pres">
      <dgm:prSet presAssocID="{103D6055-0813-4F16-81E2-816A11A17F1C}" presName="sibTrans" presStyleCnt="0"/>
      <dgm:spPr/>
    </dgm:pt>
    <dgm:pt modelId="{186201ED-6BE3-4108-9D70-EB15A86AC7FA}" type="pres">
      <dgm:prSet presAssocID="{20CED434-07E1-4787-BB14-35F99FC80D25}" presName="node" presStyleLbl="node1" presStyleIdx="2" presStyleCnt="5">
        <dgm:presLayoutVars>
          <dgm:bulletEnabled val="1"/>
        </dgm:presLayoutVars>
      </dgm:prSet>
      <dgm:spPr/>
    </dgm:pt>
    <dgm:pt modelId="{36992A0A-2A95-449A-A109-2A0C76C38135}" type="pres">
      <dgm:prSet presAssocID="{18203B91-C78A-4D17-AA48-CE94C17A7865}" presName="sibTrans" presStyleCnt="0"/>
      <dgm:spPr/>
    </dgm:pt>
    <dgm:pt modelId="{16A12BDD-7E56-42DF-9118-B0D10A1CB2C9}" type="pres">
      <dgm:prSet presAssocID="{68E8EBBE-5C8A-4E6A-99BE-1F61E2E2D9D2}" presName="node" presStyleLbl="node1" presStyleIdx="3" presStyleCnt="5">
        <dgm:presLayoutVars>
          <dgm:bulletEnabled val="1"/>
        </dgm:presLayoutVars>
      </dgm:prSet>
      <dgm:spPr/>
    </dgm:pt>
    <dgm:pt modelId="{A35E9168-4CB6-4A8A-8753-3AAF7A22F755}" type="pres">
      <dgm:prSet presAssocID="{EB5F9049-FBB6-4E0D-89F0-1D618952416B}" presName="sibTrans" presStyleCnt="0"/>
      <dgm:spPr/>
    </dgm:pt>
    <dgm:pt modelId="{BDD65AF5-18EF-4A57-BA34-5EA08CB7E23A}" type="pres">
      <dgm:prSet presAssocID="{62CB3543-21D0-4951-836C-5D3CE3F633C9}" presName="node" presStyleLbl="node1" presStyleIdx="4" presStyleCnt="5">
        <dgm:presLayoutVars>
          <dgm:bulletEnabled val="1"/>
        </dgm:presLayoutVars>
      </dgm:prSet>
      <dgm:spPr/>
    </dgm:pt>
  </dgm:ptLst>
  <dgm:cxnLst>
    <dgm:cxn modelId="{E1B4242C-5A53-4A77-AD63-AB980D4397D6}" type="presOf" srcId="{20CED434-07E1-4787-BB14-35F99FC80D25}" destId="{186201ED-6BE3-4108-9D70-EB15A86AC7FA}" srcOrd="0" destOrd="0" presId="urn:microsoft.com/office/officeart/2005/8/layout/default"/>
    <dgm:cxn modelId="{5F77F839-3A4C-4967-91A0-14A9C226F2A3}" srcId="{95D6CC41-2E83-4A9D-9171-0A92D2D66BB0}" destId="{68E8EBBE-5C8A-4E6A-99BE-1F61E2E2D9D2}" srcOrd="3" destOrd="0" parTransId="{5B65D096-C12E-4302-BD35-3912637BB4BC}" sibTransId="{EB5F9049-FBB6-4E0D-89F0-1D618952416B}"/>
    <dgm:cxn modelId="{6A927864-1D9A-4F4F-A9A0-F4B0265DC921}" srcId="{95D6CC41-2E83-4A9D-9171-0A92D2D66BB0}" destId="{37F6EAA7-EF63-44AE-870E-9BBE5C43B493}" srcOrd="0" destOrd="0" parTransId="{FFA2E07A-8FB8-491C-88B5-6173305343BE}" sibTransId="{99E6657A-B470-4E4B-A456-08CCA91E5D6A}"/>
    <dgm:cxn modelId="{DFF7BF68-1CC6-4D9F-8601-321CA89C4FBE}" srcId="{95D6CC41-2E83-4A9D-9171-0A92D2D66BB0}" destId="{62CB3543-21D0-4951-836C-5D3CE3F633C9}" srcOrd="4" destOrd="0" parTransId="{E3326BED-7C63-4D88-9180-C1EB85FE294A}" sibTransId="{16E86797-A9D0-4269-B5F7-E46CF388F722}"/>
    <dgm:cxn modelId="{E9C9097B-5347-4D36-894B-48247C957104}" srcId="{95D6CC41-2E83-4A9D-9171-0A92D2D66BB0}" destId="{20CED434-07E1-4787-BB14-35F99FC80D25}" srcOrd="2" destOrd="0" parTransId="{5BD8798E-6561-4171-B3CA-5A553F7542A8}" sibTransId="{18203B91-C78A-4D17-AA48-CE94C17A7865}"/>
    <dgm:cxn modelId="{70174789-B9DD-4E63-A8C2-E2B246B84225}" type="presOf" srcId="{95D6CC41-2E83-4A9D-9171-0A92D2D66BB0}" destId="{A28E373A-C391-4798-AEE4-7AB4E630CBE3}" srcOrd="0" destOrd="0" presId="urn:microsoft.com/office/officeart/2005/8/layout/default"/>
    <dgm:cxn modelId="{404EB29D-D6F0-40F4-9479-8FEF96B7D03B}" srcId="{95D6CC41-2E83-4A9D-9171-0A92D2D66BB0}" destId="{197FF9DD-CD6A-4183-8C0F-0EA778679CFD}" srcOrd="1" destOrd="0" parTransId="{00E8D280-2AE3-4031-BDCF-1CC855739680}" sibTransId="{103D6055-0813-4F16-81E2-816A11A17F1C}"/>
    <dgm:cxn modelId="{27BC45B1-BF8B-4B5B-A9EC-51E98D8EC7AF}" type="presOf" srcId="{68E8EBBE-5C8A-4E6A-99BE-1F61E2E2D9D2}" destId="{16A12BDD-7E56-42DF-9118-B0D10A1CB2C9}" srcOrd="0" destOrd="0" presId="urn:microsoft.com/office/officeart/2005/8/layout/default"/>
    <dgm:cxn modelId="{FBC9A4BF-FF97-45C9-B15A-F45C51F4203B}" type="presOf" srcId="{62CB3543-21D0-4951-836C-5D3CE3F633C9}" destId="{BDD65AF5-18EF-4A57-BA34-5EA08CB7E23A}" srcOrd="0" destOrd="0" presId="urn:microsoft.com/office/officeart/2005/8/layout/default"/>
    <dgm:cxn modelId="{CB7266C1-6361-4AFC-89D0-8D25C3004DB1}" type="presOf" srcId="{197FF9DD-CD6A-4183-8C0F-0EA778679CFD}" destId="{47B95DE5-2485-4350-A4E7-998157DD558C}" srcOrd="0" destOrd="0" presId="urn:microsoft.com/office/officeart/2005/8/layout/default"/>
    <dgm:cxn modelId="{868485CD-4C94-43A5-8599-9F29A6F12EB9}" type="presOf" srcId="{37F6EAA7-EF63-44AE-870E-9BBE5C43B493}" destId="{EDF87D4C-362C-48FF-A3FE-F3F76D3569E4}" srcOrd="0" destOrd="0" presId="urn:microsoft.com/office/officeart/2005/8/layout/default"/>
    <dgm:cxn modelId="{59FC7619-50FB-478B-A8EB-E9734CAEFA82}" type="presParOf" srcId="{A28E373A-C391-4798-AEE4-7AB4E630CBE3}" destId="{EDF87D4C-362C-48FF-A3FE-F3F76D3569E4}" srcOrd="0" destOrd="0" presId="urn:microsoft.com/office/officeart/2005/8/layout/default"/>
    <dgm:cxn modelId="{C796D602-906A-4BF0-84C5-B1F567A728B8}" type="presParOf" srcId="{A28E373A-C391-4798-AEE4-7AB4E630CBE3}" destId="{C38DC6D5-8FEB-4E30-80E5-E9EBDCBDDFE5}" srcOrd="1" destOrd="0" presId="urn:microsoft.com/office/officeart/2005/8/layout/default"/>
    <dgm:cxn modelId="{CBB4D49A-4153-4F54-9DFF-F0647602DB4B}" type="presParOf" srcId="{A28E373A-C391-4798-AEE4-7AB4E630CBE3}" destId="{47B95DE5-2485-4350-A4E7-998157DD558C}" srcOrd="2" destOrd="0" presId="urn:microsoft.com/office/officeart/2005/8/layout/default"/>
    <dgm:cxn modelId="{6BDA141A-A412-4C57-A053-5A7B6B864C37}" type="presParOf" srcId="{A28E373A-C391-4798-AEE4-7AB4E630CBE3}" destId="{B921A1F6-A4E9-4452-A52C-087517B7DC6E}" srcOrd="3" destOrd="0" presId="urn:microsoft.com/office/officeart/2005/8/layout/default"/>
    <dgm:cxn modelId="{C04A0241-FA96-4A5E-91B1-14A4ADE50325}" type="presParOf" srcId="{A28E373A-C391-4798-AEE4-7AB4E630CBE3}" destId="{186201ED-6BE3-4108-9D70-EB15A86AC7FA}" srcOrd="4" destOrd="0" presId="urn:microsoft.com/office/officeart/2005/8/layout/default"/>
    <dgm:cxn modelId="{7CD2466F-DED7-4408-810E-038C36857814}" type="presParOf" srcId="{A28E373A-C391-4798-AEE4-7AB4E630CBE3}" destId="{36992A0A-2A95-449A-A109-2A0C76C38135}" srcOrd="5" destOrd="0" presId="urn:microsoft.com/office/officeart/2005/8/layout/default"/>
    <dgm:cxn modelId="{0BA009FA-12FD-44F9-8EA4-D80CFCEA5FE4}" type="presParOf" srcId="{A28E373A-C391-4798-AEE4-7AB4E630CBE3}" destId="{16A12BDD-7E56-42DF-9118-B0D10A1CB2C9}" srcOrd="6" destOrd="0" presId="urn:microsoft.com/office/officeart/2005/8/layout/default"/>
    <dgm:cxn modelId="{B91C1F3D-8311-469C-83E1-20F17F61BEB0}" type="presParOf" srcId="{A28E373A-C391-4798-AEE4-7AB4E630CBE3}" destId="{A35E9168-4CB6-4A8A-8753-3AAF7A22F755}" srcOrd="7" destOrd="0" presId="urn:microsoft.com/office/officeart/2005/8/layout/default"/>
    <dgm:cxn modelId="{C31E8358-7674-4F77-9F72-7B60519B475D}" type="presParOf" srcId="{A28E373A-C391-4798-AEE4-7AB4E630CBE3}" destId="{BDD65AF5-18EF-4A57-BA34-5EA08CB7E23A}"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25F3A36-88FA-4AD8-B87A-5921C01BA5E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CD7F33C-B820-4811-9318-9FDAF7C744B8}">
      <dgm:prSet custT="1"/>
      <dgm:spPr/>
      <dgm:t>
        <a:bodyPr/>
        <a:lstStyle/>
        <a:p>
          <a:r>
            <a:rPr lang="en-US" sz="4000" dirty="0"/>
            <a:t>Medicare Advantage Plans must send notice mid-year to beneficiaries of unused benefits, including but not limited to:</a:t>
          </a:r>
        </a:p>
      </dgm:t>
    </dgm:pt>
    <dgm:pt modelId="{36AA8886-0DCE-4395-BBC1-1DBD30C6BD8A}" type="parTrans" cxnId="{D2348E81-C9C8-40FF-86F1-4D326464DB57}">
      <dgm:prSet/>
      <dgm:spPr/>
      <dgm:t>
        <a:bodyPr/>
        <a:lstStyle/>
        <a:p>
          <a:endParaRPr lang="en-US"/>
        </a:p>
      </dgm:t>
    </dgm:pt>
    <dgm:pt modelId="{A9C891D3-EA64-41D2-8B7B-0FE67BB77638}" type="sibTrans" cxnId="{D2348E81-C9C8-40FF-86F1-4D326464DB57}">
      <dgm:prSet/>
      <dgm:spPr/>
      <dgm:t>
        <a:bodyPr/>
        <a:lstStyle/>
        <a:p>
          <a:endParaRPr lang="en-US"/>
        </a:p>
      </dgm:t>
    </dgm:pt>
    <dgm:pt modelId="{D6F3EA6A-99EA-4BAB-A81E-E643DDC0E584}">
      <dgm:prSet custT="1"/>
      <dgm:spPr/>
      <dgm:t>
        <a:bodyPr/>
        <a:lstStyle/>
        <a:p>
          <a:r>
            <a:rPr lang="en-US" sz="2800" dirty="0"/>
            <a:t>Vision</a:t>
          </a:r>
        </a:p>
      </dgm:t>
    </dgm:pt>
    <dgm:pt modelId="{6CFC7212-03A1-40FE-8049-F9358CFBCDCC}" type="parTrans" cxnId="{5D3B10DA-55C8-4C7D-9DE0-4155163A9C56}">
      <dgm:prSet/>
      <dgm:spPr/>
      <dgm:t>
        <a:bodyPr/>
        <a:lstStyle/>
        <a:p>
          <a:endParaRPr lang="en-US"/>
        </a:p>
      </dgm:t>
    </dgm:pt>
    <dgm:pt modelId="{BEAB72EE-AB8A-4AA3-BBEA-0A77F113B65A}" type="sibTrans" cxnId="{5D3B10DA-55C8-4C7D-9DE0-4155163A9C56}">
      <dgm:prSet/>
      <dgm:spPr/>
      <dgm:t>
        <a:bodyPr/>
        <a:lstStyle/>
        <a:p>
          <a:endParaRPr lang="en-US"/>
        </a:p>
      </dgm:t>
    </dgm:pt>
    <dgm:pt modelId="{56EF9331-0BBA-4665-A972-604C83FFD198}">
      <dgm:prSet custT="1"/>
      <dgm:spPr/>
      <dgm:t>
        <a:bodyPr/>
        <a:lstStyle/>
        <a:p>
          <a:r>
            <a:rPr lang="en-US" sz="2800"/>
            <a:t>Dental</a:t>
          </a:r>
        </a:p>
      </dgm:t>
    </dgm:pt>
    <dgm:pt modelId="{DFE60DF9-BC9B-4566-A9B7-BB1E224322BC}" type="parTrans" cxnId="{73E3FED9-E59E-49B7-A53F-1AF286A54D0A}">
      <dgm:prSet/>
      <dgm:spPr/>
      <dgm:t>
        <a:bodyPr/>
        <a:lstStyle/>
        <a:p>
          <a:endParaRPr lang="en-US"/>
        </a:p>
      </dgm:t>
    </dgm:pt>
    <dgm:pt modelId="{EAC38F86-C063-452C-A0E0-4E22266D8C0B}" type="sibTrans" cxnId="{73E3FED9-E59E-49B7-A53F-1AF286A54D0A}">
      <dgm:prSet/>
      <dgm:spPr/>
      <dgm:t>
        <a:bodyPr/>
        <a:lstStyle/>
        <a:p>
          <a:endParaRPr lang="en-US"/>
        </a:p>
      </dgm:t>
    </dgm:pt>
    <dgm:pt modelId="{BF0589B3-2B90-49C1-95EE-B9F4CBF84AB5}">
      <dgm:prSet custT="1"/>
      <dgm:spPr/>
      <dgm:t>
        <a:bodyPr/>
        <a:lstStyle/>
        <a:p>
          <a:r>
            <a:rPr lang="en-US" sz="2800" dirty="0"/>
            <a:t>Hearing</a:t>
          </a:r>
        </a:p>
      </dgm:t>
    </dgm:pt>
    <dgm:pt modelId="{0AF5A8B7-718D-4FC1-B426-1293279DAC27}" type="parTrans" cxnId="{97750209-B071-4EA0-8289-0ED3B645FC46}">
      <dgm:prSet/>
      <dgm:spPr/>
      <dgm:t>
        <a:bodyPr/>
        <a:lstStyle/>
        <a:p>
          <a:endParaRPr lang="en-US"/>
        </a:p>
      </dgm:t>
    </dgm:pt>
    <dgm:pt modelId="{B9F70CF9-986C-4ABD-BBDA-B98C5C1D1681}" type="sibTrans" cxnId="{97750209-B071-4EA0-8289-0ED3B645FC46}">
      <dgm:prSet/>
      <dgm:spPr/>
      <dgm:t>
        <a:bodyPr/>
        <a:lstStyle/>
        <a:p>
          <a:endParaRPr lang="en-US"/>
        </a:p>
      </dgm:t>
    </dgm:pt>
    <dgm:pt modelId="{F0931AC5-F8F1-4A59-AB0E-81F2955D7B0F}">
      <dgm:prSet custT="1"/>
      <dgm:spPr/>
      <dgm:t>
        <a:bodyPr/>
        <a:lstStyle/>
        <a:p>
          <a:r>
            <a:rPr lang="en-US" sz="2800" dirty="0"/>
            <a:t>Fitness</a:t>
          </a:r>
        </a:p>
      </dgm:t>
    </dgm:pt>
    <dgm:pt modelId="{0BBC4933-3C9E-4CF5-995A-B75B8B236747}" type="parTrans" cxnId="{203075A8-B454-498D-B6D2-95C30496BCBF}">
      <dgm:prSet/>
      <dgm:spPr/>
      <dgm:t>
        <a:bodyPr/>
        <a:lstStyle/>
        <a:p>
          <a:endParaRPr lang="en-US"/>
        </a:p>
      </dgm:t>
    </dgm:pt>
    <dgm:pt modelId="{C21EA367-2E17-42A4-9A04-80222422319F}" type="sibTrans" cxnId="{203075A8-B454-498D-B6D2-95C30496BCBF}">
      <dgm:prSet/>
      <dgm:spPr/>
      <dgm:t>
        <a:bodyPr/>
        <a:lstStyle/>
        <a:p>
          <a:endParaRPr lang="en-US"/>
        </a:p>
      </dgm:t>
    </dgm:pt>
    <dgm:pt modelId="{30ABA726-D566-4265-95B7-8DD652E8344F}">
      <dgm:prSet custT="1"/>
      <dgm:spPr/>
      <dgm:t>
        <a:bodyPr/>
        <a:lstStyle/>
        <a:p>
          <a:r>
            <a:rPr lang="en-US" sz="2800" dirty="0"/>
            <a:t>OTC-Purchasing Cards</a:t>
          </a:r>
        </a:p>
      </dgm:t>
    </dgm:pt>
    <dgm:pt modelId="{F4B0CBEA-2728-4F43-A17D-9F6EA542CE7F}" type="parTrans" cxnId="{F8F47B16-1BBB-4720-B248-B5A0ED36AB28}">
      <dgm:prSet/>
      <dgm:spPr/>
    </dgm:pt>
    <dgm:pt modelId="{E7F23C47-ADA3-4D5B-A5D5-FF8A99C94491}" type="sibTrans" cxnId="{F8F47B16-1BBB-4720-B248-B5A0ED36AB28}">
      <dgm:prSet/>
      <dgm:spPr/>
    </dgm:pt>
    <dgm:pt modelId="{25D5F6BD-7D11-4418-8927-06CF687EDCD0}" type="pres">
      <dgm:prSet presAssocID="{425F3A36-88FA-4AD8-B87A-5921C01BA5E0}" presName="linear" presStyleCnt="0">
        <dgm:presLayoutVars>
          <dgm:animLvl val="lvl"/>
          <dgm:resizeHandles val="exact"/>
        </dgm:presLayoutVars>
      </dgm:prSet>
      <dgm:spPr/>
    </dgm:pt>
    <dgm:pt modelId="{597FE2B5-547E-4ECE-85A7-005A8CD4D54B}" type="pres">
      <dgm:prSet presAssocID="{0CD7F33C-B820-4811-9318-9FDAF7C744B8}" presName="parentText" presStyleLbl="node1" presStyleIdx="0" presStyleCnt="1">
        <dgm:presLayoutVars>
          <dgm:chMax val="0"/>
          <dgm:bulletEnabled val="1"/>
        </dgm:presLayoutVars>
      </dgm:prSet>
      <dgm:spPr/>
    </dgm:pt>
    <dgm:pt modelId="{9AB9AEA0-142C-46EB-AA77-5A44B986CA20}" type="pres">
      <dgm:prSet presAssocID="{0CD7F33C-B820-4811-9318-9FDAF7C744B8}" presName="childText" presStyleLbl="revTx" presStyleIdx="0" presStyleCnt="1" custScaleY="56922" custLinFactNeighborX="-181" custLinFactNeighborY="27087">
        <dgm:presLayoutVars>
          <dgm:bulletEnabled val="1"/>
        </dgm:presLayoutVars>
      </dgm:prSet>
      <dgm:spPr/>
    </dgm:pt>
  </dgm:ptLst>
  <dgm:cxnLst>
    <dgm:cxn modelId="{97750209-B071-4EA0-8289-0ED3B645FC46}" srcId="{0CD7F33C-B820-4811-9318-9FDAF7C744B8}" destId="{BF0589B3-2B90-49C1-95EE-B9F4CBF84AB5}" srcOrd="2" destOrd="0" parTransId="{0AF5A8B7-718D-4FC1-B426-1293279DAC27}" sibTransId="{B9F70CF9-986C-4ABD-BBDA-B98C5C1D1681}"/>
    <dgm:cxn modelId="{F8F47B16-1BBB-4720-B248-B5A0ED36AB28}" srcId="{0CD7F33C-B820-4811-9318-9FDAF7C744B8}" destId="{30ABA726-D566-4265-95B7-8DD652E8344F}" srcOrd="4" destOrd="0" parTransId="{F4B0CBEA-2728-4F43-A17D-9F6EA542CE7F}" sibTransId="{E7F23C47-ADA3-4D5B-A5D5-FF8A99C94491}"/>
    <dgm:cxn modelId="{6B330837-10A4-40D0-9100-514B5931C38D}" type="presOf" srcId="{D6F3EA6A-99EA-4BAB-A81E-E643DDC0E584}" destId="{9AB9AEA0-142C-46EB-AA77-5A44B986CA20}" srcOrd="0" destOrd="0" presId="urn:microsoft.com/office/officeart/2005/8/layout/vList2"/>
    <dgm:cxn modelId="{2A1B5045-A0F5-4565-81AA-16520926697E}" type="presOf" srcId="{0CD7F33C-B820-4811-9318-9FDAF7C744B8}" destId="{597FE2B5-547E-4ECE-85A7-005A8CD4D54B}" srcOrd="0" destOrd="0" presId="urn:microsoft.com/office/officeart/2005/8/layout/vList2"/>
    <dgm:cxn modelId="{FA9B0880-E9FD-4BEB-A9E6-91C130DBD270}" type="presOf" srcId="{30ABA726-D566-4265-95B7-8DD652E8344F}" destId="{9AB9AEA0-142C-46EB-AA77-5A44B986CA20}" srcOrd="0" destOrd="4" presId="urn:microsoft.com/office/officeart/2005/8/layout/vList2"/>
    <dgm:cxn modelId="{D2348E81-C9C8-40FF-86F1-4D326464DB57}" srcId="{425F3A36-88FA-4AD8-B87A-5921C01BA5E0}" destId="{0CD7F33C-B820-4811-9318-9FDAF7C744B8}" srcOrd="0" destOrd="0" parTransId="{36AA8886-0DCE-4395-BBC1-1DBD30C6BD8A}" sibTransId="{A9C891D3-EA64-41D2-8B7B-0FE67BB77638}"/>
    <dgm:cxn modelId="{2EAB2590-6FA8-4F5A-BCD4-F7BAAA8D81FC}" type="presOf" srcId="{F0931AC5-F8F1-4A59-AB0E-81F2955D7B0F}" destId="{9AB9AEA0-142C-46EB-AA77-5A44B986CA20}" srcOrd="0" destOrd="3" presId="urn:microsoft.com/office/officeart/2005/8/layout/vList2"/>
    <dgm:cxn modelId="{203075A8-B454-498D-B6D2-95C30496BCBF}" srcId="{0CD7F33C-B820-4811-9318-9FDAF7C744B8}" destId="{F0931AC5-F8F1-4A59-AB0E-81F2955D7B0F}" srcOrd="3" destOrd="0" parTransId="{0BBC4933-3C9E-4CF5-995A-B75B8B236747}" sibTransId="{C21EA367-2E17-42A4-9A04-80222422319F}"/>
    <dgm:cxn modelId="{4A6578AD-860D-48A0-94F8-5BCD9699CD34}" type="presOf" srcId="{BF0589B3-2B90-49C1-95EE-B9F4CBF84AB5}" destId="{9AB9AEA0-142C-46EB-AA77-5A44B986CA20}" srcOrd="0" destOrd="2" presId="urn:microsoft.com/office/officeart/2005/8/layout/vList2"/>
    <dgm:cxn modelId="{0F4A5AB7-5756-48BB-81C8-492F41CCE859}" type="presOf" srcId="{425F3A36-88FA-4AD8-B87A-5921C01BA5E0}" destId="{25D5F6BD-7D11-4418-8927-06CF687EDCD0}" srcOrd="0" destOrd="0" presId="urn:microsoft.com/office/officeart/2005/8/layout/vList2"/>
    <dgm:cxn modelId="{73E3FED9-E59E-49B7-A53F-1AF286A54D0A}" srcId="{0CD7F33C-B820-4811-9318-9FDAF7C744B8}" destId="{56EF9331-0BBA-4665-A972-604C83FFD198}" srcOrd="1" destOrd="0" parTransId="{DFE60DF9-BC9B-4566-A9B7-BB1E224322BC}" sibTransId="{EAC38F86-C063-452C-A0E0-4E22266D8C0B}"/>
    <dgm:cxn modelId="{5D3B10DA-55C8-4C7D-9DE0-4155163A9C56}" srcId="{0CD7F33C-B820-4811-9318-9FDAF7C744B8}" destId="{D6F3EA6A-99EA-4BAB-A81E-E643DDC0E584}" srcOrd="0" destOrd="0" parTransId="{6CFC7212-03A1-40FE-8049-F9358CFBCDCC}" sibTransId="{BEAB72EE-AB8A-4AA3-BBEA-0A77F113B65A}"/>
    <dgm:cxn modelId="{688D6BEA-7CF8-451D-8143-381886C6AAA6}" type="presOf" srcId="{56EF9331-0BBA-4665-A972-604C83FFD198}" destId="{9AB9AEA0-142C-46EB-AA77-5A44B986CA20}" srcOrd="0" destOrd="1" presId="urn:microsoft.com/office/officeart/2005/8/layout/vList2"/>
    <dgm:cxn modelId="{6299F890-21B5-44DD-995B-2AB41E36FDA5}" type="presParOf" srcId="{25D5F6BD-7D11-4418-8927-06CF687EDCD0}" destId="{597FE2B5-547E-4ECE-85A7-005A8CD4D54B}" srcOrd="0" destOrd="0" presId="urn:microsoft.com/office/officeart/2005/8/layout/vList2"/>
    <dgm:cxn modelId="{D9D4FAB0-52DA-41AF-8BA8-708001EB22FC}" type="presParOf" srcId="{25D5F6BD-7D11-4418-8927-06CF687EDCD0}" destId="{9AB9AEA0-142C-46EB-AA77-5A44B986CA20}"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2AA776A-ADC1-475E-9967-4436F8EDAFC3}" type="doc">
      <dgm:prSet loTypeId="urn:microsoft.com/office/officeart/2005/8/layout/default" loCatId="list" qsTypeId="urn:microsoft.com/office/officeart/2005/8/quickstyle/simple1" qsCatId="simple" csTypeId="urn:microsoft.com/office/officeart/2018/5/colors/Iconchunking_neutralbg_colorful1" csCatId="colorful" phldr="1"/>
      <dgm:spPr/>
      <dgm:t>
        <a:bodyPr/>
        <a:lstStyle/>
        <a:p>
          <a:endParaRPr lang="en-US"/>
        </a:p>
      </dgm:t>
    </dgm:pt>
    <dgm:pt modelId="{55281550-FA3F-4D17-866E-519FAC3E0F19}">
      <dgm:prSet/>
      <dgm:spPr/>
      <dgm:t>
        <a:bodyPr/>
        <a:lstStyle/>
        <a:p>
          <a:pPr>
            <a:lnSpc>
              <a:spcPct val="100000"/>
            </a:lnSpc>
          </a:pPr>
          <a:r>
            <a:rPr lang="en-US"/>
            <a:t>1  Solicit door-to-door</a:t>
          </a:r>
        </a:p>
      </dgm:t>
    </dgm:pt>
    <dgm:pt modelId="{AB865974-BDAE-41B3-810A-046FBD9367CF}" type="parTrans" cxnId="{53C0931D-7038-4B73-BB3C-0423AA699875}">
      <dgm:prSet/>
      <dgm:spPr/>
      <dgm:t>
        <a:bodyPr/>
        <a:lstStyle/>
        <a:p>
          <a:endParaRPr lang="en-US"/>
        </a:p>
      </dgm:t>
    </dgm:pt>
    <dgm:pt modelId="{40BA97A4-C827-4381-867C-D2E3105AA679}" type="sibTrans" cxnId="{53C0931D-7038-4B73-BB3C-0423AA699875}">
      <dgm:prSet/>
      <dgm:spPr/>
      <dgm:t>
        <a:bodyPr/>
        <a:lstStyle/>
        <a:p>
          <a:endParaRPr lang="en-US"/>
        </a:p>
      </dgm:t>
    </dgm:pt>
    <dgm:pt modelId="{DDA9D0CF-9B96-4EAF-9B4F-BC7B09B76A19}">
      <dgm:prSet/>
      <dgm:spPr/>
      <dgm:t>
        <a:bodyPr/>
        <a:lstStyle/>
        <a:p>
          <a:pPr>
            <a:lnSpc>
              <a:spcPct val="100000"/>
            </a:lnSpc>
          </a:pPr>
          <a:r>
            <a:rPr lang="en-US"/>
            <a:t>2  Call people on national and state “do not call” lists*</a:t>
          </a:r>
        </a:p>
      </dgm:t>
    </dgm:pt>
    <dgm:pt modelId="{CB1C2114-AA55-4DA1-9512-91746D282D64}" type="parTrans" cxnId="{EE6F46CA-6A87-4FBB-BE1D-B875713F43AA}">
      <dgm:prSet/>
      <dgm:spPr/>
      <dgm:t>
        <a:bodyPr/>
        <a:lstStyle/>
        <a:p>
          <a:endParaRPr lang="en-US"/>
        </a:p>
      </dgm:t>
    </dgm:pt>
    <dgm:pt modelId="{03025217-ED4B-4BAE-9ECE-6D0A8105C8F9}" type="sibTrans" cxnId="{EE6F46CA-6A87-4FBB-BE1D-B875713F43AA}">
      <dgm:prSet/>
      <dgm:spPr/>
      <dgm:t>
        <a:bodyPr/>
        <a:lstStyle/>
        <a:p>
          <a:endParaRPr lang="en-US"/>
        </a:p>
      </dgm:t>
    </dgm:pt>
    <dgm:pt modelId="{F5ACFCE2-ADB6-441E-868A-787F05BAE285}">
      <dgm:prSet/>
      <dgm:spPr/>
      <dgm:t>
        <a:bodyPr/>
        <a:lstStyle/>
        <a:p>
          <a:pPr>
            <a:lnSpc>
              <a:spcPct val="100000"/>
            </a:lnSpc>
          </a:pPr>
          <a:r>
            <a:rPr lang="en-US"/>
            <a:t>3  Enroll people over the phone during a solicitation call</a:t>
          </a:r>
        </a:p>
      </dgm:t>
    </dgm:pt>
    <dgm:pt modelId="{BE5690BB-037E-4B33-A8E2-B74154470C9F}" type="parTrans" cxnId="{78446B3D-31D7-4B60-8FB4-69F6E4F8B667}">
      <dgm:prSet/>
      <dgm:spPr/>
      <dgm:t>
        <a:bodyPr/>
        <a:lstStyle/>
        <a:p>
          <a:endParaRPr lang="en-US"/>
        </a:p>
      </dgm:t>
    </dgm:pt>
    <dgm:pt modelId="{463605A4-194C-4428-9A7A-BB39F1AB919A}" type="sibTrans" cxnId="{78446B3D-31D7-4B60-8FB4-69F6E4F8B667}">
      <dgm:prSet/>
      <dgm:spPr/>
      <dgm:t>
        <a:bodyPr/>
        <a:lstStyle/>
        <a:p>
          <a:endParaRPr lang="en-US"/>
        </a:p>
      </dgm:t>
    </dgm:pt>
    <dgm:pt modelId="{4598E005-1561-4AE7-BC3D-3A238EEFFFB4}">
      <dgm:prSet/>
      <dgm:spPr/>
      <dgm:t>
        <a:bodyPr/>
        <a:lstStyle/>
        <a:p>
          <a:pPr>
            <a:lnSpc>
              <a:spcPct val="100000"/>
            </a:lnSpc>
          </a:pPr>
          <a:r>
            <a:rPr lang="en-US"/>
            <a:t>4  Offer incentives or gifts exceeding $15, or offer a meal </a:t>
          </a:r>
        </a:p>
      </dgm:t>
    </dgm:pt>
    <dgm:pt modelId="{83FAC7A3-FC8E-496B-A74D-9C9477460559}" type="parTrans" cxnId="{11895A67-81B1-4113-822E-967BDCDFF313}">
      <dgm:prSet/>
      <dgm:spPr/>
      <dgm:t>
        <a:bodyPr/>
        <a:lstStyle/>
        <a:p>
          <a:endParaRPr lang="en-US"/>
        </a:p>
      </dgm:t>
    </dgm:pt>
    <dgm:pt modelId="{53588C89-3EA0-4ED0-B1CF-447B79AC8FCF}" type="sibTrans" cxnId="{11895A67-81B1-4113-822E-967BDCDFF313}">
      <dgm:prSet/>
      <dgm:spPr/>
      <dgm:t>
        <a:bodyPr/>
        <a:lstStyle/>
        <a:p>
          <a:endParaRPr lang="en-US"/>
        </a:p>
      </dgm:t>
    </dgm:pt>
    <dgm:pt modelId="{0A888B31-9D5C-4C51-8D36-EBE24F81A25C}">
      <dgm:prSet/>
      <dgm:spPr/>
      <dgm:t>
        <a:bodyPr/>
        <a:lstStyle/>
        <a:p>
          <a:pPr>
            <a:lnSpc>
              <a:spcPct val="100000"/>
            </a:lnSpc>
          </a:pPr>
          <a:r>
            <a:rPr lang="en-US"/>
            <a:t>5  Engage in activities to mislead or confuse</a:t>
          </a:r>
        </a:p>
      </dgm:t>
    </dgm:pt>
    <dgm:pt modelId="{AF2AF47F-45CA-4B99-A321-9E3A80937B10}" type="parTrans" cxnId="{22629556-DE4B-4745-9059-1210A2E0F19E}">
      <dgm:prSet/>
      <dgm:spPr/>
      <dgm:t>
        <a:bodyPr/>
        <a:lstStyle/>
        <a:p>
          <a:endParaRPr lang="en-US"/>
        </a:p>
      </dgm:t>
    </dgm:pt>
    <dgm:pt modelId="{D48B90B9-E9AA-4A72-8EA2-FB765A231AB2}" type="sibTrans" cxnId="{22629556-DE4B-4745-9059-1210A2E0F19E}">
      <dgm:prSet/>
      <dgm:spPr/>
      <dgm:t>
        <a:bodyPr/>
        <a:lstStyle/>
        <a:p>
          <a:endParaRPr lang="en-US"/>
        </a:p>
      </dgm:t>
    </dgm:pt>
    <dgm:pt modelId="{BAE360E2-A27B-4850-912A-694ED8135C58}">
      <dgm:prSet/>
      <dgm:spPr/>
      <dgm:t>
        <a:bodyPr/>
        <a:lstStyle/>
        <a:p>
          <a:pPr>
            <a:lnSpc>
              <a:spcPct val="100000"/>
            </a:lnSpc>
          </a:pPr>
          <a:r>
            <a:rPr lang="en-US"/>
            <a:t>6  Conduct sales presentations or collect enrollment information at health fairs or educational events</a:t>
          </a:r>
        </a:p>
      </dgm:t>
    </dgm:pt>
    <dgm:pt modelId="{62D09DEF-80F3-4E3B-9FAB-E14AC48381DF}" type="parTrans" cxnId="{2726FD39-F1BB-4B8A-BFFD-C07D611616C7}">
      <dgm:prSet/>
      <dgm:spPr/>
      <dgm:t>
        <a:bodyPr/>
        <a:lstStyle/>
        <a:p>
          <a:endParaRPr lang="en-US"/>
        </a:p>
      </dgm:t>
    </dgm:pt>
    <dgm:pt modelId="{3CA11E09-E883-441B-A5AB-6C192052FC35}" type="sibTrans" cxnId="{2726FD39-F1BB-4B8A-BFFD-C07D611616C7}">
      <dgm:prSet/>
      <dgm:spPr/>
      <dgm:t>
        <a:bodyPr/>
        <a:lstStyle/>
        <a:p>
          <a:endParaRPr lang="en-US"/>
        </a:p>
      </dgm:t>
    </dgm:pt>
    <dgm:pt modelId="{A0BC78C4-6F4C-43F9-80D9-049FBD312183}" type="pres">
      <dgm:prSet presAssocID="{02AA776A-ADC1-475E-9967-4436F8EDAFC3}" presName="diagram" presStyleCnt="0">
        <dgm:presLayoutVars>
          <dgm:dir/>
          <dgm:resizeHandles val="exact"/>
        </dgm:presLayoutVars>
      </dgm:prSet>
      <dgm:spPr/>
    </dgm:pt>
    <dgm:pt modelId="{3D65B924-C933-418C-A5DE-FC08A08CB07B}" type="pres">
      <dgm:prSet presAssocID="{55281550-FA3F-4D17-866E-519FAC3E0F19}" presName="node" presStyleLbl="node1" presStyleIdx="0" presStyleCnt="6">
        <dgm:presLayoutVars>
          <dgm:bulletEnabled val="1"/>
        </dgm:presLayoutVars>
      </dgm:prSet>
      <dgm:spPr/>
    </dgm:pt>
    <dgm:pt modelId="{637250AF-10C6-49B9-80EE-44B95DC9A086}" type="pres">
      <dgm:prSet presAssocID="{40BA97A4-C827-4381-867C-D2E3105AA679}" presName="sibTrans" presStyleCnt="0"/>
      <dgm:spPr/>
    </dgm:pt>
    <dgm:pt modelId="{EC8B9E13-1B01-45DF-8619-F522DAE8CED8}" type="pres">
      <dgm:prSet presAssocID="{DDA9D0CF-9B96-4EAF-9B4F-BC7B09B76A19}" presName="node" presStyleLbl="node1" presStyleIdx="1" presStyleCnt="6">
        <dgm:presLayoutVars>
          <dgm:bulletEnabled val="1"/>
        </dgm:presLayoutVars>
      </dgm:prSet>
      <dgm:spPr/>
    </dgm:pt>
    <dgm:pt modelId="{884D3FCE-D663-4F87-AF06-6F062100A8B8}" type="pres">
      <dgm:prSet presAssocID="{03025217-ED4B-4BAE-9ECE-6D0A8105C8F9}" presName="sibTrans" presStyleCnt="0"/>
      <dgm:spPr/>
    </dgm:pt>
    <dgm:pt modelId="{638A7C5D-14ED-4654-A2AB-31CB896FEB15}" type="pres">
      <dgm:prSet presAssocID="{F5ACFCE2-ADB6-441E-868A-787F05BAE285}" presName="node" presStyleLbl="node1" presStyleIdx="2" presStyleCnt="6">
        <dgm:presLayoutVars>
          <dgm:bulletEnabled val="1"/>
        </dgm:presLayoutVars>
      </dgm:prSet>
      <dgm:spPr/>
    </dgm:pt>
    <dgm:pt modelId="{C2314B31-F927-4A43-9226-C611FED715DD}" type="pres">
      <dgm:prSet presAssocID="{463605A4-194C-4428-9A7A-BB39F1AB919A}" presName="sibTrans" presStyleCnt="0"/>
      <dgm:spPr/>
    </dgm:pt>
    <dgm:pt modelId="{759C5899-AACF-45C0-B3D8-76ADCACF2F1F}" type="pres">
      <dgm:prSet presAssocID="{4598E005-1561-4AE7-BC3D-3A238EEFFFB4}" presName="node" presStyleLbl="node1" presStyleIdx="3" presStyleCnt="6">
        <dgm:presLayoutVars>
          <dgm:bulletEnabled val="1"/>
        </dgm:presLayoutVars>
      </dgm:prSet>
      <dgm:spPr/>
    </dgm:pt>
    <dgm:pt modelId="{14A12696-3CDB-495C-83AA-FF4F8A3DC713}" type="pres">
      <dgm:prSet presAssocID="{53588C89-3EA0-4ED0-B1CF-447B79AC8FCF}" presName="sibTrans" presStyleCnt="0"/>
      <dgm:spPr/>
    </dgm:pt>
    <dgm:pt modelId="{15D2F5CE-1FC9-4687-91DE-E39221320923}" type="pres">
      <dgm:prSet presAssocID="{0A888B31-9D5C-4C51-8D36-EBE24F81A25C}" presName="node" presStyleLbl="node1" presStyleIdx="4" presStyleCnt="6">
        <dgm:presLayoutVars>
          <dgm:bulletEnabled val="1"/>
        </dgm:presLayoutVars>
      </dgm:prSet>
      <dgm:spPr/>
    </dgm:pt>
    <dgm:pt modelId="{58859F1D-1B00-44ED-9330-90DC2CD923D4}" type="pres">
      <dgm:prSet presAssocID="{D48B90B9-E9AA-4A72-8EA2-FB765A231AB2}" presName="sibTrans" presStyleCnt="0"/>
      <dgm:spPr/>
    </dgm:pt>
    <dgm:pt modelId="{88CE865D-5139-4930-B4FB-9DD5FF268F9C}" type="pres">
      <dgm:prSet presAssocID="{BAE360E2-A27B-4850-912A-694ED8135C58}" presName="node" presStyleLbl="node1" presStyleIdx="5" presStyleCnt="6">
        <dgm:presLayoutVars>
          <dgm:bulletEnabled val="1"/>
        </dgm:presLayoutVars>
      </dgm:prSet>
      <dgm:spPr/>
    </dgm:pt>
  </dgm:ptLst>
  <dgm:cxnLst>
    <dgm:cxn modelId="{53C0931D-7038-4B73-BB3C-0423AA699875}" srcId="{02AA776A-ADC1-475E-9967-4436F8EDAFC3}" destId="{55281550-FA3F-4D17-866E-519FAC3E0F19}" srcOrd="0" destOrd="0" parTransId="{AB865974-BDAE-41B3-810A-046FBD9367CF}" sibTransId="{40BA97A4-C827-4381-867C-D2E3105AA679}"/>
    <dgm:cxn modelId="{2726FD39-F1BB-4B8A-BFFD-C07D611616C7}" srcId="{02AA776A-ADC1-475E-9967-4436F8EDAFC3}" destId="{BAE360E2-A27B-4850-912A-694ED8135C58}" srcOrd="5" destOrd="0" parTransId="{62D09DEF-80F3-4E3B-9FAB-E14AC48381DF}" sibTransId="{3CA11E09-E883-441B-A5AB-6C192052FC35}"/>
    <dgm:cxn modelId="{78446B3D-31D7-4B60-8FB4-69F6E4F8B667}" srcId="{02AA776A-ADC1-475E-9967-4436F8EDAFC3}" destId="{F5ACFCE2-ADB6-441E-868A-787F05BAE285}" srcOrd="2" destOrd="0" parTransId="{BE5690BB-037E-4B33-A8E2-B74154470C9F}" sibTransId="{463605A4-194C-4428-9A7A-BB39F1AB919A}"/>
    <dgm:cxn modelId="{11895A67-81B1-4113-822E-967BDCDFF313}" srcId="{02AA776A-ADC1-475E-9967-4436F8EDAFC3}" destId="{4598E005-1561-4AE7-BC3D-3A238EEFFFB4}" srcOrd="3" destOrd="0" parTransId="{83FAC7A3-FC8E-496B-A74D-9C9477460559}" sibTransId="{53588C89-3EA0-4ED0-B1CF-447B79AC8FCF}"/>
    <dgm:cxn modelId="{81F27251-8086-4252-A762-14AA3386E620}" type="presOf" srcId="{02AA776A-ADC1-475E-9967-4436F8EDAFC3}" destId="{A0BC78C4-6F4C-43F9-80D9-049FBD312183}" srcOrd="0" destOrd="0" presId="urn:microsoft.com/office/officeart/2005/8/layout/default"/>
    <dgm:cxn modelId="{FAD78475-AE9A-4C29-AA70-179D5616AFA6}" type="presOf" srcId="{4598E005-1561-4AE7-BC3D-3A238EEFFFB4}" destId="{759C5899-AACF-45C0-B3D8-76ADCACF2F1F}" srcOrd="0" destOrd="0" presId="urn:microsoft.com/office/officeart/2005/8/layout/default"/>
    <dgm:cxn modelId="{22629556-DE4B-4745-9059-1210A2E0F19E}" srcId="{02AA776A-ADC1-475E-9967-4436F8EDAFC3}" destId="{0A888B31-9D5C-4C51-8D36-EBE24F81A25C}" srcOrd="4" destOrd="0" parTransId="{AF2AF47F-45CA-4B99-A321-9E3A80937B10}" sibTransId="{D48B90B9-E9AA-4A72-8EA2-FB765A231AB2}"/>
    <dgm:cxn modelId="{1A2073AA-C927-4682-9B27-8F5CF1FF32AD}" type="presOf" srcId="{0A888B31-9D5C-4C51-8D36-EBE24F81A25C}" destId="{15D2F5CE-1FC9-4687-91DE-E39221320923}" srcOrd="0" destOrd="0" presId="urn:microsoft.com/office/officeart/2005/8/layout/default"/>
    <dgm:cxn modelId="{C2C7EEB1-329A-4522-8B73-B687C584DFB9}" type="presOf" srcId="{55281550-FA3F-4D17-866E-519FAC3E0F19}" destId="{3D65B924-C933-418C-A5DE-FC08A08CB07B}" srcOrd="0" destOrd="0" presId="urn:microsoft.com/office/officeart/2005/8/layout/default"/>
    <dgm:cxn modelId="{665394BB-D91F-4AEA-8782-E9DFD5BB9060}" type="presOf" srcId="{F5ACFCE2-ADB6-441E-868A-787F05BAE285}" destId="{638A7C5D-14ED-4654-A2AB-31CB896FEB15}" srcOrd="0" destOrd="0" presId="urn:microsoft.com/office/officeart/2005/8/layout/default"/>
    <dgm:cxn modelId="{D407DAC9-2E1A-4704-AFF3-ED58DD793516}" type="presOf" srcId="{BAE360E2-A27B-4850-912A-694ED8135C58}" destId="{88CE865D-5139-4930-B4FB-9DD5FF268F9C}" srcOrd="0" destOrd="0" presId="urn:microsoft.com/office/officeart/2005/8/layout/default"/>
    <dgm:cxn modelId="{EE6F46CA-6A87-4FBB-BE1D-B875713F43AA}" srcId="{02AA776A-ADC1-475E-9967-4436F8EDAFC3}" destId="{DDA9D0CF-9B96-4EAF-9B4F-BC7B09B76A19}" srcOrd="1" destOrd="0" parTransId="{CB1C2114-AA55-4DA1-9512-91746D282D64}" sibTransId="{03025217-ED4B-4BAE-9ECE-6D0A8105C8F9}"/>
    <dgm:cxn modelId="{3BCFD3E9-C7C1-43BC-9AD3-1E526487D37A}" type="presOf" srcId="{DDA9D0CF-9B96-4EAF-9B4F-BC7B09B76A19}" destId="{EC8B9E13-1B01-45DF-8619-F522DAE8CED8}" srcOrd="0" destOrd="0" presId="urn:microsoft.com/office/officeart/2005/8/layout/default"/>
    <dgm:cxn modelId="{7E76E37D-BA0E-47F0-AB6D-D177B8833EEA}" type="presParOf" srcId="{A0BC78C4-6F4C-43F9-80D9-049FBD312183}" destId="{3D65B924-C933-418C-A5DE-FC08A08CB07B}" srcOrd="0" destOrd="0" presId="urn:microsoft.com/office/officeart/2005/8/layout/default"/>
    <dgm:cxn modelId="{E4AA7DB2-371A-415B-936E-D10EFEC4AF84}" type="presParOf" srcId="{A0BC78C4-6F4C-43F9-80D9-049FBD312183}" destId="{637250AF-10C6-49B9-80EE-44B95DC9A086}" srcOrd="1" destOrd="0" presId="urn:microsoft.com/office/officeart/2005/8/layout/default"/>
    <dgm:cxn modelId="{5905DFFF-EDE9-455B-91E1-F220E5B92268}" type="presParOf" srcId="{A0BC78C4-6F4C-43F9-80D9-049FBD312183}" destId="{EC8B9E13-1B01-45DF-8619-F522DAE8CED8}" srcOrd="2" destOrd="0" presId="urn:microsoft.com/office/officeart/2005/8/layout/default"/>
    <dgm:cxn modelId="{6ADB15D8-99EE-4C6B-B889-2A82E60D5F8C}" type="presParOf" srcId="{A0BC78C4-6F4C-43F9-80D9-049FBD312183}" destId="{884D3FCE-D663-4F87-AF06-6F062100A8B8}" srcOrd="3" destOrd="0" presId="urn:microsoft.com/office/officeart/2005/8/layout/default"/>
    <dgm:cxn modelId="{BF59342D-4EE7-4F64-823D-81A5FF567799}" type="presParOf" srcId="{A0BC78C4-6F4C-43F9-80D9-049FBD312183}" destId="{638A7C5D-14ED-4654-A2AB-31CB896FEB15}" srcOrd="4" destOrd="0" presId="urn:microsoft.com/office/officeart/2005/8/layout/default"/>
    <dgm:cxn modelId="{189A2B02-F035-4AF8-8573-B169BC8984B4}" type="presParOf" srcId="{A0BC78C4-6F4C-43F9-80D9-049FBD312183}" destId="{C2314B31-F927-4A43-9226-C611FED715DD}" srcOrd="5" destOrd="0" presId="urn:microsoft.com/office/officeart/2005/8/layout/default"/>
    <dgm:cxn modelId="{ACAEC261-29B3-4C3C-A2D0-D246A46535A7}" type="presParOf" srcId="{A0BC78C4-6F4C-43F9-80D9-049FBD312183}" destId="{759C5899-AACF-45C0-B3D8-76ADCACF2F1F}" srcOrd="6" destOrd="0" presId="urn:microsoft.com/office/officeart/2005/8/layout/default"/>
    <dgm:cxn modelId="{F092750B-B928-4F8B-836B-4CE4FBB9A821}" type="presParOf" srcId="{A0BC78C4-6F4C-43F9-80D9-049FBD312183}" destId="{14A12696-3CDB-495C-83AA-FF4F8A3DC713}" srcOrd="7" destOrd="0" presId="urn:microsoft.com/office/officeart/2005/8/layout/default"/>
    <dgm:cxn modelId="{C93E91BC-09E2-46DA-A5A4-47A13A575377}" type="presParOf" srcId="{A0BC78C4-6F4C-43F9-80D9-049FBD312183}" destId="{15D2F5CE-1FC9-4687-91DE-E39221320923}" srcOrd="8" destOrd="0" presId="urn:microsoft.com/office/officeart/2005/8/layout/default"/>
    <dgm:cxn modelId="{B4A118E7-2F23-47CC-B954-AEF6743219E0}" type="presParOf" srcId="{A0BC78C4-6F4C-43F9-80D9-049FBD312183}" destId="{58859F1D-1B00-44ED-9330-90DC2CD923D4}" srcOrd="9" destOrd="0" presId="urn:microsoft.com/office/officeart/2005/8/layout/default"/>
    <dgm:cxn modelId="{20896F84-2116-45A3-9635-774BDE81BA0D}" type="presParOf" srcId="{A0BC78C4-6F4C-43F9-80D9-049FBD312183}" destId="{88CE865D-5139-4930-B4FB-9DD5FF268F9C}"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A9C6BDD-B02A-4C5F-A201-B1FDEA27D560}"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8C11757E-227E-4C82-8C3E-1100F7C4AD50}">
      <dgm:prSet phldrT="[Text]" custT="1"/>
      <dgm:spPr>
        <a:solidFill>
          <a:schemeClr val="accent2">
            <a:lumMod val="50000"/>
          </a:schemeClr>
        </a:solidFill>
      </dgm:spPr>
      <dgm:t>
        <a:bodyPr/>
        <a:lstStyle/>
        <a:p>
          <a:pPr rtl="0"/>
          <a:r>
            <a:rPr lang="en-US" sz="2800" b="1" dirty="0"/>
            <a:t>In January 1, 2024, Extra Help was expanded to 150% of Federal Poverty Level</a:t>
          </a:r>
          <a:endParaRPr lang="en-US" sz="2800" dirty="0"/>
        </a:p>
      </dgm:t>
    </dgm:pt>
    <dgm:pt modelId="{160D82A6-0B21-4599-BDB8-05946E173738}" type="parTrans" cxnId="{FBFC142D-8AA5-42A4-BEFB-109F42CE1F68}">
      <dgm:prSet/>
      <dgm:spPr/>
      <dgm:t>
        <a:bodyPr/>
        <a:lstStyle/>
        <a:p>
          <a:endParaRPr lang="en-US"/>
        </a:p>
      </dgm:t>
    </dgm:pt>
    <dgm:pt modelId="{137F773C-AC12-43C9-9618-4FB10E47C9DB}" type="sibTrans" cxnId="{FBFC142D-8AA5-42A4-BEFB-109F42CE1F68}">
      <dgm:prSet/>
      <dgm:spPr/>
      <dgm:t>
        <a:bodyPr/>
        <a:lstStyle/>
        <a:p>
          <a:endParaRPr lang="en-US"/>
        </a:p>
      </dgm:t>
    </dgm:pt>
    <dgm:pt modelId="{AD190472-2909-41EB-95C6-03AEEE014E70}">
      <dgm:prSet/>
      <dgm:spPr/>
      <dgm:t>
        <a:bodyPr/>
        <a:lstStyle/>
        <a:p>
          <a:r>
            <a:rPr lang="en-US" sz="1800" b="1" u="sng" dirty="0"/>
            <a:t>Income Limits</a:t>
          </a:r>
        </a:p>
      </dgm:t>
    </dgm:pt>
    <dgm:pt modelId="{F26ACF88-B8D8-4EA0-888B-914D3FA44153}" type="parTrans" cxnId="{1D93025B-2685-43EA-BC25-66A489124F8C}">
      <dgm:prSet/>
      <dgm:spPr/>
      <dgm:t>
        <a:bodyPr/>
        <a:lstStyle/>
        <a:p>
          <a:endParaRPr lang="en-US"/>
        </a:p>
      </dgm:t>
    </dgm:pt>
    <dgm:pt modelId="{D6C0C1B0-A50D-48FB-9DE8-77A1061CAA7D}" type="sibTrans" cxnId="{1D93025B-2685-43EA-BC25-66A489124F8C}">
      <dgm:prSet/>
      <dgm:spPr/>
      <dgm:t>
        <a:bodyPr/>
        <a:lstStyle/>
        <a:p>
          <a:endParaRPr lang="en-US"/>
        </a:p>
      </dgm:t>
    </dgm:pt>
    <dgm:pt modelId="{C011288F-C429-4943-AF56-5914C5CF4E64}">
      <dgm:prSet/>
      <dgm:spPr/>
      <dgm:t>
        <a:bodyPr/>
        <a:lstStyle/>
        <a:p>
          <a:r>
            <a:rPr lang="en-US" sz="1800" b="0" i="0" dirty="0">
              <a:effectLst/>
              <a:latin typeface="Open Sans"/>
              <a:ea typeface="Open Sans"/>
              <a:cs typeface="Open Sans"/>
            </a:rPr>
            <a:t>$30,660 for married couples</a:t>
          </a:r>
          <a:endParaRPr lang="en-US" sz="1800" dirty="0">
            <a:latin typeface="Open Sans"/>
            <a:ea typeface="Open Sans"/>
            <a:cs typeface="Open Sans"/>
          </a:endParaRPr>
        </a:p>
      </dgm:t>
    </dgm:pt>
    <dgm:pt modelId="{90911263-F87A-4F09-BB62-8B5FD96EC771}" type="parTrans" cxnId="{93B2ABAD-AC00-4DDB-A71E-74E155DEC8A7}">
      <dgm:prSet/>
      <dgm:spPr/>
      <dgm:t>
        <a:bodyPr/>
        <a:lstStyle/>
        <a:p>
          <a:endParaRPr lang="en-US"/>
        </a:p>
      </dgm:t>
    </dgm:pt>
    <dgm:pt modelId="{02378401-0CC0-4320-A7CF-06996A1D692F}" type="sibTrans" cxnId="{93B2ABAD-AC00-4DDB-A71E-74E155DEC8A7}">
      <dgm:prSet/>
      <dgm:spPr/>
      <dgm:t>
        <a:bodyPr/>
        <a:lstStyle/>
        <a:p>
          <a:endParaRPr lang="en-US"/>
        </a:p>
      </dgm:t>
    </dgm:pt>
    <dgm:pt modelId="{6E0E38D1-555F-4042-9BD8-45E3456C44A5}">
      <dgm:prSet custT="1"/>
      <dgm:spPr/>
      <dgm:t>
        <a:bodyPr/>
        <a:lstStyle/>
        <a:p>
          <a:pPr>
            <a:buFont typeface="Arial" panose="020B0604020202020204" pitchFamily="34" charset="0"/>
            <a:buChar char="•"/>
          </a:pPr>
          <a:r>
            <a:rPr lang="en-US" sz="1800" b="1" u="sng" dirty="0"/>
            <a:t>Assets </a:t>
          </a:r>
          <a:endParaRPr lang="en-US" sz="1100" b="1" u="sng" dirty="0"/>
        </a:p>
      </dgm:t>
    </dgm:pt>
    <dgm:pt modelId="{F01CE662-622B-4DBD-B5E3-C295B13E9CD3}" type="parTrans" cxnId="{CEA1D21F-1E0D-4AA4-976F-3B2E8BF4BA43}">
      <dgm:prSet/>
      <dgm:spPr/>
      <dgm:t>
        <a:bodyPr/>
        <a:lstStyle/>
        <a:p>
          <a:endParaRPr lang="en-US"/>
        </a:p>
      </dgm:t>
    </dgm:pt>
    <dgm:pt modelId="{8BBBEF3E-2245-42E7-BC09-A9AAC26E6651}" type="sibTrans" cxnId="{CEA1D21F-1E0D-4AA4-976F-3B2E8BF4BA43}">
      <dgm:prSet/>
      <dgm:spPr/>
      <dgm:t>
        <a:bodyPr/>
        <a:lstStyle/>
        <a:p>
          <a:endParaRPr lang="en-US"/>
        </a:p>
      </dgm:t>
    </dgm:pt>
    <dgm:pt modelId="{0F961083-C9E1-4E60-BC3D-96E68518A494}">
      <dgm:prSet/>
      <dgm:spPr/>
      <dgm:t>
        <a:bodyPr/>
        <a:lstStyle/>
        <a:p>
          <a:pPr rtl="0"/>
          <a:r>
            <a:rPr lang="en-US" sz="1800" dirty="0"/>
            <a:t>Include money in a checking or savings account, stocks, bonds, mutual funds, and Individual Retirement Accounts (IRAs).</a:t>
          </a:r>
          <a:r>
            <a:rPr lang="en-US" sz="1800" dirty="0">
              <a:latin typeface="Avenir Next LT Pro Light" panose="02020404030301010803"/>
            </a:rPr>
            <a:t> </a:t>
          </a:r>
          <a:endParaRPr lang="en-US" sz="1800" dirty="0"/>
        </a:p>
      </dgm:t>
    </dgm:pt>
    <dgm:pt modelId="{DB0A48E1-97AD-4B40-9A84-2F3D1C1AB865}" type="parTrans" cxnId="{D51725F6-5595-4128-9B98-F97ACD8C0805}">
      <dgm:prSet/>
      <dgm:spPr/>
      <dgm:t>
        <a:bodyPr/>
        <a:lstStyle/>
        <a:p>
          <a:endParaRPr lang="en-US"/>
        </a:p>
      </dgm:t>
    </dgm:pt>
    <dgm:pt modelId="{0892EBBF-D3EA-4CFE-9E9C-D2E4D7B49D47}" type="sibTrans" cxnId="{D51725F6-5595-4128-9B98-F97ACD8C0805}">
      <dgm:prSet/>
      <dgm:spPr/>
      <dgm:t>
        <a:bodyPr/>
        <a:lstStyle/>
        <a:p>
          <a:endParaRPr lang="en-US"/>
        </a:p>
      </dgm:t>
    </dgm:pt>
    <dgm:pt modelId="{79952100-4BBA-4071-AA25-86E92FDC8660}">
      <dgm:prSet/>
      <dgm:spPr/>
      <dgm:t>
        <a:bodyPr/>
        <a:lstStyle/>
        <a:p>
          <a:r>
            <a:rPr lang="en-US" sz="1800" dirty="0"/>
            <a:t>Does not include your home, car, household items, burial plot, up to $1,500 for burial expenses (per person), or life insurance policies.</a:t>
          </a:r>
        </a:p>
      </dgm:t>
    </dgm:pt>
    <dgm:pt modelId="{C23F188C-01DB-49DD-9F28-0D0B1639B6CD}" type="parTrans" cxnId="{D984C001-BC9F-4088-B7A6-6893AA48E7CF}">
      <dgm:prSet/>
      <dgm:spPr/>
      <dgm:t>
        <a:bodyPr/>
        <a:lstStyle/>
        <a:p>
          <a:endParaRPr lang="en-US"/>
        </a:p>
      </dgm:t>
    </dgm:pt>
    <dgm:pt modelId="{F36C5DC7-1820-42FE-A947-4666DABA900F}" type="sibTrans" cxnId="{D984C001-BC9F-4088-B7A6-6893AA48E7CF}">
      <dgm:prSet/>
      <dgm:spPr/>
      <dgm:t>
        <a:bodyPr/>
        <a:lstStyle/>
        <a:p>
          <a:endParaRPr lang="en-US"/>
        </a:p>
      </dgm:t>
    </dgm:pt>
    <dgm:pt modelId="{ACECA6E6-EF67-4CD0-B2A5-3539AAC40CE0}">
      <dgm:prSet custT="1"/>
      <dgm:spPr/>
      <dgm:t>
        <a:bodyPr/>
        <a:lstStyle/>
        <a:p>
          <a:pPr>
            <a:buNone/>
          </a:pPr>
          <a:endParaRPr lang="en-US" sz="1100" b="1" dirty="0"/>
        </a:p>
      </dgm:t>
    </dgm:pt>
    <dgm:pt modelId="{BDC7B2CD-5D0B-4A58-8CD1-E9F065C57875}" type="parTrans" cxnId="{0653F17E-1A2B-4F38-A3A4-2142F34E20D7}">
      <dgm:prSet/>
      <dgm:spPr/>
      <dgm:t>
        <a:bodyPr/>
        <a:lstStyle/>
        <a:p>
          <a:endParaRPr lang="en-US"/>
        </a:p>
      </dgm:t>
    </dgm:pt>
    <dgm:pt modelId="{44AD4507-87B0-4A0E-AE87-FAD500D0F13A}" type="sibTrans" cxnId="{0653F17E-1A2B-4F38-A3A4-2142F34E20D7}">
      <dgm:prSet/>
      <dgm:spPr/>
      <dgm:t>
        <a:bodyPr/>
        <a:lstStyle/>
        <a:p>
          <a:endParaRPr lang="en-US"/>
        </a:p>
      </dgm:t>
    </dgm:pt>
    <dgm:pt modelId="{7B3B80C7-E131-479D-AD9A-61453D927698}">
      <dgm:prSet/>
      <dgm:spPr/>
      <dgm:t>
        <a:bodyPr/>
        <a:lstStyle/>
        <a:p>
          <a:r>
            <a:rPr lang="en-US" sz="1800" b="0" i="0" dirty="0">
              <a:effectLst/>
              <a:latin typeface="Open Sans"/>
              <a:ea typeface="Open Sans"/>
              <a:cs typeface="Open Sans"/>
            </a:rPr>
            <a:t>$22,590 if you are single</a:t>
          </a:r>
          <a:endParaRPr lang="en-US" sz="1800" b="1" u="sng" dirty="0"/>
        </a:p>
      </dgm:t>
    </dgm:pt>
    <dgm:pt modelId="{344EF032-D767-4D8D-ADA7-DB5A664414D3}" type="parTrans" cxnId="{21582E10-968B-427D-B03B-C11B13114E6F}">
      <dgm:prSet/>
      <dgm:spPr/>
    </dgm:pt>
    <dgm:pt modelId="{7F173551-9043-47FE-A4E9-DD2C498687C1}" type="sibTrans" cxnId="{21582E10-968B-427D-B03B-C11B13114E6F}">
      <dgm:prSet/>
      <dgm:spPr/>
    </dgm:pt>
    <dgm:pt modelId="{33890680-0B84-46C5-93FC-8611F9CE41AF}" type="pres">
      <dgm:prSet presAssocID="{1A9C6BDD-B02A-4C5F-A201-B1FDEA27D560}" presName="linear" presStyleCnt="0">
        <dgm:presLayoutVars>
          <dgm:animLvl val="lvl"/>
          <dgm:resizeHandles val="exact"/>
        </dgm:presLayoutVars>
      </dgm:prSet>
      <dgm:spPr/>
    </dgm:pt>
    <dgm:pt modelId="{3028F281-7983-4B86-9EB8-504EB919166A}" type="pres">
      <dgm:prSet presAssocID="{8C11757E-227E-4C82-8C3E-1100F7C4AD50}" presName="parentText" presStyleLbl="node1" presStyleIdx="0" presStyleCnt="1">
        <dgm:presLayoutVars>
          <dgm:chMax val="0"/>
          <dgm:bulletEnabled val="1"/>
        </dgm:presLayoutVars>
      </dgm:prSet>
      <dgm:spPr/>
    </dgm:pt>
    <dgm:pt modelId="{354E90F7-FC9C-4397-B580-D7AD79EA3D49}" type="pres">
      <dgm:prSet presAssocID="{8C11757E-227E-4C82-8C3E-1100F7C4AD50}" presName="childText" presStyleLbl="revTx" presStyleIdx="0" presStyleCnt="1" custScaleY="116929" custLinFactNeighborX="6872" custLinFactNeighborY="12415">
        <dgm:presLayoutVars>
          <dgm:bulletEnabled val="1"/>
        </dgm:presLayoutVars>
      </dgm:prSet>
      <dgm:spPr/>
    </dgm:pt>
  </dgm:ptLst>
  <dgm:cxnLst>
    <dgm:cxn modelId="{D984C001-BC9F-4088-B7A6-6893AA48E7CF}" srcId="{6E0E38D1-555F-4042-9BD8-45E3456C44A5}" destId="{79952100-4BBA-4071-AA25-86E92FDC8660}" srcOrd="1" destOrd="0" parTransId="{C23F188C-01DB-49DD-9F28-0D0B1639B6CD}" sibTransId="{F36C5DC7-1820-42FE-A947-4666DABA900F}"/>
    <dgm:cxn modelId="{BD457005-3C01-4ECF-B95E-3C51F69C8878}" type="presOf" srcId="{79952100-4BBA-4071-AA25-86E92FDC8660}" destId="{354E90F7-FC9C-4397-B580-D7AD79EA3D49}" srcOrd="0" destOrd="6" presId="urn:microsoft.com/office/officeart/2005/8/layout/vList2"/>
    <dgm:cxn modelId="{21582E10-968B-427D-B03B-C11B13114E6F}" srcId="{AD190472-2909-41EB-95C6-03AEEE014E70}" destId="{7B3B80C7-E131-479D-AD9A-61453D927698}" srcOrd="0" destOrd="0" parTransId="{344EF032-D767-4D8D-ADA7-DB5A664414D3}" sibTransId="{7F173551-9043-47FE-A4E9-DD2C498687C1}"/>
    <dgm:cxn modelId="{CEA1D21F-1E0D-4AA4-976F-3B2E8BF4BA43}" srcId="{8C11757E-227E-4C82-8C3E-1100F7C4AD50}" destId="{6E0E38D1-555F-4042-9BD8-45E3456C44A5}" srcOrd="2" destOrd="0" parTransId="{F01CE662-622B-4DBD-B5E3-C295B13E9CD3}" sibTransId="{8BBBEF3E-2245-42E7-BC09-A9AAC26E6651}"/>
    <dgm:cxn modelId="{FBFC142D-8AA5-42A4-BEFB-109F42CE1F68}" srcId="{1A9C6BDD-B02A-4C5F-A201-B1FDEA27D560}" destId="{8C11757E-227E-4C82-8C3E-1100F7C4AD50}" srcOrd="0" destOrd="0" parTransId="{160D82A6-0B21-4599-BDB8-05946E173738}" sibTransId="{137F773C-AC12-43C9-9618-4FB10E47C9DB}"/>
    <dgm:cxn modelId="{2B7D562D-AFD3-4B62-B047-1CE864BE6BE2}" type="presOf" srcId="{AD190472-2909-41EB-95C6-03AEEE014E70}" destId="{354E90F7-FC9C-4397-B580-D7AD79EA3D49}" srcOrd="0" destOrd="0" presId="urn:microsoft.com/office/officeart/2005/8/layout/vList2"/>
    <dgm:cxn modelId="{CDB00238-8B97-4D96-A419-FBF420636EC3}" type="presOf" srcId="{C011288F-C429-4943-AF56-5914C5CF4E64}" destId="{354E90F7-FC9C-4397-B580-D7AD79EA3D49}" srcOrd="0" destOrd="2" presId="urn:microsoft.com/office/officeart/2005/8/layout/vList2"/>
    <dgm:cxn modelId="{175E3D39-46C0-4070-862E-C9C7C1486ACA}" type="presOf" srcId="{8C11757E-227E-4C82-8C3E-1100F7C4AD50}" destId="{3028F281-7983-4B86-9EB8-504EB919166A}" srcOrd="0" destOrd="0" presId="urn:microsoft.com/office/officeart/2005/8/layout/vList2"/>
    <dgm:cxn modelId="{1D93025B-2685-43EA-BC25-66A489124F8C}" srcId="{8C11757E-227E-4C82-8C3E-1100F7C4AD50}" destId="{AD190472-2909-41EB-95C6-03AEEE014E70}" srcOrd="0" destOrd="0" parTransId="{F26ACF88-B8D8-4EA0-888B-914D3FA44153}" sibTransId="{D6C0C1B0-A50D-48FB-9DE8-77A1061CAA7D}"/>
    <dgm:cxn modelId="{7E63234F-0B5B-433E-873B-E0D5D41A3721}" type="presOf" srcId="{7B3B80C7-E131-479D-AD9A-61453D927698}" destId="{354E90F7-FC9C-4397-B580-D7AD79EA3D49}" srcOrd="0" destOrd="1" presId="urn:microsoft.com/office/officeart/2005/8/layout/vList2"/>
    <dgm:cxn modelId="{CF90F06F-FC5C-48DB-A8D4-AA58A2EB055A}" type="presOf" srcId="{6E0E38D1-555F-4042-9BD8-45E3456C44A5}" destId="{354E90F7-FC9C-4397-B580-D7AD79EA3D49}" srcOrd="0" destOrd="4" presId="urn:microsoft.com/office/officeart/2005/8/layout/vList2"/>
    <dgm:cxn modelId="{0653F17E-1A2B-4F38-A3A4-2142F34E20D7}" srcId="{8C11757E-227E-4C82-8C3E-1100F7C4AD50}" destId="{ACECA6E6-EF67-4CD0-B2A5-3539AAC40CE0}" srcOrd="1" destOrd="0" parTransId="{BDC7B2CD-5D0B-4A58-8CD1-E9F065C57875}" sibTransId="{44AD4507-87B0-4A0E-AE87-FAD500D0F13A}"/>
    <dgm:cxn modelId="{93B2ABAD-AC00-4DDB-A71E-74E155DEC8A7}" srcId="{AD190472-2909-41EB-95C6-03AEEE014E70}" destId="{C011288F-C429-4943-AF56-5914C5CF4E64}" srcOrd="1" destOrd="0" parTransId="{90911263-F87A-4F09-BB62-8B5FD96EC771}" sibTransId="{02378401-0CC0-4320-A7CF-06996A1D692F}"/>
    <dgm:cxn modelId="{019F3ABD-EB57-48CB-B797-D7889E3CA6C8}" type="presOf" srcId="{1A9C6BDD-B02A-4C5F-A201-B1FDEA27D560}" destId="{33890680-0B84-46C5-93FC-8611F9CE41AF}" srcOrd="0" destOrd="0" presId="urn:microsoft.com/office/officeart/2005/8/layout/vList2"/>
    <dgm:cxn modelId="{8C1212C0-75DA-4AD9-8DE9-3EF720EB3589}" type="presOf" srcId="{ACECA6E6-EF67-4CD0-B2A5-3539AAC40CE0}" destId="{354E90F7-FC9C-4397-B580-D7AD79EA3D49}" srcOrd="0" destOrd="3" presId="urn:microsoft.com/office/officeart/2005/8/layout/vList2"/>
    <dgm:cxn modelId="{D51725F6-5595-4128-9B98-F97ACD8C0805}" srcId="{6E0E38D1-555F-4042-9BD8-45E3456C44A5}" destId="{0F961083-C9E1-4E60-BC3D-96E68518A494}" srcOrd="0" destOrd="0" parTransId="{DB0A48E1-97AD-4B40-9A84-2F3D1C1AB865}" sibTransId="{0892EBBF-D3EA-4CFE-9E9C-D2E4D7B49D47}"/>
    <dgm:cxn modelId="{0AF11FF7-E378-46B9-A85F-C3B3A1BCA2ED}" type="presOf" srcId="{0F961083-C9E1-4E60-BC3D-96E68518A494}" destId="{354E90F7-FC9C-4397-B580-D7AD79EA3D49}" srcOrd="0" destOrd="5" presId="urn:microsoft.com/office/officeart/2005/8/layout/vList2"/>
    <dgm:cxn modelId="{6490651B-0E75-46EC-81BE-83088E945191}" type="presParOf" srcId="{33890680-0B84-46C5-93FC-8611F9CE41AF}" destId="{3028F281-7983-4B86-9EB8-504EB919166A}" srcOrd="0" destOrd="0" presId="urn:microsoft.com/office/officeart/2005/8/layout/vList2"/>
    <dgm:cxn modelId="{E0B70821-1AD2-450E-8280-39DBAC736DCE}" type="presParOf" srcId="{33890680-0B84-46C5-93FC-8611F9CE41AF}" destId="{354E90F7-FC9C-4397-B580-D7AD79EA3D49}"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5672025-E380-43A4-96F4-7F4900CCC2C2}" type="doc">
      <dgm:prSet loTypeId="urn:diagrams.loki3.com/VaryingWidthList" loCatId="list" qsTypeId="urn:microsoft.com/office/officeart/2005/8/quickstyle/simple1" qsCatId="simple" csTypeId="urn:microsoft.com/office/officeart/2005/8/colors/colorful1" csCatId="colorful" phldr="1"/>
      <dgm:spPr/>
      <dgm:t>
        <a:bodyPr/>
        <a:lstStyle/>
        <a:p>
          <a:endParaRPr lang="en-US"/>
        </a:p>
      </dgm:t>
    </dgm:pt>
    <dgm:pt modelId="{8E8C05CE-BE8C-489A-AFE8-1C1F53EC0187}">
      <dgm:prSet/>
      <dgm:spPr>
        <a:solidFill>
          <a:schemeClr val="accent2">
            <a:lumMod val="50000"/>
          </a:schemeClr>
        </a:solidFill>
      </dgm:spPr>
      <dgm:t>
        <a:bodyPr/>
        <a:lstStyle/>
        <a:p>
          <a:pPr algn="ctr"/>
          <a:r>
            <a:rPr lang="en-US" sz="3000" b="0" i="0" dirty="0"/>
            <a:t>Part D plan rating categories:</a:t>
          </a:r>
          <a:endParaRPr lang="en-US" sz="3000" dirty="0"/>
        </a:p>
      </dgm:t>
    </dgm:pt>
    <dgm:pt modelId="{DE8D5E73-ECF9-41B6-8D6D-4981CD372796}" type="parTrans" cxnId="{2864B8C0-2B9C-48A2-9911-21A048BC2FAF}">
      <dgm:prSet/>
      <dgm:spPr/>
      <dgm:t>
        <a:bodyPr/>
        <a:lstStyle/>
        <a:p>
          <a:endParaRPr lang="en-US"/>
        </a:p>
      </dgm:t>
    </dgm:pt>
    <dgm:pt modelId="{7E952032-B633-47DE-9637-5A5E9C58425C}" type="sibTrans" cxnId="{2864B8C0-2B9C-48A2-9911-21A048BC2FAF}">
      <dgm:prSet/>
      <dgm:spPr/>
      <dgm:t>
        <a:bodyPr/>
        <a:lstStyle/>
        <a:p>
          <a:endParaRPr lang="en-US"/>
        </a:p>
      </dgm:t>
    </dgm:pt>
    <dgm:pt modelId="{CDD267DD-255E-4854-A78A-D3FC557A2EB3}">
      <dgm:prSet custT="1"/>
      <dgm:spPr>
        <a:solidFill>
          <a:schemeClr val="accent2">
            <a:lumMod val="50000"/>
          </a:schemeClr>
        </a:solidFill>
      </dgm:spPr>
      <dgm:t>
        <a:bodyPr/>
        <a:lstStyle/>
        <a:p>
          <a:pPr algn="l"/>
          <a:r>
            <a:rPr lang="en-US" sz="2300" b="0" i="0" dirty="0"/>
            <a:t>Drug plan customer service</a:t>
          </a:r>
          <a:endParaRPr lang="en-US" sz="2300" dirty="0"/>
        </a:p>
      </dgm:t>
    </dgm:pt>
    <dgm:pt modelId="{588C3924-DEE2-419E-8C73-4709E8B6C244}" type="parTrans" cxnId="{5D20727D-304D-41A2-B826-8E255B8C732A}">
      <dgm:prSet/>
      <dgm:spPr/>
      <dgm:t>
        <a:bodyPr/>
        <a:lstStyle/>
        <a:p>
          <a:endParaRPr lang="en-US"/>
        </a:p>
      </dgm:t>
    </dgm:pt>
    <dgm:pt modelId="{0C52882B-1217-4D7A-BE01-745386E35523}" type="sibTrans" cxnId="{5D20727D-304D-41A2-B826-8E255B8C732A}">
      <dgm:prSet/>
      <dgm:spPr/>
      <dgm:t>
        <a:bodyPr/>
        <a:lstStyle/>
        <a:p>
          <a:endParaRPr lang="en-US"/>
        </a:p>
      </dgm:t>
    </dgm:pt>
    <dgm:pt modelId="{F9289F1B-EF3A-4A94-8B57-6CD7CF083298}">
      <dgm:prSet custT="1"/>
      <dgm:spPr>
        <a:solidFill>
          <a:schemeClr val="accent2">
            <a:lumMod val="50000"/>
          </a:schemeClr>
        </a:solidFill>
      </dgm:spPr>
      <dgm:t>
        <a:bodyPr/>
        <a:lstStyle/>
        <a:p>
          <a:pPr algn="l"/>
          <a:r>
            <a:rPr lang="en-US" sz="2300" b="0" i="0" dirty="0"/>
            <a:t>Member complaints, problems getting services, and choosing to leave the plan</a:t>
          </a:r>
          <a:endParaRPr lang="en-US" sz="2300" dirty="0"/>
        </a:p>
      </dgm:t>
    </dgm:pt>
    <dgm:pt modelId="{30A56E8D-06EA-4403-B421-35977689FD25}" type="parTrans" cxnId="{99CB3BAD-A289-4ECB-90F0-B8CCF82B48E2}">
      <dgm:prSet/>
      <dgm:spPr/>
      <dgm:t>
        <a:bodyPr/>
        <a:lstStyle/>
        <a:p>
          <a:endParaRPr lang="en-US"/>
        </a:p>
      </dgm:t>
    </dgm:pt>
    <dgm:pt modelId="{6ACD6A32-F438-4B43-98EF-021945408250}" type="sibTrans" cxnId="{99CB3BAD-A289-4ECB-90F0-B8CCF82B48E2}">
      <dgm:prSet/>
      <dgm:spPr/>
      <dgm:t>
        <a:bodyPr/>
        <a:lstStyle/>
        <a:p>
          <a:endParaRPr lang="en-US"/>
        </a:p>
      </dgm:t>
    </dgm:pt>
    <dgm:pt modelId="{9354BDD0-F5FE-46AC-8337-A04664FF143A}">
      <dgm:prSet custT="1"/>
      <dgm:spPr>
        <a:solidFill>
          <a:schemeClr val="accent2">
            <a:lumMod val="50000"/>
          </a:schemeClr>
        </a:solidFill>
      </dgm:spPr>
      <dgm:t>
        <a:bodyPr/>
        <a:lstStyle/>
        <a:p>
          <a:pPr algn="l"/>
          <a:r>
            <a:rPr lang="en-US" sz="2300" b="0" i="0"/>
            <a:t>Member experience with the drug plan</a:t>
          </a:r>
          <a:endParaRPr lang="en-US" sz="2300"/>
        </a:p>
      </dgm:t>
    </dgm:pt>
    <dgm:pt modelId="{AF0B8A11-562C-43EA-918E-81FDFB4A46B7}" type="parTrans" cxnId="{68D57D3E-E52F-47A5-A287-903488152E01}">
      <dgm:prSet/>
      <dgm:spPr/>
      <dgm:t>
        <a:bodyPr/>
        <a:lstStyle/>
        <a:p>
          <a:endParaRPr lang="en-US"/>
        </a:p>
      </dgm:t>
    </dgm:pt>
    <dgm:pt modelId="{FE5423A5-E725-4C38-922D-DF5BE708E6C8}" type="sibTrans" cxnId="{68D57D3E-E52F-47A5-A287-903488152E01}">
      <dgm:prSet/>
      <dgm:spPr/>
      <dgm:t>
        <a:bodyPr/>
        <a:lstStyle/>
        <a:p>
          <a:endParaRPr lang="en-US"/>
        </a:p>
      </dgm:t>
    </dgm:pt>
    <dgm:pt modelId="{3A9A8878-C6D1-4577-AF20-8E64AFF542BA}">
      <dgm:prSet custT="1"/>
      <dgm:spPr>
        <a:solidFill>
          <a:schemeClr val="accent2">
            <a:lumMod val="50000"/>
          </a:schemeClr>
        </a:solidFill>
      </dgm:spPr>
      <dgm:t>
        <a:bodyPr/>
        <a:lstStyle/>
        <a:p>
          <a:pPr algn="l"/>
          <a:r>
            <a:rPr lang="en-US" sz="2300" b="0" i="0" dirty="0"/>
            <a:t>Drug pricing and patient safety</a:t>
          </a:r>
          <a:endParaRPr lang="en-US" sz="2300" dirty="0"/>
        </a:p>
      </dgm:t>
    </dgm:pt>
    <dgm:pt modelId="{B512FAB8-FE58-4E1D-87BE-466EE99A1138}" type="parTrans" cxnId="{2A8B3C07-E00F-4F03-855A-EC5B10552632}">
      <dgm:prSet/>
      <dgm:spPr/>
      <dgm:t>
        <a:bodyPr/>
        <a:lstStyle/>
        <a:p>
          <a:endParaRPr lang="en-US"/>
        </a:p>
      </dgm:t>
    </dgm:pt>
    <dgm:pt modelId="{D382D572-95C9-4EE1-9C47-45498DE76130}" type="sibTrans" cxnId="{2A8B3C07-E00F-4F03-855A-EC5B10552632}">
      <dgm:prSet/>
      <dgm:spPr/>
      <dgm:t>
        <a:bodyPr/>
        <a:lstStyle/>
        <a:p>
          <a:endParaRPr lang="en-US"/>
        </a:p>
      </dgm:t>
    </dgm:pt>
    <dgm:pt modelId="{003C1A2D-1137-4C88-B23C-EB8DEAB9E635}" type="pres">
      <dgm:prSet presAssocID="{F5672025-E380-43A4-96F4-7F4900CCC2C2}" presName="Name0" presStyleCnt="0">
        <dgm:presLayoutVars>
          <dgm:resizeHandles/>
        </dgm:presLayoutVars>
      </dgm:prSet>
      <dgm:spPr/>
    </dgm:pt>
    <dgm:pt modelId="{614E0349-2990-466D-8E62-E1368616BDF4}" type="pres">
      <dgm:prSet presAssocID="{8E8C05CE-BE8C-489A-AFE8-1C1F53EC0187}" presName="text" presStyleLbl="node1" presStyleIdx="0" presStyleCnt="1">
        <dgm:presLayoutVars>
          <dgm:bulletEnabled val="1"/>
        </dgm:presLayoutVars>
      </dgm:prSet>
      <dgm:spPr/>
    </dgm:pt>
  </dgm:ptLst>
  <dgm:cxnLst>
    <dgm:cxn modelId="{2A8B3C07-E00F-4F03-855A-EC5B10552632}" srcId="{8E8C05CE-BE8C-489A-AFE8-1C1F53EC0187}" destId="{3A9A8878-C6D1-4577-AF20-8E64AFF542BA}" srcOrd="3" destOrd="0" parTransId="{B512FAB8-FE58-4E1D-87BE-466EE99A1138}" sibTransId="{D382D572-95C9-4EE1-9C47-45498DE76130}"/>
    <dgm:cxn modelId="{DF5C842D-1EF6-4EEE-9663-C597B484BFF2}" type="presOf" srcId="{9354BDD0-F5FE-46AC-8337-A04664FF143A}" destId="{614E0349-2990-466D-8E62-E1368616BDF4}" srcOrd="0" destOrd="3" presId="urn:diagrams.loki3.com/VaryingWidthList"/>
    <dgm:cxn modelId="{68D57D3E-E52F-47A5-A287-903488152E01}" srcId="{8E8C05CE-BE8C-489A-AFE8-1C1F53EC0187}" destId="{9354BDD0-F5FE-46AC-8337-A04664FF143A}" srcOrd="2" destOrd="0" parTransId="{AF0B8A11-562C-43EA-918E-81FDFB4A46B7}" sibTransId="{FE5423A5-E725-4C38-922D-DF5BE708E6C8}"/>
    <dgm:cxn modelId="{5D20727D-304D-41A2-B826-8E255B8C732A}" srcId="{8E8C05CE-BE8C-489A-AFE8-1C1F53EC0187}" destId="{CDD267DD-255E-4854-A78A-D3FC557A2EB3}" srcOrd="0" destOrd="0" parTransId="{588C3924-DEE2-419E-8C73-4709E8B6C244}" sibTransId="{0C52882B-1217-4D7A-BE01-745386E35523}"/>
    <dgm:cxn modelId="{92EFF291-7EE9-446A-9299-A7E5861402A1}" type="presOf" srcId="{F9289F1B-EF3A-4A94-8B57-6CD7CF083298}" destId="{614E0349-2990-466D-8E62-E1368616BDF4}" srcOrd="0" destOrd="2" presId="urn:diagrams.loki3.com/VaryingWidthList"/>
    <dgm:cxn modelId="{99CB3BAD-A289-4ECB-90F0-B8CCF82B48E2}" srcId="{8E8C05CE-BE8C-489A-AFE8-1C1F53EC0187}" destId="{F9289F1B-EF3A-4A94-8B57-6CD7CF083298}" srcOrd="1" destOrd="0" parTransId="{30A56E8D-06EA-4403-B421-35977689FD25}" sibTransId="{6ACD6A32-F438-4B43-98EF-021945408250}"/>
    <dgm:cxn modelId="{C1A5E6AE-63F3-46D6-AC20-8AE4DA74E574}" type="presOf" srcId="{F5672025-E380-43A4-96F4-7F4900CCC2C2}" destId="{003C1A2D-1137-4C88-B23C-EB8DEAB9E635}" srcOrd="0" destOrd="0" presId="urn:diagrams.loki3.com/VaryingWidthList"/>
    <dgm:cxn modelId="{2864B8C0-2B9C-48A2-9911-21A048BC2FAF}" srcId="{F5672025-E380-43A4-96F4-7F4900CCC2C2}" destId="{8E8C05CE-BE8C-489A-AFE8-1C1F53EC0187}" srcOrd="0" destOrd="0" parTransId="{DE8D5E73-ECF9-41B6-8D6D-4981CD372796}" sibTransId="{7E952032-B633-47DE-9637-5A5E9C58425C}"/>
    <dgm:cxn modelId="{C5E4A5E0-99BE-42CE-9CDD-3F70C8BC3DBF}" type="presOf" srcId="{8E8C05CE-BE8C-489A-AFE8-1C1F53EC0187}" destId="{614E0349-2990-466D-8E62-E1368616BDF4}" srcOrd="0" destOrd="0" presId="urn:diagrams.loki3.com/VaryingWidthList"/>
    <dgm:cxn modelId="{D32CC5EB-F049-48F9-908D-D96E08FF1FF9}" type="presOf" srcId="{3A9A8878-C6D1-4577-AF20-8E64AFF542BA}" destId="{614E0349-2990-466D-8E62-E1368616BDF4}" srcOrd="0" destOrd="4" presId="urn:diagrams.loki3.com/VaryingWidthList"/>
    <dgm:cxn modelId="{371C66ED-A6CD-4A2E-836D-AA46AB5320D9}" type="presOf" srcId="{CDD267DD-255E-4854-A78A-D3FC557A2EB3}" destId="{614E0349-2990-466D-8E62-E1368616BDF4}" srcOrd="0" destOrd="1" presId="urn:diagrams.loki3.com/VaryingWidthList"/>
    <dgm:cxn modelId="{EB6C00F4-18F0-4CDE-98DF-8D3D83BD2785}" type="presParOf" srcId="{003C1A2D-1137-4C88-B23C-EB8DEAB9E635}" destId="{614E0349-2990-466D-8E62-E1368616BDF4}" srcOrd="0"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C945E0C-7CDD-4A39-9DAB-4EE53BF55F14}" type="doc">
      <dgm:prSet loTypeId="urn:diagrams.loki3.com/VaryingWidthList" loCatId="list" qsTypeId="urn:microsoft.com/office/officeart/2005/8/quickstyle/simple1" qsCatId="simple" csTypeId="urn:microsoft.com/office/officeart/2005/8/colors/colorful1" csCatId="colorful" phldr="1"/>
      <dgm:spPr/>
      <dgm:t>
        <a:bodyPr/>
        <a:lstStyle/>
        <a:p>
          <a:endParaRPr lang="en-US"/>
        </a:p>
      </dgm:t>
    </dgm:pt>
    <dgm:pt modelId="{D6B776ED-0238-45A9-BCC4-A954609EFD70}">
      <dgm:prSet custT="1"/>
      <dgm:spPr>
        <a:solidFill>
          <a:schemeClr val="accent3">
            <a:lumMod val="50000"/>
          </a:schemeClr>
        </a:solidFill>
      </dgm:spPr>
      <dgm:t>
        <a:bodyPr/>
        <a:lstStyle/>
        <a:p>
          <a:pPr algn="ctr"/>
          <a:r>
            <a:rPr lang="en-US" sz="3000" b="0" i="0" dirty="0"/>
            <a:t>Medicare Advantage Plans rating categories:</a:t>
          </a:r>
          <a:endParaRPr lang="en-US" sz="3000" dirty="0"/>
        </a:p>
      </dgm:t>
    </dgm:pt>
    <dgm:pt modelId="{7693739B-4D88-4907-837C-97BEE2ECB265}" type="parTrans" cxnId="{46930D15-AD5B-43D5-BA70-DEB1DA38129F}">
      <dgm:prSet/>
      <dgm:spPr/>
      <dgm:t>
        <a:bodyPr/>
        <a:lstStyle/>
        <a:p>
          <a:endParaRPr lang="en-US"/>
        </a:p>
      </dgm:t>
    </dgm:pt>
    <dgm:pt modelId="{00324902-A8EA-4CB4-B1DE-6224A0995471}" type="sibTrans" cxnId="{46930D15-AD5B-43D5-BA70-DEB1DA38129F}">
      <dgm:prSet/>
      <dgm:spPr/>
      <dgm:t>
        <a:bodyPr/>
        <a:lstStyle/>
        <a:p>
          <a:endParaRPr lang="en-US"/>
        </a:p>
      </dgm:t>
    </dgm:pt>
    <dgm:pt modelId="{918D528A-7B3B-4CA3-9FEB-E1F3449E15D5}">
      <dgm:prSet custT="1"/>
      <dgm:spPr>
        <a:solidFill>
          <a:schemeClr val="accent3">
            <a:lumMod val="50000"/>
          </a:schemeClr>
        </a:solidFill>
      </dgm:spPr>
      <dgm:t>
        <a:bodyPr/>
        <a:lstStyle/>
        <a:p>
          <a:pPr algn="l"/>
          <a:r>
            <a:rPr lang="en-US" sz="2000" b="0" i="0" dirty="0"/>
            <a:t>Staying healthy: screenings, tests, and vaccines</a:t>
          </a:r>
          <a:endParaRPr lang="en-US" sz="2000" dirty="0"/>
        </a:p>
      </dgm:t>
    </dgm:pt>
    <dgm:pt modelId="{0D607257-0468-4A22-890C-B48D01F93413}" type="parTrans" cxnId="{037C87E0-7C34-47B8-AAD0-64A586BF329F}">
      <dgm:prSet/>
      <dgm:spPr/>
      <dgm:t>
        <a:bodyPr/>
        <a:lstStyle/>
        <a:p>
          <a:endParaRPr lang="en-US"/>
        </a:p>
      </dgm:t>
    </dgm:pt>
    <dgm:pt modelId="{38706FDB-88A4-41F7-BC54-61ADB288704C}" type="sibTrans" cxnId="{037C87E0-7C34-47B8-AAD0-64A586BF329F}">
      <dgm:prSet/>
      <dgm:spPr/>
      <dgm:t>
        <a:bodyPr/>
        <a:lstStyle/>
        <a:p>
          <a:endParaRPr lang="en-US"/>
        </a:p>
      </dgm:t>
    </dgm:pt>
    <dgm:pt modelId="{508FD257-6041-4491-9150-A2CB71284403}">
      <dgm:prSet custT="1"/>
      <dgm:spPr>
        <a:solidFill>
          <a:schemeClr val="accent3">
            <a:lumMod val="50000"/>
          </a:schemeClr>
        </a:solidFill>
      </dgm:spPr>
      <dgm:t>
        <a:bodyPr/>
        <a:lstStyle/>
        <a:p>
          <a:pPr algn="l"/>
          <a:r>
            <a:rPr lang="en-US" sz="2000" b="0" i="0" dirty="0"/>
            <a:t>Managing chronic (long-term) conditions</a:t>
          </a:r>
          <a:endParaRPr lang="en-US" sz="2000" dirty="0"/>
        </a:p>
      </dgm:t>
    </dgm:pt>
    <dgm:pt modelId="{0AB1B81A-C2B9-4917-BD8D-6982B90F7A11}" type="parTrans" cxnId="{51389861-1D05-4AAF-895C-D74B12D144B3}">
      <dgm:prSet/>
      <dgm:spPr/>
      <dgm:t>
        <a:bodyPr/>
        <a:lstStyle/>
        <a:p>
          <a:endParaRPr lang="en-US"/>
        </a:p>
      </dgm:t>
    </dgm:pt>
    <dgm:pt modelId="{8E7B3600-7CB1-4DFD-AC28-88AE689D3030}" type="sibTrans" cxnId="{51389861-1D05-4AAF-895C-D74B12D144B3}">
      <dgm:prSet/>
      <dgm:spPr/>
      <dgm:t>
        <a:bodyPr/>
        <a:lstStyle/>
        <a:p>
          <a:endParaRPr lang="en-US"/>
        </a:p>
      </dgm:t>
    </dgm:pt>
    <dgm:pt modelId="{01875049-A25C-43BB-8C95-3A507FFB201B}">
      <dgm:prSet custT="1"/>
      <dgm:spPr>
        <a:solidFill>
          <a:schemeClr val="accent3">
            <a:lumMod val="50000"/>
          </a:schemeClr>
        </a:solidFill>
      </dgm:spPr>
      <dgm:t>
        <a:bodyPr/>
        <a:lstStyle/>
        <a:p>
          <a:pPr algn="l"/>
          <a:r>
            <a:rPr lang="en-US" sz="2000" b="0" i="0" dirty="0"/>
            <a:t>Plan responsiveness and care</a:t>
          </a:r>
          <a:endParaRPr lang="en-US" sz="2000" dirty="0"/>
        </a:p>
      </dgm:t>
    </dgm:pt>
    <dgm:pt modelId="{210BE1E8-6304-42C2-ADA0-DDB16CA4F2D2}" type="parTrans" cxnId="{6CE99E1A-D788-4304-99A0-0573A227D28D}">
      <dgm:prSet/>
      <dgm:spPr/>
      <dgm:t>
        <a:bodyPr/>
        <a:lstStyle/>
        <a:p>
          <a:endParaRPr lang="en-US"/>
        </a:p>
      </dgm:t>
    </dgm:pt>
    <dgm:pt modelId="{DFD9133B-493E-430D-9E23-31D752AA46F8}" type="sibTrans" cxnId="{6CE99E1A-D788-4304-99A0-0573A227D28D}">
      <dgm:prSet/>
      <dgm:spPr/>
      <dgm:t>
        <a:bodyPr/>
        <a:lstStyle/>
        <a:p>
          <a:endParaRPr lang="en-US"/>
        </a:p>
      </dgm:t>
    </dgm:pt>
    <dgm:pt modelId="{001A9CA9-1C72-4B5C-BB39-A9C2C0C0BEC6}">
      <dgm:prSet custT="1"/>
      <dgm:spPr>
        <a:solidFill>
          <a:schemeClr val="accent3">
            <a:lumMod val="50000"/>
          </a:schemeClr>
        </a:solidFill>
      </dgm:spPr>
      <dgm:t>
        <a:bodyPr/>
        <a:lstStyle/>
        <a:p>
          <a:pPr algn="l"/>
          <a:r>
            <a:rPr lang="en-US" sz="2000" b="0" i="0" dirty="0"/>
            <a:t>Member complaints, problems getting services, and choosing to leave the plan</a:t>
          </a:r>
          <a:endParaRPr lang="en-US" sz="2000" dirty="0"/>
        </a:p>
      </dgm:t>
    </dgm:pt>
    <dgm:pt modelId="{0BD094E2-43FB-45B1-81A9-BE9DC29020CF}" type="parTrans" cxnId="{80BBA600-BE60-4A73-BD5C-3E87591EA6D5}">
      <dgm:prSet/>
      <dgm:spPr/>
      <dgm:t>
        <a:bodyPr/>
        <a:lstStyle/>
        <a:p>
          <a:endParaRPr lang="en-US"/>
        </a:p>
      </dgm:t>
    </dgm:pt>
    <dgm:pt modelId="{6602D289-0EB3-4C80-BDE4-F3148983C165}" type="sibTrans" cxnId="{80BBA600-BE60-4A73-BD5C-3E87591EA6D5}">
      <dgm:prSet/>
      <dgm:spPr/>
      <dgm:t>
        <a:bodyPr/>
        <a:lstStyle/>
        <a:p>
          <a:endParaRPr lang="en-US"/>
        </a:p>
      </dgm:t>
    </dgm:pt>
    <dgm:pt modelId="{0C5B528E-1897-4EF9-A7F1-31C4BEB4BFCD}">
      <dgm:prSet custT="1"/>
      <dgm:spPr>
        <a:solidFill>
          <a:schemeClr val="accent3">
            <a:lumMod val="50000"/>
          </a:schemeClr>
        </a:solidFill>
      </dgm:spPr>
      <dgm:t>
        <a:bodyPr/>
        <a:lstStyle/>
        <a:p>
          <a:pPr algn="l"/>
          <a:r>
            <a:rPr lang="en-US" sz="2000" b="0" i="0" dirty="0"/>
            <a:t>Health plan customer service</a:t>
          </a:r>
          <a:endParaRPr lang="en-US" sz="2000" dirty="0"/>
        </a:p>
      </dgm:t>
    </dgm:pt>
    <dgm:pt modelId="{E56163DB-BD15-47A0-A3B0-E082DA8CF9B3}" type="parTrans" cxnId="{1230FE47-41FD-4299-BE9E-302879895801}">
      <dgm:prSet/>
      <dgm:spPr/>
      <dgm:t>
        <a:bodyPr/>
        <a:lstStyle/>
        <a:p>
          <a:endParaRPr lang="en-US"/>
        </a:p>
      </dgm:t>
    </dgm:pt>
    <dgm:pt modelId="{8821E7F5-F20D-459E-8D17-B5BFEB3FCF5F}" type="sibTrans" cxnId="{1230FE47-41FD-4299-BE9E-302879895801}">
      <dgm:prSet/>
      <dgm:spPr/>
      <dgm:t>
        <a:bodyPr/>
        <a:lstStyle/>
        <a:p>
          <a:endParaRPr lang="en-US"/>
        </a:p>
      </dgm:t>
    </dgm:pt>
    <dgm:pt modelId="{99112400-D5D6-4A84-8B77-04059912E886}" type="pres">
      <dgm:prSet presAssocID="{EC945E0C-7CDD-4A39-9DAB-4EE53BF55F14}" presName="Name0" presStyleCnt="0">
        <dgm:presLayoutVars>
          <dgm:resizeHandles/>
        </dgm:presLayoutVars>
      </dgm:prSet>
      <dgm:spPr/>
    </dgm:pt>
    <dgm:pt modelId="{77ABE9FB-4833-4193-BE48-655AD81CB334}" type="pres">
      <dgm:prSet presAssocID="{D6B776ED-0238-45A9-BCC4-A954609EFD70}" presName="text" presStyleLbl="node1" presStyleIdx="0" presStyleCnt="1">
        <dgm:presLayoutVars>
          <dgm:bulletEnabled val="1"/>
        </dgm:presLayoutVars>
      </dgm:prSet>
      <dgm:spPr/>
    </dgm:pt>
  </dgm:ptLst>
  <dgm:cxnLst>
    <dgm:cxn modelId="{80BBA600-BE60-4A73-BD5C-3E87591EA6D5}" srcId="{D6B776ED-0238-45A9-BCC4-A954609EFD70}" destId="{001A9CA9-1C72-4B5C-BB39-A9C2C0C0BEC6}" srcOrd="3" destOrd="0" parTransId="{0BD094E2-43FB-45B1-81A9-BE9DC29020CF}" sibTransId="{6602D289-0EB3-4C80-BDE4-F3148983C165}"/>
    <dgm:cxn modelId="{46930D15-AD5B-43D5-BA70-DEB1DA38129F}" srcId="{EC945E0C-7CDD-4A39-9DAB-4EE53BF55F14}" destId="{D6B776ED-0238-45A9-BCC4-A954609EFD70}" srcOrd="0" destOrd="0" parTransId="{7693739B-4D88-4907-837C-97BEE2ECB265}" sibTransId="{00324902-A8EA-4CB4-B1DE-6224A0995471}"/>
    <dgm:cxn modelId="{6CE99E1A-D788-4304-99A0-0573A227D28D}" srcId="{D6B776ED-0238-45A9-BCC4-A954609EFD70}" destId="{01875049-A25C-43BB-8C95-3A507FFB201B}" srcOrd="2" destOrd="0" parTransId="{210BE1E8-6304-42C2-ADA0-DDB16CA4F2D2}" sibTransId="{DFD9133B-493E-430D-9E23-31D752AA46F8}"/>
    <dgm:cxn modelId="{51389861-1D05-4AAF-895C-D74B12D144B3}" srcId="{D6B776ED-0238-45A9-BCC4-A954609EFD70}" destId="{508FD257-6041-4491-9150-A2CB71284403}" srcOrd="1" destOrd="0" parTransId="{0AB1B81A-C2B9-4917-BD8D-6982B90F7A11}" sibTransId="{8E7B3600-7CB1-4DFD-AC28-88AE689D3030}"/>
    <dgm:cxn modelId="{1230FE47-41FD-4299-BE9E-302879895801}" srcId="{D6B776ED-0238-45A9-BCC4-A954609EFD70}" destId="{0C5B528E-1897-4EF9-A7F1-31C4BEB4BFCD}" srcOrd="4" destOrd="0" parTransId="{E56163DB-BD15-47A0-A3B0-E082DA8CF9B3}" sibTransId="{8821E7F5-F20D-459E-8D17-B5BFEB3FCF5F}"/>
    <dgm:cxn modelId="{D0AB514A-075B-47A7-A279-892C8C05B096}" type="presOf" srcId="{01875049-A25C-43BB-8C95-3A507FFB201B}" destId="{77ABE9FB-4833-4193-BE48-655AD81CB334}" srcOrd="0" destOrd="3" presId="urn:diagrams.loki3.com/VaryingWidthList"/>
    <dgm:cxn modelId="{09065D6E-2C87-40BA-BBAE-07A058D1AFE2}" type="presOf" srcId="{918D528A-7B3B-4CA3-9FEB-E1F3449E15D5}" destId="{77ABE9FB-4833-4193-BE48-655AD81CB334}" srcOrd="0" destOrd="1" presId="urn:diagrams.loki3.com/VaryingWidthList"/>
    <dgm:cxn modelId="{B70AA386-AC73-4542-B371-B7CE927EA42F}" type="presOf" srcId="{001A9CA9-1C72-4B5C-BB39-A9C2C0C0BEC6}" destId="{77ABE9FB-4833-4193-BE48-655AD81CB334}" srcOrd="0" destOrd="4" presId="urn:diagrams.loki3.com/VaryingWidthList"/>
    <dgm:cxn modelId="{66E9118C-E36F-468C-BB84-27499251BA1C}" type="presOf" srcId="{0C5B528E-1897-4EF9-A7F1-31C4BEB4BFCD}" destId="{77ABE9FB-4833-4193-BE48-655AD81CB334}" srcOrd="0" destOrd="5" presId="urn:diagrams.loki3.com/VaryingWidthList"/>
    <dgm:cxn modelId="{BC1E9FA0-AD82-44AB-8AB1-D8A44B2DCDDA}" type="presOf" srcId="{508FD257-6041-4491-9150-A2CB71284403}" destId="{77ABE9FB-4833-4193-BE48-655AD81CB334}" srcOrd="0" destOrd="2" presId="urn:diagrams.loki3.com/VaryingWidthList"/>
    <dgm:cxn modelId="{037C87E0-7C34-47B8-AAD0-64A586BF329F}" srcId="{D6B776ED-0238-45A9-BCC4-A954609EFD70}" destId="{918D528A-7B3B-4CA3-9FEB-E1F3449E15D5}" srcOrd="0" destOrd="0" parTransId="{0D607257-0468-4A22-890C-B48D01F93413}" sibTransId="{38706FDB-88A4-41F7-BC54-61ADB288704C}"/>
    <dgm:cxn modelId="{AAB53EE3-52BA-423C-AB8F-8CEFB1536A09}" type="presOf" srcId="{D6B776ED-0238-45A9-BCC4-A954609EFD70}" destId="{77ABE9FB-4833-4193-BE48-655AD81CB334}" srcOrd="0" destOrd="0" presId="urn:diagrams.loki3.com/VaryingWidthList"/>
    <dgm:cxn modelId="{02570EEE-7466-4EA8-A760-57C90FE8D64B}" type="presOf" srcId="{EC945E0C-7CDD-4A39-9DAB-4EE53BF55F14}" destId="{99112400-D5D6-4A84-8B77-04059912E886}" srcOrd="0" destOrd="0" presId="urn:diagrams.loki3.com/VaryingWidthList"/>
    <dgm:cxn modelId="{0024D34E-B0E3-4131-B942-8FC20D4E1746}" type="presParOf" srcId="{99112400-D5D6-4A84-8B77-04059912E886}" destId="{77ABE9FB-4833-4193-BE48-655AD81CB334}" srcOrd="0" destOrd="0" presId="urn:diagrams.loki3.com/VaryingWidth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3A96570-1014-47E4-A91E-94D214CE0F79}"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DACAD6B5-EAC9-46EF-8CFE-7679A8CC29B3}">
      <dgm:prSet custT="1"/>
      <dgm:spPr>
        <a:solidFill>
          <a:schemeClr val="accent2">
            <a:lumMod val="50000"/>
          </a:schemeClr>
        </a:solidFill>
      </dgm:spPr>
      <dgm:t>
        <a:bodyPr/>
        <a:lstStyle/>
        <a:p>
          <a:r>
            <a:rPr lang="en-US" sz="2400"/>
            <a:t>Extra Help (with prescription drugs)</a:t>
          </a:r>
        </a:p>
      </dgm:t>
    </dgm:pt>
    <dgm:pt modelId="{49A1E293-0983-484D-ADCC-65DD44821B2D}" type="parTrans" cxnId="{61262590-B0AC-44D7-99BA-50AB01F48ABF}">
      <dgm:prSet/>
      <dgm:spPr/>
      <dgm:t>
        <a:bodyPr/>
        <a:lstStyle/>
        <a:p>
          <a:endParaRPr lang="en-US"/>
        </a:p>
      </dgm:t>
    </dgm:pt>
    <dgm:pt modelId="{513DEDFB-8960-47B5-AD82-3B7DA4D7A319}" type="sibTrans" cxnId="{61262590-B0AC-44D7-99BA-50AB01F48ABF}">
      <dgm:prSet/>
      <dgm:spPr/>
      <dgm:t>
        <a:bodyPr/>
        <a:lstStyle/>
        <a:p>
          <a:endParaRPr lang="en-US"/>
        </a:p>
      </dgm:t>
    </dgm:pt>
    <dgm:pt modelId="{DA5B4C8A-B084-4C11-A0AF-BA3CBABB8597}">
      <dgm:prSet custT="1"/>
      <dgm:spPr>
        <a:solidFill>
          <a:schemeClr val="accent3">
            <a:lumMod val="50000"/>
          </a:schemeClr>
        </a:solidFill>
      </dgm:spPr>
      <dgm:t>
        <a:bodyPr/>
        <a:lstStyle/>
        <a:p>
          <a:r>
            <a:rPr lang="en-US" sz="2400"/>
            <a:t>Medicaid</a:t>
          </a:r>
        </a:p>
      </dgm:t>
    </dgm:pt>
    <dgm:pt modelId="{2B235CBC-6800-4D73-BBC4-349B423FE949}" type="parTrans" cxnId="{1008893C-2622-4EB2-8ECB-DBF6A7DA23BD}">
      <dgm:prSet/>
      <dgm:spPr/>
      <dgm:t>
        <a:bodyPr/>
        <a:lstStyle/>
        <a:p>
          <a:endParaRPr lang="en-US"/>
        </a:p>
      </dgm:t>
    </dgm:pt>
    <dgm:pt modelId="{A213516A-8BC7-4B97-833B-9D6E9DB53F38}" type="sibTrans" cxnId="{1008893C-2622-4EB2-8ECB-DBF6A7DA23BD}">
      <dgm:prSet/>
      <dgm:spPr/>
      <dgm:t>
        <a:bodyPr/>
        <a:lstStyle/>
        <a:p>
          <a:endParaRPr lang="en-US"/>
        </a:p>
      </dgm:t>
    </dgm:pt>
    <dgm:pt modelId="{3C3DA5F8-2FD8-45C9-B71F-FCEFB0D62338}">
      <dgm:prSet custT="1"/>
      <dgm:spPr>
        <a:solidFill>
          <a:schemeClr val="accent4">
            <a:lumMod val="50000"/>
          </a:schemeClr>
        </a:solidFill>
      </dgm:spPr>
      <dgm:t>
        <a:bodyPr/>
        <a:lstStyle/>
        <a:p>
          <a:r>
            <a:rPr lang="en-US" sz="2400"/>
            <a:t>Medicare Savings Programs</a:t>
          </a:r>
        </a:p>
      </dgm:t>
    </dgm:pt>
    <dgm:pt modelId="{A8D318F8-58BF-43F2-B714-C7AF103EBE58}" type="parTrans" cxnId="{024A491F-AA5D-4706-A843-1AB52A52F5BC}">
      <dgm:prSet/>
      <dgm:spPr/>
      <dgm:t>
        <a:bodyPr/>
        <a:lstStyle/>
        <a:p>
          <a:endParaRPr lang="en-US"/>
        </a:p>
      </dgm:t>
    </dgm:pt>
    <dgm:pt modelId="{7FFFABDA-D9B7-4388-9F98-993FD01B8220}" type="sibTrans" cxnId="{024A491F-AA5D-4706-A843-1AB52A52F5BC}">
      <dgm:prSet/>
      <dgm:spPr/>
      <dgm:t>
        <a:bodyPr/>
        <a:lstStyle/>
        <a:p>
          <a:endParaRPr lang="en-US"/>
        </a:p>
      </dgm:t>
    </dgm:pt>
    <dgm:pt modelId="{12012C8A-8E08-4872-9B53-FBD3D15F82C2}">
      <dgm:prSet custT="1"/>
      <dgm:spPr>
        <a:solidFill>
          <a:schemeClr val="accent6">
            <a:lumMod val="50000"/>
          </a:schemeClr>
        </a:solidFill>
      </dgm:spPr>
      <dgm:t>
        <a:bodyPr/>
        <a:lstStyle/>
        <a:p>
          <a:r>
            <a:rPr lang="en-US" sz="2400" dirty="0"/>
            <a:t>Pharmaceutical Assistance Programs</a:t>
          </a:r>
        </a:p>
      </dgm:t>
    </dgm:pt>
    <dgm:pt modelId="{F62ADD2C-DA0A-4037-AB61-3BC8E6FB85A8}" type="parTrans" cxnId="{20599795-639C-4C11-8925-C259FA16846A}">
      <dgm:prSet/>
      <dgm:spPr/>
      <dgm:t>
        <a:bodyPr/>
        <a:lstStyle/>
        <a:p>
          <a:endParaRPr lang="en-US"/>
        </a:p>
      </dgm:t>
    </dgm:pt>
    <dgm:pt modelId="{6980C634-CCA5-42FC-8CE9-F7CFEB974984}" type="sibTrans" cxnId="{20599795-639C-4C11-8925-C259FA16846A}">
      <dgm:prSet/>
      <dgm:spPr/>
      <dgm:t>
        <a:bodyPr/>
        <a:lstStyle/>
        <a:p>
          <a:endParaRPr lang="en-US"/>
        </a:p>
      </dgm:t>
    </dgm:pt>
    <dgm:pt modelId="{10B47B1E-5DED-4E45-94F2-C87411BF3542}">
      <dgm:prSet custT="1"/>
      <dgm:spPr>
        <a:solidFill>
          <a:schemeClr val="accent2">
            <a:lumMod val="50000"/>
          </a:schemeClr>
        </a:solidFill>
      </dgm:spPr>
      <dgm:t>
        <a:bodyPr/>
        <a:lstStyle/>
        <a:p>
          <a:r>
            <a:rPr lang="en-US" sz="2400" dirty="0"/>
            <a:t>Prescription Savings Cards**</a:t>
          </a:r>
        </a:p>
      </dgm:t>
    </dgm:pt>
    <dgm:pt modelId="{E203613A-1009-46B5-BFF7-B27334764A73}" type="parTrans" cxnId="{E7C15C14-E51D-44B3-A666-1FB08922EE6D}">
      <dgm:prSet/>
      <dgm:spPr/>
      <dgm:t>
        <a:bodyPr/>
        <a:lstStyle/>
        <a:p>
          <a:endParaRPr lang="en-US"/>
        </a:p>
      </dgm:t>
    </dgm:pt>
    <dgm:pt modelId="{618FC166-3937-4D1E-A841-901F5CEBB3BF}" type="sibTrans" cxnId="{E7C15C14-E51D-44B3-A666-1FB08922EE6D}">
      <dgm:prSet/>
      <dgm:spPr/>
      <dgm:t>
        <a:bodyPr/>
        <a:lstStyle/>
        <a:p>
          <a:endParaRPr lang="en-US"/>
        </a:p>
      </dgm:t>
    </dgm:pt>
    <dgm:pt modelId="{47DB93C8-2B70-49AF-8DCE-EDBF2FBA03CC}" type="pres">
      <dgm:prSet presAssocID="{33A96570-1014-47E4-A91E-94D214CE0F79}" presName="linear" presStyleCnt="0">
        <dgm:presLayoutVars>
          <dgm:animLvl val="lvl"/>
          <dgm:resizeHandles val="exact"/>
        </dgm:presLayoutVars>
      </dgm:prSet>
      <dgm:spPr/>
    </dgm:pt>
    <dgm:pt modelId="{E770E59E-9596-4B0A-A2DF-0291D4015E63}" type="pres">
      <dgm:prSet presAssocID="{DACAD6B5-EAC9-46EF-8CFE-7679A8CC29B3}" presName="parentText" presStyleLbl="node1" presStyleIdx="0" presStyleCnt="5" custLinFactNeighborY="36590">
        <dgm:presLayoutVars>
          <dgm:chMax val="0"/>
          <dgm:bulletEnabled val="1"/>
        </dgm:presLayoutVars>
      </dgm:prSet>
      <dgm:spPr/>
    </dgm:pt>
    <dgm:pt modelId="{23B9802E-1859-4CEE-930A-65FBA6596713}" type="pres">
      <dgm:prSet presAssocID="{513DEDFB-8960-47B5-AD82-3B7DA4D7A319}" presName="spacer" presStyleCnt="0"/>
      <dgm:spPr/>
    </dgm:pt>
    <dgm:pt modelId="{7D5D707F-0F05-4066-9D4C-B8EEDBF2558E}" type="pres">
      <dgm:prSet presAssocID="{DA5B4C8A-B084-4C11-A0AF-BA3CBABB8597}" presName="parentText" presStyleLbl="node1" presStyleIdx="1" presStyleCnt="5">
        <dgm:presLayoutVars>
          <dgm:chMax val="0"/>
          <dgm:bulletEnabled val="1"/>
        </dgm:presLayoutVars>
      </dgm:prSet>
      <dgm:spPr/>
    </dgm:pt>
    <dgm:pt modelId="{BEEE3AB3-D87E-4150-9ADC-E6917A7AE61C}" type="pres">
      <dgm:prSet presAssocID="{A213516A-8BC7-4B97-833B-9D6E9DB53F38}" presName="spacer" presStyleCnt="0"/>
      <dgm:spPr/>
    </dgm:pt>
    <dgm:pt modelId="{4F3882CB-DE3C-4172-B3F8-7402D453A2DB}" type="pres">
      <dgm:prSet presAssocID="{3C3DA5F8-2FD8-45C9-B71F-FCEFB0D62338}" presName="parentText" presStyleLbl="node1" presStyleIdx="2" presStyleCnt="5">
        <dgm:presLayoutVars>
          <dgm:chMax val="0"/>
          <dgm:bulletEnabled val="1"/>
        </dgm:presLayoutVars>
      </dgm:prSet>
      <dgm:spPr/>
    </dgm:pt>
    <dgm:pt modelId="{507A379B-038C-4B52-AB8D-5CCAEE6D23D8}" type="pres">
      <dgm:prSet presAssocID="{7FFFABDA-D9B7-4388-9F98-993FD01B8220}" presName="spacer" presStyleCnt="0"/>
      <dgm:spPr/>
    </dgm:pt>
    <dgm:pt modelId="{03D8FEA3-F15D-4D06-9139-77B78C734BF7}" type="pres">
      <dgm:prSet presAssocID="{12012C8A-8E08-4872-9B53-FBD3D15F82C2}" presName="parentText" presStyleLbl="node1" presStyleIdx="3" presStyleCnt="5">
        <dgm:presLayoutVars>
          <dgm:chMax val="0"/>
          <dgm:bulletEnabled val="1"/>
        </dgm:presLayoutVars>
      </dgm:prSet>
      <dgm:spPr/>
    </dgm:pt>
    <dgm:pt modelId="{E108C8A2-C02F-43EA-AD73-666290A492DD}" type="pres">
      <dgm:prSet presAssocID="{6980C634-CCA5-42FC-8CE9-F7CFEB974984}" presName="spacer" presStyleCnt="0"/>
      <dgm:spPr/>
    </dgm:pt>
    <dgm:pt modelId="{A19E190B-9CE0-4282-936D-A2ECF63EB2A4}" type="pres">
      <dgm:prSet presAssocID="{10B47B1E-5DED-4E45-94F2-C87411BF3542}" presName="parentText" presStyleLbl="node1" presStyleIdx="4" presStyleCnt="5">
        <dgm:presLayoutVars>
          <dgm:chMax val="0"/>
          <dgm:bulletEnabled val="1"/>
        </dgm:presLayoutVars>
      </dgm:prSet>
      <dgm:spPr/>
    </dgm:pt>
  </dgm:ptLst>
  <dgm:cxnLst>
    <dgm:cxn modelId="{7C2D5703-F575-4EA7-BE43-47A789FF30F6}" type="presOf" srcId="{DA5B4C8A-B084-4C11-A0AF-BA3CBABB8597}" destId="{7D5D707F-0F05-4066-9D4C-B8EEDBF2558E}" srcOrd="0" destOrd="0" presId="urn:microsoft.com/office/officeart/2005/8/layout/vList2"/>
    <dgm:cxn modelId="{E7C15C14-E51D-44B3-A666-1FB08922EE6D}" srcId="{33A96570-1014-47E4-A91E-94D214CE0F79}" destId="{10B47B1E-5DED-4E45-94F2-C87411BF3542}" srcOrd="4" destOrd="0" parTransId="{E203613A-1009-46B5-BFF7-B27334764A73}" sibTransId="{618FC166-3937-4D1E-A841-901F5CEBB3BF}"/>
    <dgm:cxn modelId="{720FA814-8F8F-422F-85F6-3527B3922623}" type="presOf" srcId="{3C3DA5F8-2FD8-45C9-B71F-FCEFB0D62338}" destId="{4F3882CB-DE3C-4172-B3F8-7402D453A2DB}" srcOrd="0" destOrd="0" presId="urn:microsoft.com/office/officeart/2005/8/layout/vList2"/>
    <dgm:cxn modelId="{024A491F-AA5D-4706-A843-1AB52A52F5BC}" srcId="{33A96570-1014-47E4-A91E-94D214CE0F79}" destId="{3C3DA5F8-2FD8-45C9-B71F-FCEFB0D62338}" srcOrd="2" destOrd="0" parTransId="{A8D318F8-58BF-43F2-B714-C7AF103EBE58}" sibTransId="{7FFFABDA-D9B7-4388-9F98-993FD01B8220}"/>
    <dgm:cxn modelId="{F9456530-2B14-4887-88AB-267A6487DE27}" type="presOf" srcId="{33A96570-1014-47E4-A91E-94D214CE0F79}" destId="{47DB93C8-2B70-49AF-8DCE-EDBF2FBA03CC}" srcOrd="0" destOrd="0" presId="urn:microsoft.com/office/officeart/2005/8/layout/vList2"/>
    <dgm:cxn modelId="{1008893C-2622-4EB2-8ECB-DBF6A7DA23BD}" srcId="{33A96570-1014-47E4-A91E-94D214CE0F79}" destId="{DA5B4C8A-B084-4C11-A0AF-BA3CBABB8597}" srcOrd="1" destOrd="0" parTransId="{2B235CBC-6800-4D73-BBC4-349B423FE949}" sibTransId="{A213516A-8BC7-4B97-833B-9D6E9DB53F38}"/>
    <dgm:cxn modelId="{46347864-5F1A-4488-974A-7C1CEF980FF4}" type="presOf" srcId="{12012C8A-8E08-4872-9B53-FBD3D15F82C2}" destId="{03D8FEA3-F15D-4D06-9139-77B78C734BF7}" srcOrd="0" destOrd="0" presId="urn:microsoft.com/office/officeart/2005/8/layout/vList2"/>
    <dgm:cxn modelId="{640CE16E-7CCC-4577-8BEB-4877178C5DB0}" type="presOf" srcId="{10B47B1E-5DED-4E45-94F2-C87411BF3542}" destId="{A19E190B-9CE0-4282-936D-A2ECF63EB2A4}" srcOrd="0" destOrd="0" presId="urn:microsoft.com/office/officeart/2005/8/layout/vList2"/>
    <dgm:cxn modelId="{61262590-B0AC-44D7-99BA-50AB01F48ABF}" srcId="{33A96570-1014-47E4-A91E-94D214CE0F79}" destId="{DACAD6B5-EAC9-46EF-8CFE-7679A8CC29B3}" srcOrd="0" destOrd="0" parTransId="{49A1E293-0983-484D-ADCC-65DD44821B2D}" sibTransId="{513DEDFB-8960-47B5-AD82-3B7DA4D7A319}"/>
    <dgm:cxn modelId="{20599795-639C-4C11-8925-C259FA16846A}" srcId="{33A96570-1014-47E4-A91E-94D214CE0F79}" destId="{12012C8A-8E08-4872-9B53-FBD3D15F82C2}" srcOrd="3" destOrd="0" parTransId="{F62ADD2C-DA0A-4037-AB61-3BC8E6FB85A8}" sibTransId="{6980C634-CCA5-42FC-8CE9-F7CFEB974984}"/>
    <dgm:cxn modelId="{87153EC5-F915-4D4D-B11B-71F5FF82AA12}" type="presOf" srcId="{DACAD6B5-EAC9-46EF-8CFE-7679A8CC29B3}" destId="{E770E59E-9596-4B0A-A2DF-0291D4015E63}" srcOrd="0" destOrd="0" presId="urn:microsoft.com/office/officeart/2005/8/layout/vList2"/>
    <dgm:cxn modelId="{74B76035-1462-4F47-8F52-C7D57D00B159}" type="presParOf" srcId="{47DB93C8-2B70-49AF-8DCE-EDBF2FBA03CC}" destId="{E770E59E-9596-4B0A-A2DF-0291D4015E63}" srcOrd="0" destOrd="0" presId="urn:microsoft.com/office/officeart/2005/8/layout/vList2"/>
    <dgm:cxn modelId="{0A03B9D5-D163-4FF0-B78A-3C8FAE3B0185}" type="presParOf" srcId="{47DB93C8-2B70-49AF-8DCE-EDBF2FBA03CC}" destId="{23B9802E-1859-4CEE-930A-65FBA6596713}" srcOrd="1" destOrd="0" presId="urn:microsoft.com/office/officeart/2005/8/layout/vList2"/>
    <dgm:cxn modelId="{5E16F5DA-9860-4E3A-9374-9D43C3B412B4}" type="presParOf" srcId="{47DB93C8-2B70-49AF-8DCE-EDBF2FBA03CC}" destId="{7D5D707F-0F05-4066-9D4C-B8EEDBF2558E}" srcOrd="2" destOrd="0" presId="urn:microsoft.com/office/officeart/2005/8/layout/vList2"/>
    <dgm:cxn modelId="{81B70D13-862C-4635-801D-79081B0AE463}" type="presParOf" srcId="{47DB93C8-2B70-49AF-8DCE-EDBF2FBA03CC}" destId="{BEEE3AB3-D87E-4150-9ADC-E6917A7AE61C}" srcOrd="3" destOrd="0" presId="urn:microsoft.com/office/officeart/2005/8/layout/vList2"/>
    <dgm:cxn modelId="{BCB9B083-0FA3-4B11-B6EB-9993B02CC8E0}" type="presParOf" srcId="{47DB93C8-2B70-49AF-8DCE-EDBF2FBA03CC}" destId="{4F3882CB-DE3C-4172-B3F8-7402D453A2DB}" srcOrd="4" destOrd="0" presId="urn:microsoft.com/office/officeart/2005/8/layout/vList2"/>
    <dgm:cxn modelId="{7C1AB373-AE47-4AF5-88E5-2F4D622DAF4D}" type="presParOf" srcId="{47DB93C8-2B70-49AF-8DCE-EDBF2FBA03CC}" destId="{507A379B-038C-4B52-AB8D-5CCAEE6D23D8}" srcOrd="5" destOrd="0" presId="urn:microsoft.com/office/officeart/2005/8/layout/vList2"/>
    <dgm:cxn modelId="{7265C357-2C52-44E5-8B99-A6B37912D2B6}" type="presParOf" srcId="{47DB93C8-2B70-49AF-8DCE-EDBF2FBA03CC}" destId="{03D8FEA3-F15D-4D06-9139-77B78C734BF7}" srcOrd="6" destOrd="0" presId="urn:microsoft.com/office/officeart/2005/8/layout/vList2"/>
    <dgm:cxn modelId="{5ECB75F7-17AE-47D7-A47D-2621CCD35F53}" type="presParOf" srcId="{47DB93C8-2B70-49AF-8DCE-EDBF2FBA03CC}" destId="{E108C8A2-C02F-43EA-AD73-666290A492DD}" srcOrd="7" destOrd="0" presId="urn:microsoft.com/office/officeart/2005/8/layout/vList2"/>
    <dgm:cxn modelId="{DF709E3E-4D7A-4B81-B293-73AE11CB6B06}" type="presParOf" srcId="{47DB93C8-2B70-49AF-8DCE-EDBF2FBA03CC}" destId="{A19E190B-9CE0-4282-936D-A2ECF63EB2A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888AF49-2B20-47F5-BBC5-3002548F178A}" type="doc">
      <dgm:prSet loTypeId="urn:microsoft.com/office/officeart/2005/8/layout/default" loCatId="list" qsTypeId="urn:microsoft.com/office/officeart/2005/8/quickstyle/simple2" qsCatId="simple" csTypeId="urn:microsoft.com/office/officeart/2005/8/colors/colorful2" csCatId="colorful" phldr="1"/>
      <dgm:spPr/>
      <dgm:t>
        <a:bodyPr/>
        <a:lstStyle/>
        <a:p>
          <a:endParaRPr lang="en-US"/>
        </a:p>
      </dgm:t>
    </dgm:pt>
    <dgm:pt modelId="{D440E745-2E20-427F-A0D1-29136B092DD6}">
      <dgm:prSet/>
      <dgm:spPr/>
      <dgm:t>
        <a:bodyPr/>
        <a:lstStyle/>
        <a:p>
          <a:r>
            <a:rPr lang="en-US"/>
            <a:t>If you want to speak with a </a:t>
          </a:r>
          <a:r>
            <a:rPr lang="en-US">
              <a:latin typeface="Century Gothic" panose="020B0502020202020204"/>
            </a:rPr>
            <a:t>MMAP counselor</a:t>
          </a:r>
          <a:r>
            <a:rPr lang="en-US"/>
            <a:t> about your specific situation, give us a call</a:t>
          </a:r>
        </a:p>
      </dgm:t>
    </dgm:pt>
    <dgm:pt modelId="{1DEF75AB-50C1-49B0-AEBE-8C45554A48F3}" type="parTrans" cxnId="{7946FA9A-086B-486B-B576-80EDB6AE846C}">
      <dgm:prSet/>
      <dgm:spPr/>
      <dgm:t>
        <a:bodyPr/>
        <a:lstStyle/>
        <a:p>
          <a:endParaRPr lang="en-US"/>
        </a:p>
      </dgm:t>
    </dgm:pt>
    <dgm:pt modelId="{50B7E528-7EA5-4E42-90A8-58ECFC02C4FC}" type="sibTrans" cxnId="{7946FA9A-086B-486B-B576-80EDB6AE846C}">
      <dgm:prSet/>
      <dgm:spPr/>
      <dgm:t>
        <a:bodyPr/>
        <a:lstStyle/>
        <a:p>
          <a:endParaRPr lang="en-US"/>
        </a:p>
      </dgm:t>
    </dgm:pt>
    <dgm:pt modelId="{941A0C98-07C7-48DB-90D0-AA75AB67C9EA}">
      <dgm:prSet/>
      <dgm:spPr/>
      <dgm:t>
        <a:bodyPr/>
        <a:lstStyle/>
        <a:p>
          <a:r>
            <a:rPr lang="en-US"/>
            <a:t>Our service is confidential and unbiased</a:t>
          </a:r>
        </a:p>
      </dgm:t>
    </dgm:pt>
    <dgm:pt modelId="{339F30A9-1478-4595-88F0-F2269DE24D78}" type="parTrans" cxnId="{ECB58606-BD22-46FC-A1EC-2FEF55FB5C95}">
      <dgm:prSet/>
      <dgm:spPr/>
      <dgm:t>
        <a:bodyPr/>
        <a:lstStyle/>
        <a:p>
          <a:endParaRPr lang="en-US"/>
        </a:p>
      </dgm:t>
    </dgm:pt>
    <dgm:pt modelId="{742CD2C5-884A-485D-98C1-F1E31CD6ABC5}" type="sibTrans" cxnId="{ECB58606-BD22-46FC-A1EC-2FEF55FB5C95}">
      <dgm:prSet/>
      <dgm:spPr/>
      <dgm:t>
        <a:bodyPr/>
        <a:lstStyle/>
        <a:p>
          <a:endParaRPr lang="en-US"/>
        </a:p>
      </dgm:t>
    </dgm:pt>
    <dgm:pt modelId="{8D1FC0A4-4285-4FE0-8B6E-FCB738C701A3}">
      <dgm:prSet/>
      <dgm:spPr/>
      <dgm:t>
        <a:bodyPr/>
        <a:lstStyle/>
        <a:p>
          <a:r>
            <a:rPr lang="en-US" dirty="0"/>
            <a:t>We counsel currently over the phone</a:t>
          </a:r>
          <a:r>
            <a:rPr lang="en-US" dirty="0">
              <a:latin typeface="Century Gothic" panose="020B0502020202020204"/>
            </a:rPr>
            <a:t>,</a:t>
          </a:r>
          <a:r>
            <a:rPr lang="en-US" dirty="0"/>
            <a:t> Zoom</a:t>
          </a:r>
          <a:r>
            <a:rPr lang="en-US" dirty="0">
              <a:latin typeface="Century Gothic" panose="020B0502020202020204"/>
            </a:rPr>
            <a:t> and in-person where available</a:t>
          </a:r>
          <a:endParaRPr lang="en-US" dirty="0"/>
        </a:p>
      </dgm:t>
    </dgm:pt>
    <dgm:pt modelId="{22502CE8-998E-4382-AAC1-59F468D38F46}" type="parTrans" cxnId="{B21A1FFC-706D-4F8B-A795-04565580AF08}">
      <dgm:prSet/>
      <dgm:spPr/>
      <dgm:t>
        <a:bodyPr/>
        <a:lstStyle/>
        <a:p>
          <a:endParaRPr lang="en-US"/>
        </a:p>
      </dgm:t>
    </dgm:pt>
    <dgm:pt modelId="{4F3144B4-52AA-4974-A483-6301665EE6BB}" type="sibTrans" cxnId="{B21A1FFC-706D-4F8B-A795-04565580AF08}">
      <dgm:prSet/>
      <dgm:spPr/>
      <dgm:t>
        <a:bodyPr/>
        <a:lstStyle/>
        <a:p>
          <a:endParaRPr lang="en-US"/>
        </a:p>
      </dgm:t>
    </dgm:pt>
    <dgm:pt modelId="{33B5DE67-FDD2-44FA-A854-5022CAA4B358}">
      <dgm:prSet/>
      <dgm:spPr/>
      <dgm:t>
        <a:bodyPr/>
        <a:lstStyle/>
        <a:p>
          <a:r>
            <a:rPr lang="en-US"/>
            <a:t>No question is too trivial, and we often deal with very complicated questions as well</a:t>
          </a:r>
        </a:p>
      </dgm:t>
    </dgm:pt>
    <dgm:pt modelId="{EB0E3569-8596-440C-B03F-0462B7950FAB}" type="parTrans" cxnId="{7CA76B41-28D0-4558-8CDE-942BBCD1CA12}">
      <dgm:prSet/>
      <dgm:spPr/>
      <dgm:t>
        <a:bodyPr/>
        <a:lstStyle/>
        <a:p>
          <a:endParaRPr lang="en-US"/>
        </a:p>
      </dgm:t>
    </dgm:pt>
    <dgm:pt modelId="{D0A1419C-30F4-418C-A662-15DE485FE2C7}" type="sibTrans" cxnId="{7CA76B41-28D0-4558-8CDE-942BBCD1CA12}">
      <dgm:prSet/>
      <dgm:spPr/>
      <dgm:t>
        <a:bodyPr/>
        <a:lstStyle/>
        <a:p>
          <a:endParaRPr lang="en-US"/>
        </a:p>
      </dgm:t>
    </dgm:pt>
    <dgm:pt modelId="{BA3F854D-3A37-4C48-9BCF-4EC59D2AE81B}" type="pres">
      <dgm:prSet presAssocID="{B888AF49-2B20-47F5-BBC5-3002548F178A}" presName="diagram" presStyleCnt="0">
        <dgm:presLayoutVars>
          <dgm:dir/>
          <dgm:resizeHandles val="exact"/>
        </dgm:presLayoutVars>
      </dgm:prSet>
      <dgm:spPr/>
    </dgm:pt>
    <dgm:pt modelId="{15F0522F-2675-456F-8705-95BE36CE7F2D}" type="pres">
      <dgm:prSet presAssocID="{D440E745-2E20-427F-A0D1-29136B092DD6}" presName="node" presStyleLbl="node1" presStyleIdx="0" presStyleCnt="4">
        <dgm:presLayoutVars>
          <dgm:bulletEnabled val="1"/>
        </dgm:presLayoutVars>
      </dgm:prSet>
      <dgm:spPr/>
    </dgm:pt>
    <dgm:pt modelId="{33F8627C-43BF-4705-AD13-A63A96998D60}" type="pres">
      <dgm:prSet presAssocID="{50B7E528-7EA5-4E42-90A8-58ECFC02C4FC}" presName="sibTrans" presStyleCnt="0"/>
      <dgm:spPr/>
    </dgm:pt>
    <dgm:pt modelId="{B7A8409C-894B-49A4-8704-014EF52B98BA}" type="pres">
      <dgm:prSet presAssocID="{941A0C98-07C7-48DB-90D0-AA75AB67C9EA}" presName="node" presStyleLbl="node1" presStyleIdx="1" presStyleCnt="4">
        <dgm:presLayoutVars>
          <dgm:bulletEnabled val="1"/>
        </dgm:presLayoutVars>
      </dgm:prSet>
      <dgm:spPr/>
    </dgm:pt>
    <dgm:pt modelId="{DCDA34C2-06EB-43E5-86E1-2FF107F4F15E}" type="pres">
      <dgm:prSet presAssocID="{742CD2C5-884A-485D-98C1-F1E31CD6ABC5}" presName="sibTrans" presStyleCnt="0"/>
      <dgm:spPr/>
    </dgm:pt>
    <dgm:pt modelId="{35A8C3EA-54F8-44D3-B021-978D364F31A3}" type="pres">
      <dgm:prSet presAssocID="{8D1FC0A4-4285-4FE0-8B6E-FCB738C701A3}" presName="node" presStyleLbl="node1" presStyleIdx="2" presStyleCnt="4">
        <dgm:presLayoutVars>
          <dgm:bulletEnabled val="1"/>
        </dgm:presLayoutVars>
      </dgm:prSet>
      <dgm:spPr/>
    </dgm:pt>
    <dgm:pt modelId="{06563DCA-4614-43A0-85A1-E251F44178A3}" type="pres">
      <dgm:prSet presAssocID="{4F3144B4-52AA-4974-A483-6301665EE6BB}" presName="sibTrans" presStyleCnt="0"/>
      <dgm:spPr/>
    </dgm:pt>
    <dgm:pt modelId="{B6D99532-449B-44AA-9F6F-4C12D8BCB96B}" type="pres">
      <dgm:prSet presAssocID="{33B5DE67-FDD2-44FA-A854-5022CAA4B358}" presName="node" presStyleLbl="node1" presStyleIdx="3" presStyleCnt="4">
        <dgm:presLayoutVars>
          <dgm:bulletEnabled val="1"/>
        </dgm:presLayoutVars>
      </dgm:prSet>
      <dgm:spPr/>
    </dgm:pt>
  </dgm:ptLst>
  <dgm:cxnLst>
    <dgm:cxn modelId="{ECB58606-BD22-46FC-A1EC-2FEF55FB5C95}" srcId="{B888AF49-2B20-47F5-BBC5-3002548F178A}" destId="{941A0C98-07C7-48DB-90D0-AA75AB67C9EA}" srcOrd="1" destOrd="0" parTransId="{339F30A9-1478-4595-88F0-F2269DE24D78}" sibTransId="{742CD2C5-884A-485D-98C1-F1E31CD6ABC5}"/>
    <dgm:cxn modelId="{B0E7A106-2DA2-4049-B342-C470575002B3}" type="presOf" srcId="{8D1FC0A4-4285-4FE0-8B6E-FCB738C701A3}" destId="{35A8C3EA-54F8-44D3-B021-978D364F31A3}" srcOrd="0" destOrd="0" presId="urn:microsoft.com/office/officeart/2005/8/layout/default"/>
    <dgm:cxn modelId="{38F2615E-1423-478A-84DE-9CA7992127DC}" type="presOf" srcId="{941A0C98-07C7-48DB-90D0-AA75AB67C9EA}" destId="{B7A8409C-894B-49A4-8704-014EF52B98BA}" srcOrd="0" destOrd="0" presId="urn:microsoft.com/office/officeart/2005/8/layout/default"/>
    <dgm:cxn modelId="{EBE5485F-0786-4A36-9767-EC2F3B2ED1A8}" type="presOf" srcId="{33B5DE67-FDD2-44FA-A854-5022CAA4B358}" destId="{B6D99532-449B-44AA-9F6F-4C12D8BCB96B}" srcOrd="0" destOrd="0" presId="urn:microsoft.com/office/officeart/2005/8/layout/default"/>
    <dgm:cxn modelId="{7CA76B41-28D0-4558-8CDE-942BBCD1CA12}" srcId="{B888AF49-2B20-47F5-BBC5-3002548F178A}" destId="{33B5DE67-FDD2-44FA-A854-5022CAA4B358}" srcOrd="3" destOrd="0" parTransId="{EB0E3569-8596-440C-B03F-0462B7950FAB}" sibTransId="{D0A1419C-30F4-418C-A662-15DE485FE2C7}"/>
    <dgm:cxn modelId="{DA050477-1FCB-4007-A792-18FC05D935A7}" type="presOf" srcId="{B888AF49-2B20-47F5-BBC5-3002548F178A}" destId="{BA3F854D-3A37-4C48-9BCF-4EC59D2AE81B}" srcOrd="0" destOrd="0" presId="urn:microsoft.com/office/officeart/2005/8/layout/default"/>
    <dgm:cxn modelId="{7946FA9A-086B-486B-B576-80EDB6AE846C}" srcId="{B888AF49-2B20-47F5-BBC5-3002548F178A}" destId="{D440E745-2E20-427F-A0D1-29136B092DD6}" srcOrd="0" destOrd="0" parTransId="{1DEF75AB-50C1-49B0-AEBE-8C45554A48F3}" sibTransId="{50B7E528-7EA5-4E42-90A8-58ECFC02C4FC}"/>
    <dgm:cxn modelId="{C2B142AF-3879-4F03-B4DB-EE41C15FA7C1}" type="presOf" srcId="{D440E745-2E20-427F-A0D1-29136B092DD6}" destId="{15F0522F-2675-456F-8705-95BE36CE7F2D}" srcOrd="0" destOrd="0" presId="urn:microsoft.com/office/officeart/2005/8/layout/default"/>
    <dgm:cxn modelId="{B21A1FFC-706D-4F8B-A795-04565580AF08}" srcId="{B888AF49-2B20-47F5-BBC5-3002548F178A}" destId="{8D1FC0A4-4285-4FE0-8B6E-FCB738C701A3}" srcOrd="2" destOrd="0" parTransId="{22502CE8-998E-4382-AAC1-59F468D38F46}" sibTransId="{4F3144B4-52AA-4974-A483-6301665EE6BB}"/>
    <dgm:cxn modelId="{FAEA8DA9-4990-4AB9-8D76-F0A597419232}" type="presParOf" srcId="{BA3F854D-3A37-4C48-9BCF-4EC59D2AE81B}" destId="{15F0522F-2675-456F-8705-95BE36CE7F2D}" srcOrd="0" destOrd="0" presId="urn:microsoft.com/office/officeart/2005/8/layout/default"/>
    <dgm:cxn modelId="{AE6BA743-E6BB-4A3B-8FCC-C2BB3AE5D751}" type="presParOf" srcId="{BA3F854D-3A37-4C48-9BCF-4EC59D2AE81B}" destId="{33F8627C-43BF-4705-AD13-A63A96998D60}" srcOrd="1" destOrd="0" presId="urn:microsoft.com/office/officeart/2005/8/layout/default"/>
    <dgm:cxn modelId="{7F77EB9F-F3DD-4A28-894F-DCFE83CB5BB6}" type="presParOf" srcId="{BA3F854D-3A37-4C48-9BCF-4EC59D2AE81B}" destId="{B7A8409C-894B-49A4-8704-014EF52B98BA}" srcOrd="2" destOrd="0" presId="urn:microsoft.com/office/officeart/2005/8/layout/default"/>
    <dgm:cxn modelId="{82AEBB1B-7AC8-449D-990F-CF0498FBF4C2}" type="presParOf" srcId="{BA3F854D-3A37-4C48-9BCF-4EC59D2AE81B}" destId="{DCDA34C2-06EB-43E5-86E1-2FF107F4F15E}" srcOrd="3" destOrd="0" presId="urn:microsoft.com/office/officeart/2005/8/layout/default"/>
    <dgm:cxn modelId="{25734737-F010-47C0-B133-97CC767B4EDA}" type="presParOf" srcId="{BA3F854D-3A37-4C48-9BCF-4EC59D2AE81B}" destId="{35A8C3EA-54F8-44D3-B021-978D364F31A3}" srcOrd="4" destOrd="0" presId="urn:microsoft.com/office/officeart/2005/8/layout/default"/>
    <dgm:cxn modelId="{84A53097-D8F3-4B28-BD42-6182F6E2B91A}" type="presParOf" srcId="{BA3F854D-3A37-4C48-9BCF-4EC59D2AE81B}" destId="{06563DCA-4614-43A0-85A1-E251F44178A3}" srcOrd="5" destOrd="0" presId="urn:microsoft.com/office/officeart/2005/8/layout/default"/>
    <dgm:cxn modelId="{A4A302BD-67CD-406C-AE71-2C4F24790B01}" type="presParOf" srcId="{BA3F854D-3A37-4C48-9BCF-4EC59D2AE81B}" destId="{B6D99532-449B-44AA-9F6F-4C12D8BCB96B}" srcOrd="6"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B3E6B4C-95F7-4C91-91B8-6A909CE4C6C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9124D1FE-1461-4730-BE0C-56B34AD99038}">
      <dgm:prSet/>
      <dgm:spPr/>
      <dgm:t>
        <a:bodyPr/>
        <a:lstStyle/>
        <a:p>
          <a:r>
            <a:rPr lang="en-US" b="0" i="0" baseline="0" dirty="0"/>
            <a:t>Nonprofit with a wide variety of programs, services and supports to help older adults and their families in our 6-county region</a:t>
          </a:r>
          <a:endParaRPr lang="en-US" dirty="0"/>
        </a:p>
      </dgm:t>
    </dgm:pt>
    <dgm:pt modelId="{E694323A-A625-4AD7-BE5A-2EABC9176DBA}" type="parTrans" cxnId="{D676A143-E032-4EBF-A458-EA7832B12988}">
      <dgm:prSet/>
      <dgm:spPr/>
      <dgm:t>
        <a:bodyPr/>
        <a:lstStyle/>
        <a:p>
          <a:endParaRPr lang="en-US"/>
        </a:p>
      </dgm:t>
    </dgm:pt>
    <dgm:pt modelId="{F23A1924-B092-4476-AD33-6A241A68D594}" type="sibTrans" cxnId="{D676A143-E032-4EBF-A458-EA7832B12988}">
      <dgm:prSet/>
      <dgm:spPr/>
      <dgm:t>
        <a:bodyPr/>
        <a:lstStyle/>
        <a:p>
          <a:endParaRPr lang="en-US"/>
        </a:p>
      </dgm:t>
    </dgm:pt>
    <dgm:pt modelId="{EE71561D-2D6A-493B-906B-246A589EB4CA}">
      <dgm:prSet/>
      <dgm:spPr/>
      <dgm:t>
        <a:bodyPr/>
        <a:lstStyle/>
        <a:p>
          <a:r>
            <a:rPr lang="en-US" b="0" i="0" baseline="0" dirty="0"/>
            <a:t>Serve: Livingston, Macomb, Monroe, Oakland,  St. Clair and Washtenaw counties</a:t>
          </a:r>
          <a:endParaRPr lang="en-US" dirty="0"/>
        </a:p>
      </dgm:t>
    </dgm:pt>
    <dgm:pt modelId="{0DF2CE24-5073-475A-AB7B-28CFCD1E791E}" type="parTrans" cxnId="{9D298229-1828-4965-A3C2-5611BEDFF0B4}">
      <dgm:prSet/>
      <dgm:spPr/>
      <dgm:t>
        <a:bodyPr/>
        <a:lstStyle/>
        <a:p>
          <a:endParaRPr lang="en-US"/>
        </a:p>
      </dgm:t>
    </dgm:pt>
    <dgm:pt modelId="{C5377ECF-AFA4-4D9A-86E2-18D039155EF0}" type="sibTrans" cxnId="{9D298229-1828-4965-A3C2-5611BEDFF0B4}">
      <dgm:prSet/>
      <dgm:spPr/>
      <dgm:t>
        <a:bodyPr/>
        <a:lstStyle/>
        <a:p>
          <a:endParaRPr lang="en-US"/>
        </a:p>
      </dgm:t>
    </dgm:pt>
    <dgm:pt modelId="{D1C3210B-452A-4974-91BE-33D6EC4E6CEF}">
      <dgm:prSet/>
      <dgm:spPr/>
      <dgm:t>
        <a:bodyPr/>
        <a:lstStyle/>
        <a:p>
          <a:r>
            <a:rPr lang="en-US" b="0" i="0" baseline="0" dirty="0"/>
            <a:t>Two separate Area Agencies on Aging serving SE Michigan designated for Wayne county</a:t>
          </a:r>
          <a:endParaRPr lang="en-US" dirty="0"/>
        </a:p>
      </dgm:t>
    </dgm:pt>
    <dgm:pt modelId="{D07C7986-CA10-4EC8-BA6A-EA6CA95A125F}" type="parTrans" cxnId="{E3C99B57-6861-4974-B3A6-70D5BF3FE6A4}">
      <dgm:prSet/>
      <dgm:spPr/>
      <dgm:t>
        <a:bodyPr/>
        <a:lstStyle/>
        <a:p>
          <a:endParaRPr lang="en-US"/>
        </a:p>
      </dgm:t>
    </dgm:pt>
    <dgm:pt modelId="{799F442F-6D3D-4FDA-9576-104B28F6954B}" type="sibTrans" cxnId="{E3C99B57-6861-4974-B3A6-70D5BF3FE6A4}">
      <dgm:prSet/>
      <dgm:spPr/>
      <dgm:t>
        <a:bodyPr/>
        <a:lstStyle/>
        <a:p>
          <a:endParaRPr lang="en-US"/>
        </a:p>
      </dgm:t>
    </dgm:pt>
    <dgm:pt modelId="{A676B872-58E5-432F-8CC3-1BD9ABD5DD36}" type="pres">
      <dgm:prSet presAssocID="{0B3E6B4C-95F7-4C91-91B8-6A909CE4C6C0}" presName="hierChild1" presStyleCnt="0">
        <dgm:presLayoutVars>
          <dgm:chPref val="1"/>
          <dgm:dir/>
          <dgm:animOne val="branch"/>
          <dgm:animLvl val="lvl"/>
          <dgm:resizeHandles/>
        </dgm:presLayoutVars>
      </dgm:prSet>
      <dgm:spPr/>
    </dgm:pt>
    <dgm:pt modelId="{F1FF4642-D5A6-4602-A418-C74484B26B20}" type="pres">
      <dgm:prSet presAssocID="{9124D1FE-1461-4730-BE0C-56B34AD99038}" presName="hierRoot1" presStyleCnt="0"/>
      <dgm:spPr/>
    </dgm:pt>
    <dgm:pt modelId="{6AA7A1A0-D06B-4592-8842-96EB7979689E}" type="pres">
      <dgm:prSet presAssocID="{9124D1FE-1461-4730-BE0C-56B34AD99038}" presName="composite" presStyleCnt="0"/>
      <dgm:spPr/>
    </dgm:pt>
    <dgm:pt modelId="{AEB5BB0A-A23F-40C9-996C-468C39176F3D}" type="pres">
      <dgm:prSet presAssocID="{9124D1FE-1461-4730-BE0C-56B34AD99038}" presName="background" presStyleLbl="node0" presStyleIdx="0" presStyleCnt="3"/>
      <dgm:spPr/>
    </dgm:pt>
    <dgm:pt modelId="{5BA36DE0-525B-49B5-9BA4-69FD00A38B42}" type="pres">
      <dgm:prSet presAssocID="{9124D1FE-1461-4730-BE0C-56B34AD99038}" presName="text" presStyleLbl="fgAcc0" presStyleIdx="0" presStyleCnt="3" custScaleX="114453" custScaleY="132416">
        <dgm:presLayoutVars>
          <dgm:chPref val="3"/>
        </dgm:presLayoutVars>
      </dgm:prSet>
      <dgm:spPr/>
    </dgm:pt>
    <dgm:pt modelId="{AF85E62B-802E-4D04-8094-0489EF31DEEA}" type="pres">
      <dgm:prSet presAssocID="{9124D1FE-1461-4730-BE0C-56B34AD99038}" presName="hierChild2" presStyleCnt="0"/>
      <dgm:spPr/>
    </dgm:pt>
    <dgm:pt modelId="{7BB393F6-4F94-406E-9D1F-8D0706E54875}" type="pres">
      <dgm:prSet presAssocID="{EE71561D-2D6A-493B-906B-246A589EB4CA}" presName="hierRoot1" presStyleCnt="0"/>
      <dgm:spPr/>
    </dgm:pt>
    <dgm:pt modelId="{61B2C242-3FA1-4B10-88EB-7E1384BA11D3}" type="pres">
      <dgm:prSet presAssocID="{EE71561D-2D6A-493B-906B-246A589EB4CA}" presName="composite" presStyleCnt="0"/>
      <dgm:spPr/>
    </dgm:pt>
    <dgm:pt modelId="{05A877D7-BC5A-4521-8307-97AD69AFF5F9}" type="pres">
      <dgm:prSet presAssocID="{EE71561D-2D6A-493B-906B-246A589EB4CA}" presName="background" presStyleLbl="node0" presStyleIdx="1" presStyleCnt="3"/>
      <dgm:spPr/>
    </dgm:pt>
    <dgm:pt modelId="{9FEE523B-2881-4A47-87D4-97032D9A1AB4}" type="pres">
      <dgm:prSet presAssocID="{EE71561D-2D6A-493B-906B-246A589EB4CA}" presName="text" presStyleLbl="fgAcc0" presStyleIdx="1" presStyleCnt="3" custScaleX="111271" custScaleY="132001">
        <dgm:presLayoutVars>
          <dgm:chPref val="3"/>
        </dgm:presLayoutVars>
      </dgm:prSet>
      <dgm:spPr/>
    </dgm:pt>
    <dgm:pt modelId="{7C031D52-C537-4161-94CD-FFFDD5A90DDD}" type="pres">
      <dgm:prSet presAssocID="{EE71561D-2D6A-493B-906B-246A589EB4CA}" presName="hierChild2" presStyleCnt="0"/>
      <dgm:spPr/>
    </dgm:pt>
    <dgm:pt modelId="{78C27413-BAA5-4C4A-9863-5B03D5572D71}" type="pres">
      <dgm:prSet presAssocID="{D1C3210B-452A-4974-91BE-33D6EC4E6CEF}" presName="hierRoot1" presStyleCnt="0"/>
      <dgm:spPr/>
    </dgm:pt>
    <dgm:pt modelId="{7E500741-E83C-4CB9-B285-1C9D875C95A5}" type="pres">
      <dgm:prSet presAssocID="{D1C3210B-452A-4974-91BE-33D6EC4E6CEF}" presName="composite" presStyleCnt="0"/>
      <dgm:spPr/>
    </dgm:pt>
    <dgm:pt modelId="{371E9A1D-7BB2-4091-8C17-129713F665D9}" type="pres">
      <dgm:prSet presAssocID="{D1C3210B-452A-4974-91BE-33D6EC4E6CEF}" presName="background" presStyleLbl="node0" presStyleIdx="2" presStyleCnt="3"/>
      <dgm:spPr/>
    </dgm:pt>
    <dgm:pt modelId="{1122B979-9C11-4525-832C-C9F7066031BC}" type="pres">
      <dgm:prSet presAssocID="{D1C3210B-452A-4974-91BE-33D6EC4E6CEF}" presName="text" presStyleLbl="fgAcc0" presStyleIdx="2" presStyleCnt="3" custScaleX="106338" custScaleY="133892">
        <dgm:presLayoutVars>
          <dgm:chPref val="3"/>
        </dgm:presLayoutVars>
      </dgm:prSet>
      <dgm:spPr/>
    </dgm:pt>
    <dgm:pt modelId="{A6661E28-26BB-44A5-B3E5-11648A7D1E77}" type="pres">
      <dgm:prSet presAssocID="{D1C3210B-452A-4974-91BE-33D6EC4E6CEF}" presName="hierChild2" presStyleCnt="0"/>
      <dgm:spPr/>
    </dgm:pt>
  </dgm:ptLst>
  <dgm:cxnLst>
    <dgm:cxn modelId="{9D298229-1828-4965-A3C2-5611BEDFF0B4}" srcId="{0B3E6B4C-95F7-4C91-91B8-6A909CE4C6C0}" destId="{EE71561D-2D6A-493B-906B-246A589EB4CA}" srcOrd="1" destOrd="0" parTransId="{0DF2CE24-5073-475A-AB7B-28CFCD1E791E}" sibTransId="{C5377ECF-AFA4-4D9A-86E2-18D039155EF0}"/>
    <dgm:cxn modelId="{D676A143-E032-4EBF-A458-EA7832B12988}" srcId="{0B3E6B4C-95F7-4C91-91B8-6A909CE4C6C0}" destId="{9124D1FE-1461-4730-BE0C-56B34AD99038}" srcOrd="0" destOrd="0" parTransId="{E694323A-A625-4AD7-BE5A-2EABC9176DBA}" sibTransId="{F23A1924-B092-4476-AD33-6A241A68D594}"/>
    <dgm:cxn modelId="{A5EACF4B-BCA7-40C0-8BF3-8B3FFA3DEED6}" type="presOf" srcId="{EE71561D-2D6A-493B-906B-246A589EB4CA}" destId="{9FEE523B-2881-4A47-87D4-97032D9A1AB4}" srcOrd="0" destOrd="0" presId="urn:microsoft.com/office/officeart/2005/8/layout/hierarchy1"/>
    <dgm:cxn modelId="{E3C99B57-6861-4974-B3A6-70D5BF3FE6A4}" srcId="{0B3E6B4C-95F7-4C91-91B8-6A909CE4C6C0}" destId="{D1C3210B-452A-4974-91BE-33D6EC4E6CEF}" srcOrd="2" destOrd="0" parTransId="{D07C7986-CA10-4EC8-BA6A-EA6CA95A125F}" sibTransId="{799F442F-6D3D-4FDA-9576-104B28F6954B}"/>
    <dgm:cxn modelId="{E99BA799-7F28-4287-A803-DD2650DC0485}" type="presOf" srcId="{D1C3210B-452A-4974-91BE-33D6EC4E6CEF}" destId="{1122B979-9C11-4525-832C-C9F7066031BC}" srcOrd="0" destOrd="0" presId="urn:microsoft.com/office/officeart/2005/8/layout/hierarchy1"/>
    <dgm:cxn modelId="{C3176AA8-D9B5-40D7-900D-49A2AAC4C9D1}" type="presOf" srcId="{9124D1FE-1461-4730-BE0C-56B34AD99038}" destId="{5BA36DE0-525B-49B5-9BA4-69FD00A38B42}" srcOrd="0" destOrd="0" presId="urn:microsoft.com/office/officeart/2005/8/layout/hierarchy1"/>
    <dgm:cxn modelId="{147ABCBF-C452-434A-80A8-1CC2BA751BB4}" type="presOf" srcId="{0B3E6B4C-95F7-4C91-91B8-6A909CE4C6C0}" destId="{A676B872-58E5-432F-8CC3-1BD9ABD5DD36}" srcOrd="0" destOrd="0" presId="urn:microsoft.com/office/officeart/2005/8/layout/hierarchy1"/>
    <dgm:cxn modelId="{2D1D16AB-1332-4E6B-9BCA-1174D2F3168D}" type="presParOf" srcId="{A676B872-58E5-432F-8CC3-1BD9ABD5DD36}" destId="{F1FF4642-D5A6-4602-A418-C74484B26B20}" srcOrd="0" destOrd="0" presId="urn:microsoft.com/office/officeart/2005/8/layout/hierarchy1"/>
    <dgm:cxn modelId="{F764F0D6-D691-446A-893D-3F51B6DE1EB1}" type="presParOf" srcId="{F1FF4642-D5A6-4602-A418-C74484B26B20}" destId="{6AA7A1A0-D06B-4592-8842-96EB7979689E}" srcOrd="0" destOrd="0" presId="urn:microsoft.com/office/officeart/2005/8/layout/hierarchy1"/>
    <dgm:cxn modelId="{175C0181-BC00-42AE-8B87-A7A452F1EAF3}" type="presParOf" srcId="{6AA7A1A0-D06B-4592-8842-96EB7979689E}" destId="{AEB5BB0A-A23F-40C9-996C-468C39176F3D}" srcOrd="0" destOrd="0" presId="urn:microsoft.com/office/officeart/2005/8/layout/hierarchy1"/>
    <dgm:cxn modelId="{5053360B-F4C0-4097-AC74-F869B7FB06B9}" type="presParOf" srcId="{6AA7A1A0-D06B-4592-8842-96EB7979689E}" destId="{5BA36DE0-525B-49B5-9BA4-69FD00A38B42}" srcOrd="1" destOrd="0" presId="urn:microsoft.com/office/officeart/2005/8/layout/hierarchy1"/>
    <dgm:cxn modelId="{49D4EB12-C7D1-47AF-B651-231763865D11}" type="presParOf" srcId="{F1FF4642-D5A6-4602-A418-C74484B26B20}" destId="{AF85E62B-802E-4D04-8094-0489EF31DEEA}" srcOrd="1" destOrd="0" presId="urn:microsoft.com/office/officeart/2005/8/layout/hierarchy1"/>
    <dgm:cxn modelId="{F096ED5B-7C6E-4C93-B2B3-C812FC701214}" type="presParOf" srcId="{A676B872-58E5-432F-8CC3-1BD9ABD5DD36}" destId="{7BB393F6-4F94-406E-9D1F-8D0706E54875}" srcOrd="1" destOrd="0" presId="urn:microsoft.com/office/officeart/2005/8/layout/hierarchy1"/>
    <dgm:cxn modelId="{6F480989-410D-450D-8597-B91A8FE4C20A}" type="presParOf" srcId="{7BB393F6-4F94-406E-9D1F-8D0706E54875}" destId="{61B2C242-3FA1-4B10-88EB-7E1384BA11D3}" srcOrd="0" destOrd="0" presId="urn:microsoft.com/office/officeart/2005/8/layout/hierarchy1"/>
    <dgm:cxn modelId="{AC1CC326-ACD7-49B8-A95E-ADE7E9AB5D8C}" type="presParOf" srcId="{61B2C242-3FA1-4B10-88EB-7E1384BA11D3}" destId="{05A877D7-BC5A-4521-8307-97AD69AFF5F9}" srcOrd="0" destOrd="0" presId="urn:microsoft.com/office/officeart/2005/8/layout/hierarchy1"/>
    <dgm:cxn modelId="{C81FC2EB-540D-4FE6-B040-3191CBC928F4}" type="presParOf" srcId="{61B2C242-3FA1-4B10-88EB-7E1384BA11D3}" destId="{9FEE523B-2881-4A47-87D4-97032D9A1AB4}" srcOrd="1" destOrd="0" presId="urn:microsoft.com/office/officeart/2005/8/layout/hierarchy1"/>
    <dgm:cxn modelId="{8A6139D8-0904-4EAC-8383-478552BFECAA}" type="presParOf" srcId="{7BB393F6-4F94-406E-9D1F-8D0706E54875}" destId="{7C031D52-C537-4161-94CD-FFFDD5A90DDD}" srcOrd="1" destOrd="0" presId="urn:microsoft.com/office/officeart/2005/8/layout/hierarchy1"/>
    <dgm:cxn modelId="{69F2E5EB-E099-46E8-8B04-69C9BBD3A8FC}" type="presParOf" srcId="{A676B872-58E5-432F-8CC3-1BD9ABD5DD36}" destId="{78C27413-BAA5-4C4A-9863-5B03D5572D71}" srcOrd="2" destOrd="0" presId="urn:microsoft.com/office/officeart/2005/8/layout/hierarchy1"/>
    <dgm:cxn modelId="{D9EE6D0B-BF3A-4174-BAB9-48EAAEEC76D3}" type="presParOf" srcId="{78C27413-BAA5-4C4A-9863-5B03D5572D71}" destId="{7E500741-E83C-4CB9-B285-1C9D875C95A5}" srcOrd="0" destOrd="0" presId="urn:microsoft.com/office/officeart/2005/8/layout/hierarchy1"/>
    <dgm:cxn modelId="{2F082053-322E-4644-A2C2-586618B09489}" type="presParOf" srcId="{7E500741-E83C-4CB9-B285-1C9D875C95A5}" destId="{371E9A1D-7BB2-4091-8C17-129713F665D9}" srcOrd="0" destOrd="0" presId="urn:microsoft.com/office/officeart/2005/8/layout/hierarchy1"/>
    <dgm:cxn modelId="{F976F789-A31D-4690-8E74-D5219DCB25BB}" type="presParOf" srcId="{7E500741-E83C-4CB9-B285-1C9D875C95A5}" destId="{1122B979-9C11-4525-832C-C9F7066031BC}" srcOrd="1" destOrd="0" presId="urn:microsoft.com/office/officeart/2005/8/layout/hierarchy1"/>
    <dgm:cxn modelId="{1CD83B9C-9F00-4715-B227-79DE23DDB0DB}" type="presParOf" srcId="{78C27413-BAA5-4C4A-9863-5B03D5572D71}" destId="{A6661E28-26BB-44A5-B3E5-11648A7D1E77}" srcOrd="1" destOrd="0" presId="urn:microsoft.com/office/officeart/2005/8/layout/hierarchy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22CE2F8-82C9-4342-8DCE-68371D86F7C4}"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DAE9D1D0-8847-4A86-8D34-3DC54602E4F8}">
      <dgm:prSet custT="1"/>
      <dgm:spPr/>
      <dgm:t>
        <a:bodyPr/>
        <a:lstStyle/>
        <a:p>
          <a:pPr algn="l">
            <a:lnSpc>
              <a:spcPct val="100000"/>
            </a:lnSpc>
          </a:pPr>
          <a:r>
            <a:rPr lang="en-US" sz="2000" dirty="0">
              <a:latin typeface="Calibri" panose="020F0502020204030204" pitchFamily="34" charset="0"/>
              <a:ea typeface="Calibri" panose="020F0502020204030204" pitchFamily="34" charset="0"/>
              <a:cs typeface="Calibri" panose="020F0502020204030204" pitchFamily="34" charset="0"/>
            </a:rPr>
            <a:t>Free phone help line for seniors and their families</a:t>
          </a:r>
        </a:p>
      </dgm:t>
    </dgm:pt>
    <dgm:pt modelId="{B067A81D-051B-4212-A27C-51418C5383EC}" type="parTrans" cxnId="{774153AB-AE85-465C-9BA1-8F5EC0947D57}">
      <dgm:prSet/>
      <dgm:spPr/>
      <dgm:t>
        <a:bodyPr/>
        <a:lstStyle/>
        <a:p>
          <a:endParaRPr lang="en-US"/>
        </a:p>
      </dgm:t>
    </dgm:pt>
    <dgm:pt modelId="{5E8DCA06-795B-47FF-B9FE-BA13CDB2736B}" type="sibTrans" cxnId="{774153AB-AE85-465C-9BA1-8F5EC0947D57}">
      <dgm:prSet/>
      <dgm:spPr/>
      <dgm:t>
        <a:bodyPr/>
        <a:lstStyle/>
        <a:p>
          <a:endParaRPr lang="en-US"/>
        </a:p>
      </dgm:t>
    </dgm:pt>
    <dgm:pt modelId="{00B9DD14-9386-4E28-9885-FDC0A1736205}">
      <dgm:prSet/>
      <dgm:spPr/>
      <dgm:t>
        <a:bodyPr/>
        <a:lstStyle/>
        <a:p>
          <a:endParaRPr lang="en-US"/>
        </a:p>
      </dgm:t>
    </dgm:pt>
    <dgm:pt modelId="{094185C1-E54D-4223-B749-BB12947615A9}" type="parTrans" cxnId="{BE30D8A0-A466-4A8E-9B0C-686573609B8C}">
      <dgm:prSet/>
      <dgm:spPr/>
      <dgm:t>
        <a:bodyPr/>
        <a:lstStyle/>
        <a:p>
          <a:endParaRPr lang="en-US"/>
        </a:p>
      </dgm:t>
    </dgm:pt>
    <dgm:pt modelId="{F0FF4701-F98B-4C3A-8DE2-2216A6F5F4EA}" type="sibTrans" cxnId="{BE30D8A0-A466-4A8E-9B0C-686573609B8C}">
      <dgm:prSet/>
      <dgm:spPr/>
      <dgm:t>
        <a:bodyPr/>
        <a:lstStyle/>
        <a:p>
          <a:endParaRPr lang="en-US"/>
        </a:p>
      </dgm:t>
    </dgm:pt>
    <dgm:pt modelId="{C8A93581-2B33-410D-8ACD-D98EA57ED543}">
      <dgm:prSet custT="1"/>
      <dgm:spPr/>
      <dgm:t>
        <a:bodyPr/>
        <a:lstStyle/>
        <a:p>
          <a:pPr algn="l">
            <a:lnSpc>
              <a:spcPct val="100000"/>
            </a:lnSpc>
          </a:pPr>
          <a:r>
            <a:rPr lang="en-US" sz="2000" dirty="0">
              <a:latin typeface="Calibri" panose="020F0502020204030204" pitchFamily="34" charset="0"/>
              <a:ea typeface="Calibri" panose="020F0502020204030204" pitchFamily="34" charset="0"/>
              <a:cs typeface="Calibri" panose="020F0502020204030204" pitchFamily="34" charset="0"/>
            </a:rPr>
            <a:t>Help guide seniors and family members on understanding home and community-based services</a:t>
          </a:r>
        </a:p>
      </dgm:t>
    </dgm:pt>
    <dgm:pt modelId="{17691506-943A-4A29-8307-DB3ECB041325}" type="parTrans" cxnId="{960B6FFA-74A3-4DEF-9EF3-2716BF4D27B1}">
      <dgm:prSet/>
      <dgm:spPr/>
      <dgm:t>
        <a:bodyPr/>
        <a:lstStyle/>
        <a:p>
          <a:endParaRPr lang="en-US"/>
        </a:p>
      </dgm:t>
    </dgm:pt>
    <dgm:pt modelId="{F9A76EF7-DE06-4558-9A05-871DAAAE58FC}" type="sibTrans" cxnId="{960B6FFA-74A3-4DEF-9EF3-2716BF4D27B1}">
      <dgm:prSet/>
      <dgm:spPr/>
      <dgm:t>
        <a:bodyPr/>
        <a:lstStyle/>
        <a:p>
          <a:endParaRPr lang="en-US"/>
        </a:p>
      </dgm:t>
    </dgm:pt>
    <dgm:pt modelId="{119D54D3-92E3-4AEB-B1FA-369E069ABCDC}" type="pres">
      <dgm:prSet presAssocID="{C22CE2F8-82C9-4342-8DCE-68371D86F7C4}" presName="root" presStyleCnt="0">
        <dgm:presLayoutVars>
          <dgm:dir/>
          <dgm:resizeHandles val="exact"/>
        </dgm:presLayoutVars>
      </dgm:prSet>
      <dgm:spPr/>
    </dgm:pt>
    <dgm:pt modelId="{459D46C3-B66E-41BC-9866-D6BA114A8C8F}" type="pres">
      <dgm:prSet presAssocID="{DAE9D1D0-8847-4A86-8D34-3DC54602E4F8}" presName="compNode" presStyleCnt="0"/>
      <dgm:spPr/>
    </dgm:pt>
    <dgm:pt modelId="{6FFBFD2A-2D4C-4F29-8D10-06F128853231}" type="pres">
      <dgm:prSet presAssocID="{DAE9D1D0-8847-4A86-8D34-3DC54602E4F8}" presName="iconRect" presStyleLbl="node1" presStyleIdx="0" presStyleCnt="2" custScaleX="109919" custScaleY="200800" custLinFactX="-200000" custLinFactNeighborX="-209863" custLinFactNeighborY="43959"/>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peaker Phone"/>
        </a:ext>
      </dgm:extLst>
    </dgm:pt>
    <dgm:pt modelId="{CD487BA6-F842-44BE-8819-0D4ACA0D272B}" type="pres">
      <dgm:prSet presAssocID="{DAE9D1D0-8847-4A86-8D34-3DC54602E4F8}" presName="spaceRect" presStyleCnt="0"/>
      <dgm:spPr/>
    </dgm:pt>
    <dgm:pt modelId="{BF816676-4870-4210-A86D-A76EF68D73FB}" type="pres">
      <dgm:prSet presAssocID="{DAE9D1D0-8847-4A86-8D34-3DC54602E4F8}" presName="textRect" presStyleLbl="revTx" presStyleIdx="0" presStyleCnt="2" custScaleX="307947" custLinFactNeighborX="47130" custLinFactNeighborY="-76977">
        <dgm:presLayoutVars>
          <dgm:chMax val="1"/>
          <dgm:chPref val="1"/>
        </dgm:presLayoutVars>
      </dgm:prSet>
      <dgm:spPr/>
    </dgm:pt>
    <dgm:pt modelId="{4C5F2300-3D07-4DD7-9CDD-625B4CE53BCE}" type="pres">
      <dgm:prSet presAssocID="{5E8DCA06-795B-47FF-B9FE-BA13CDB2736B}" presName="sibTrans" presStyleCnt="0"/>
      <dgm:spPr/>
    </dgm:pt>
    <dgm:pt modelId="{1EAF110C-EB5B-48FE-AB30-7210144C8B48}" type="pres">
      <dgm:prSet presAssocID="{C8A93581-2B33-410D-8ACD-D98EA57ED543}" presName="compNode" presStyleCnt="0"/>
      <dgm:spPr/>
    </dgm:pt>
    <dgm:pt modelId="{CF6D03DE-F367-4804-8294-24F182D5F473}" type="pres">
      <dgm:prSet presAssocID="{C8A93581-2B33-410D-8ACD-D98EA57ED543}" presName="iconRect" presStyleLbl="node1" presStyleIdx="1" presStyleCnt="2" custScaleX="102441" custScaleY="118291" custLinFactX="-200000" custLinFactY="-13653" custLinFactNeighborX="-205088" custLinFactNeighborY="-100000"/>
      <dgm:spPr>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gnifying glass"/>
        </a:ext>
      </dgm:extLst>
    </dgm:pt>
    <dgm:pt modelId="{53729F55-DFD4-4D80-802F-A086D526618F}" type="pres">
      <dgm:prSet presAssocID="{C8A93581-2B33-410D-8ACD-D98EA57ED543}" presName="spaceRect" presStyleCnt="0"/>
      <dgm:spPr/>
    </dgm:pt>
    <dgm:pt modelId="{CF890F39-D6D9-445B-9B2D-29BA4D59CC17}" type="pres">
      <dgm:prSet presAssocID="{C8A93581-2B33-410D-8ACD-D98EA57ED543}" presName="textRect" presStyleLbl="revTx" presStyleIdx="1" presStyleCnt="2" custScaleX="345346" custScaleY="147709" custLinFactY="-25594" custLinFactNeighborX="64333" custLinFactNeighborY="-100000">
        <dgm:presLayoutVars>
          <dgm:chMax val="1"/>
          <dgm:chPref val="1"/>
        </dgm:presLayoutVars>
      </dgm:prSet>
      <dgm:spPr/>
    </dgm:pt>
  </dgm:ptLst>
  <dgm:cxnLst>
    <dgm:cxn modelId="{AEDC0862-47D2-44C6-BD21-08CD0E2E5F9F}" type="presOf" srcId="{C8A93581-2B33-410D-8ACD-D98EA57ED543}" destId="{CF890F39-D6D9-445B-9B2D-29BA4D59CC17}" srcOrd="0" destOrd="0" presId="urn:microsoft.com/office/officeart/2018/2/layout/IconLabelList"/>
    <dgm:cxn modelId="{21E0654E-9F57-424A-B757-C9A2053D5053}" type="presOf" srcId="{C22CE2F8-82C9-4342-8DCE-68371D86F7C4}" destId="{119D54D3-92E3-4AEB-B1FA-369E069ABCDC}" srcOrd="0" destOrd="0" presId="urn:microsoft.com/office/officeart/2018/2/layout/IconLabelList"/>
    <dgm:cxn modelId="{BE30D8A0-A466-4A8E-9B0C-686573609B8C}" srcId="{DAE9D1D0-8847-4A86-8D34-3DC54602E4F8}" destId="{00B9DD14-9386-4E28-9885-FDC0A1736205}" srcOrd="0" destOrd="0" parTransId="{094185C1-E54D-4223-B749-BB12947615A9}" sibTransId="{F0FF4701-F98B-4C3A-8DE2-2216A6F5F4EA}"/>
    <dgm:cxn modelId="{774153AB-AE85-465C-9BA1-8F5EC0947D57}" srcId="{C22CE2F8-82C9-4342-8DCE-68371D86F7C4}" destId="{DAE9D1D0-8847-4A86-8D34-3DC54602E4F8}" srcOrd="0" destOrd="0" parTransId="{B067A81D-051B-4212-A27C-51418C5383EC}" sibTransId="{5E8DCA06-795B-47FF-B9FE-BA13CDB2736B}"/>
    <dgm:cxn modelId="{D3DFF1C9-DE28-4D8A-BE27-4A327D5D3B6A}" type="presOf" srcId="{DAE9D1D0-8847-4A86-8D34-3DC54602E4F8}" destId="{BF816676-4870-4210-A86D-A76EF68D73FB}" srcOrd="0" destOrd="0" presId="urn:microsoft.com/office/officeart/2018/2/layout/IconLabelList"/>
    <dgm:cxn modelId="{960B6FFA-74A3-4DEF-9EF3-2716BF4D27B1}" srcId="{C22CE2F8-82C9-4342-8DCE-68371D86F7C4}" destId="{C8A93581-2B33-410D-8ACD-D98EA57ED543}" srcOrd="1" destOrd="0" parTransId="{17691506-943A-4A29-8307-DB3ECB041325}" sibTransId="{F9A76EF7-DE06-4558-9A05-871DAAAE58FC}"/>
    <dgm:cxn modelId="{FCBED2D4-A912-4DCE-9745-059AC54249AB}" type="presParOf" srcId="{119D54D3-92E3-4AEB-B1FA-369E069ABCDC}" destId="{459D46C3-B66E-41BC-9866-D6BA114A8C8F}" srcOrd="0" destOrd="0" presId="urn:microsoft.com/office/officeart/2018/2/layout/IconLabelList"/>
    <dgm:cxn modelId="{2F317C1A-EBE3-4F42-9FAB-0448772C746E}" type="presParOf" srcId="{459D46C3-B66E-41BC-9866-D6BA114A8C8F}" destId="{6FFBFD2A-2D4C-4F29-8D10-06F128853231}" srcOrd="0" destOrd="0" presId="urn:microsoft.com/office/officeart/2018/2/layout/IconLabelList"/>
    <dgm:cxn modelId="{B15FF83E-8039-4106-85E4-1248A097EE0A}" type="presParOf" srcId="{459D46C3-B66E-41BC-9866-D6BA114A8C8F}" destId="{CD487BA6-F842-44BE-8819-0D4ACA0D272B}" srcOrd="1" destOrd="0" presId="urn:microsoft.com/office/officeart/2018/2/layout/IconLabelList"/>
    <dgm:cxn modelId="{9A43B268-DF1C-4A4D-B3E4-18A1E32D30B9}" type="presParOf" srcId="{459D46C3-B66E-41BC-9866-D6BA114A8C8F}" destId="{BF816676-4870-4210-A86D-A76EF68D73FB}" srcOrd="2" destOrd="0" presId="urn:microsoft.com/office/officeart/2018/2/layout/IconLabelList"/>
    <dgm:cxn modelId="{54272D96-52D3-4360-9F6A-F2B084BE45DB}" type="presParOf" srcId="{119D54D3-92E3-4AEB-B1FA-369E069ABCDC}" destId="{4C5F2300-3D07-4DD7-9CDD-625B4CE53BCE}" srcOrd="1" destOrd="0" presId="urn:microsoft.com/office/officeart/2018/2/layout/IconLabelList"/>
    <dgm:cxn modelId="{8835773D-F4BD-4DBF-8B96-D15D359919C2}" type="presParOf" srcId="{119D54D3-92E3-4AEB-B1FA-369E069ABCDC}" destId="{1EAF110C-EB5B-48FE-AB30-7210144C8B48}" srcOrd="2" destOrd="0" presId="urn:microsoft.com/office/officeart/2018/2/layout/IconLabelList"/>
    <dgm:cxn modelId="{CD6AA67E-13DF-4BFF-9640-CD72D07BAEF7}" type="presParOf" srcId="{1EAF110C-EB5B-48FE-AB30-7210144C8B48}" destId="{CF6D03DE-F367-4804-8294-24F182D5F473}" srcOrd="0" destOrd="0" presId="urn:microsoft.com/office/officeart/2018/2/layout/IconLabelList"/>
    <dgm:cxn modelId="{4471A597-7A04-4270-99D3-6FA1CCF1D238}" type="presParOf" srcId="{1EAF110C-EB5B-48FE-AB30-7210144C8B48}" destId="{53729F55-DFD4-4D80-802F-A086D526618F}" srcOrd="1" destOrd="0" presId="urn:microsoft.com/office/officeart/2018/2/layout/IconLabelList"/>
    <dgm:cxn modelId="{C89F4244-1C9F-46D6-9957-F40BFBFC3BF0}" type="presParOf" srcId="{1EAF110C-EB5B-48FE-AB30-7210144C8B48}" destId="{CF890F39-D6D9-445B-9B2D-29BA4D59CC17}"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95139C8-B7FC-4C83-B0F0-89EEFA74418A}" type="doc">
      <dgm:prSet loTypeId="urn:microsoft.com/office/officeart/2008/layout/LinedList" loCatId="list" qsTypeId="urn:microsoft.com/office/officeart/2005/8/quickstyle/simple5" qsCatId="simple" csTypeId="urn:microsoft.com/office/officeart/2005/8/colors/accent4_2" csCatId="accent4" phldr="1"/>
      <dgm:spPr/>
      <dgm:t>
        <a:bodyPr/>
        <a:lstStyle/>
        <a:p>
          <a:endParaRPr lang="en-US"/>
        </a:p>
      </dgm:t>
    </dgm:pt>
    <dgm:pt modelId="{5BC520FF-5857-4081-B403-B5B46AEF4FD2}">
      <dgm:prSet/>
      <dgm:spPr/>
      <dgm:t>
        <a:bodyPr/>
        <a:lstStyle/>
        <a:p>
          <a:pPr>
            <a:spcAft>
              <a:spcPts val="0"/>
            </a:spcAft>
          </a:pPr>
          <a:r>
            <a:rPr lang="en-US"/>
            <a:t>Shari Smith, MA, MPH</a:t>
          </a:r>
        </a:p>
        <a:p>
          <a:pPr>
            <a:spcAft>
              <a:spcPts val="0"/>
            </a:spcAft>
          </a:pPr>
          <a:r>
            <a:rPr lang="en-US"/>
            <a:t>MMAP Manager/Regional Coordinator</a:t>
          </a:r>
        </a:p>
      </dgm:t>
    </dgm:pt>
    <dgm:pt modelId="{9658FCCE-0CC3-4EBB-ADC4-361DE2CEEAA6}" type="parTrans" cxnId="{8895E9BE-ADDD-4666-99DE-4340F1DB4F0E}">
      <dgm:prSet/>
      <dgm:spPr/>
      <dgm:t>
        <a:bodyPr/>
        <a:lstStyle/>
        <a:p>
          <a:endParaRPr lang="en-US"/>
        </a:p>
      </dgm:t>
    </dgm:pt>
    <dgm:pt modelId="{BDD28A09-EA32-4AC7-AC3B-185B0AE13ACB}" type="sibTrans" cxnId="{8895E9BE-ADDD-4666-99DE-4340F1DB4F0E}">
      <dgm:prSet/>
      <dgm:spPr/>
      <dgm:t>
        <a:bodyPr/>
        <a:lstStyle/>
        <a:p>
          <a:endParaRPr lang="en-US"/>
        </a:p>
      </dgm:t>
    </dgm:pt>
    <dgm:pt modelId="{54EC733B-4D4B-4B9C-B682-A0A1B21F9B72}">
      <dgm:prSet/>
      <dgm:spPr/>
      <dgm:t>
        <a:bodyPr/>
        <a:lstStyle/>
        <a:p>
          <a:r>
            <a:rPr lang="en-US" dirty="0"/>
            <a:t>MMAP@ageways.org</a:t>
          </a:r>
        </a:p>
      </dgm:t>
    </dgm:pt>
    <dgm:pt modelId="{1516D3B6-50A2-4CAA-9CBB-E43B7E724E9E}" type="parTrans" cxnId="{E9C52DD2-B123-4F79-89AE-A455E67096D4}">
      <dgm:prSet/>
      <dgm:spPr/>
      <dgm:t>
        <a:bodyPr/>
        <a:lstStyle/>
        <a:p>
          <a:endParaRPr lang="en-US"/>
        </a:p>
      </dgm:t>
    </dgm:pt>
    <dgm:pt modelId="{6B1FA1B7-5B76-47E7-A568-B4E8E932231D}" type="sibTrans" cxnId="{E9C52DD2-B123-4F79-89AE-A455E67096D4}">
      <dgm:prSet/>
      <dgm:spPr/>
      <dgm:t>
        <a:bodyPr/>
        <a:lstStyle/>
        <a:p>
          <a:endParaRPr lang="en-US"/>
        </a:p>
      </dgm:t>
    </dgm:pt>
    <dgm:pt modelId="{112ECADE-BDF4-4C37-8EEE-A26A4015FAD1}" type="pres">
      <dgm:prSet presAssocID="{C95139C8-B7FC-4C83-B0F0-89EEFA74418A}" presName="vert0" presStyleCnt="0">
        <dgm:presLayoutVars>
          <dgm:dir/>
          <dgm:animOne val="branch"/>
          <dgm:animLvl val="lvl"/>
        </dgm:presLayoutVars>
      </dgm:prSet>
      <dgm:spPr/>
    </dgm:pt>
    <dgm:pt modelId="{0392328D-D188-41A1-A886-2CF91F14EB73}" type="pres">
      <dgm:prSet presAssocID="{5BC520FF-5857-4081-B403-B5B46AEF4FD2}" presName="thickLine" presStyleLbl="alignNode1" presStyleIdx="0" presStyleCnt="2"/>
      <dgm:spPr/>
    </dgm:pt>
    <dgm:pt modelId="{7B7B0903-4D8D-4F05-9413-21E26D3B2D88}" type="pres">
      <dgm:prSet presAssocID="{5BC520FF-5857-4081-B403-B5B46AEF4FD2}" presName="horz1" presStyleCnt="0"/>
      <dgm:spPr/>
    </dgm:pt>
    <dgm:pt modelId="{B2018F90-3A96-4961-A2FA-DF1194D1FD28}" type="pres">
      <dgm:prSet presAssocID="{5BC520FF-5857-4081-B403-B5B46AEF4FD2}" presName="tx1" presStyleLbl="revTx" presStyleIdx="0" presStyleCnt="2"/>
      <dgm:spPr/>
    </dgm:pt>
    <dgm:pt modelId="{310D83C2-3D6D-427E-9BDC-D43ECB4CFB21}" type="pres">
      <dgm:prSet presAssocID="{5BC520FF-5857-4081-B403-B5B46AEF4FD2}" presName="vert1" presStyleCnt="0"/>
      <dgm:spPr/>
    </dgm:pt>
    <dgm:pt modelId="{D6415D83-04F3-4E6D-AF3B-805BD8FE1FB6}" type="pres">
      <dgm:prSet presAssocID="{54EC733B-4D4B-4B9C-B682-A0A1B21F9B72}" presName="thickLine" presStyleLbl="alignNode1" presStyleIdx="1" presStyleCnt="2"/>
      <dgm:spPr/>
    </dgm:pt>
    <dgm:pt modelId="{511C39E7-47B5-453F-8C00-9862E8A88218}" type="pres">
      <dgm:prSet presAssocID="{54EC733B-4D4B-4B9C-B682-A0A1B21F9B72}" presName="horz1" presStyleCnt="0"/>
      <dgm:spPr/>
    </dgm:pt>
    <dgm:pt modelId="{F0D4CC1F-7698-4B7B-9594-AC7472E47AA2}" type="pres">
      <dgm:prSet presAssocID="{54EC733B-4D4B-4B9C-B682-A0A1B21F9B72}" presName="tx1" presStyleLbl="revTx" presStyleIdx="1" presStyleCnt="2"/>
      <dgm:spPr/>
    </dgm:pt>
    <dgm:pt modelId="{BB00D4CA-8FC5-437F-A9BA-BA13D6DC4970}" type="pres">
      <dgm:prSet presAssocID="{54EC733B-4D4B-4B9C-B682-A0A1B21F9B72}" presName="vert1" presStyleCnt="0"/>
      <dgm:spPr/>
    </dgm:pt>
  </dgm:ptLst>
  <dgm:cxnLst>
    <dgm:cxn modelId="{F5CE615E-0AD5-4148-9081-A1BC501C0565}" type="presOf" srcId="{5BC520FF-5857-4081-B403-B5B46AEF4FD2}" destId="{B2018F90-3A96-4961-A2FA-DF1194D1FD28}" srcOrd="0" destOrd="0" presId="urn:microsoft.com/office/officeart/2008/layout/LinedList"/>
    <dgm:cxn modelId="{F52D66A6-2725-4078-BDAD-699142AEDC39}" type="presOf" srcId="{54EC733B-4D4B-4B9C-B682-A0A1B21F9B72}" destId="{F0D4CC1F-7698-4B7B-9594-AC7472E47AA2}" srcOrd="0" destOrd="0" presId="urn:microsoft.com/office/officeart/2008/layout/LinedList"/>
    <dgm:cxn modelId="{8895E9BE-ADDD-4666-99DE-4340F1DB4F0E}" srcId="{C95139C8-B7FC-4C83-B0F0-89EEFA74418A}" destId="{5BC520FF-5857-4081-B403-B5B46AEF4FD2}" srcOrd="0" destOrd="0" parTransId="{9658FCCE-0CC3-4EBB-ADC4-361DE2CEEAA6}" sibTransId="{BDD28A09-EA32-4AC7-AC3B-185B0AE13ACB}"/>
    <dgm:cxn modelId="{E9C52DD2-B123-4F79-89AE-A455E67096D4}" srcId="{C95139C8-B7FC-4C83-B0F0-89EEFA74418A}" destId="{54EC733B-4D4B-4B9C-B682-A0A1B21F9B72}" srcOrd="1" destOrd="0" parTransId="{1516D3B6-50A2-4CAA-9CBB-E43B7E724E9E}" sibTransId="{6B1FA1B7-5B76-47E7-A568-B4E8E932231D}"/>
    <dgm:cxn modelId="{ABC8E4E0-5C5A-43F3-8EAE-D3482CCF113E}" type="presOf" srcId="{C95139C8-B7FC-4C83-B0F0-89EEFA74418A}" destId="{112ECADE-BDF4-4C37-8EEE-A26A4015FAD1}" srcOrd="0" destOrd="0" presId="urn:microsoft.com/office/officeart/2008/layout/LinedList"/>
    <dgm:cxn modelId="{204F3D53-C841-483C-B22D-E2E8DA2CE18D}" type="presParOf" srcId="{112ECADE-BDF4-4C37-8EEE-A26A4015FAD1}" destId="{0392328D-D188-41A1-A886-2CF91F14EB73}" srcOrd="0" destOrd="0" presId="urn:microsoft.com/office/officeart/2008/layout/LinedList"/>
    <dgm:cxn modelId="{36124198-7D31-4D06-A245-6BB4EBEE345F}" type="presParOf" srcId="{112ECADE-BDF4-4C37-8EEE-A26A4015FAD1}" destId="{7B7B0903-4D8D-4F05-9413-21E26D3B2D88}" srcOrd="1" destOrd="0" presId="urn:microsoft.com/office/officeart/2008/layout/LinedList"/>
    <dgm:cxn modelId="{4DBEAFB0-6572-411A-A564-D1316A2C8BD8}" type="presParOf" srcId="{7B7B0903-4D8D-4F05-9413-21E26D3B2D88}" destId="{B2018F90-3A96-4961-A2FA-DF1194D1FD28}" srcOrd="0" destOrd="0" presId="urn:microsoft.com/office/officeart/2008/layout/LinedList"/>
    <dgm:cxn modelId="{0612A41F-97B0-45DC-B941-8F110E1CC0B0}" type="presParOf" srcId="{7B7B0903-4D8D-4F05-9413-21E26D3B2D88}" destId="{310D83C2-3D6D-427E-9BDC-D43ECB4CFB21}" srcOrd="1" destOrd="0" presId="urn:microsoft.com/office/officeart/2008/layout/LinedList"/>
    <dgm:cxn modelId="{5411FEBC-D16E-40FE-AB53-591F98B7159D}" type="presParOf" srcId="{112ECADE-BDF4-4C37-8EEE-A26A4015FAD1}" destId="{D6415D83-04F3-4E6D-AF3B-805BD8FE1FB6}" srcOrd="2" destOrd="0" presId="urn:microsoft.com/office/officeart/2008/layout/LinedList"/>
    <dgm:cxn modelId="{5D2B5FEA-85BF-4857-9F33-3ABBC9BD1503}" type="presParOf" srcId="{112ECADE-BDF4-4C37-8EEE-A26A4015FAD1}" destId="{511C39E7-47B5-453F-8C00-9862E8A88218}" srcOrd="3" destOrd="0" presId="urn:microsoft.com/office/officeart/2008/layout/LinedList"/>
    <dgm:cxn modelId="{E816B5FF-C00A-4EBC-B1BE-691F35A808B8}" type="presParOf" srcId="{511C39E7-47B5-453F-8C00-9862E8A88218}" destId="{F0D4CC1F-7698-4B7B-9594-AC7472E47AA2}" srcOrd="0" destOrd="0" presId="urn:microsoft.com/office/officeart/2008/layout/LinedList"/>
    <dgm:cxn modelId="{F3744572-7EBC-40E9-988D-336D5DD72877}" type="presParOf" srcId="{511C39E7-47B5-453F-8C00-9862E8A88218}" destId="{BB00D4CA-8FC5-437F-A9BA-BA13D6DC4970}"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9A5AAC-A1CC-4EF6-BEB5-CE54AAAE5EB1}">
      <dsp:nvSpPr>
        <dsp:cNvPr id="0" name=""/>
        <dsp:cNvSpPr/>
      </dsp:nvSpPr>
      <dsp:spPr>
        <a:xfrm>
          <a:off x="6040" y="833075"/>
          <a:ext cx="1888405" cy="2266086"/>
        </a:xfrm>
        <a:prstGeom prst="rect">
          <a:avLst/>
        </a:prstGeom>
        <a:solidFill>
          <a:schemeClr val="accent2">
            <a:lumMod val="5000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533" tIns="0" rIns="186533" bIns="330200" numCol="1" spcCol="1270" anchor="t" anchorCtr="0">
          <a:noAutofit/>
        </a:bodyPr>
        <a:lstStyle/>
        <a:p>
          <a:pPr marL="0" lvl="0" indent="0" algn="l" defTabSz="666750">
            <a:lnSpc>
              <a:spcPct val="90000"/>
            </a:lnSpc>
            <a:spcBef>
              <a:spcPct val="0"/>
            </a:spcBef>
            <a:spcAft>
              <a:spcPct val="35000"/>
            </a:spcAft>
            <a:buNone/>
          </a:pPr>
          <a:r>
            <a:rPr lang="en-US" sz="1500" kern="1200" dirty="0"/>
            <a:t>Understand Medicare health plans</a:t>
          </a:r>
        </a:p>
      </dsp:txBody>
      <dsp:txXfrm>
        <a:off x="6040" y="1739509"/>
        <a:ext cx="1888405" cy="1359652"/>
      </dsp:txXfrm>
    </dsp:sp>
    <dsp:sp modelId="{F27122C0-4ABD-401A-8E9A-C0F64203B75A}">
      <dsp:nvSpPr>
        <dsp:cNvPr id="0" name=""/>
        <dsp:cNvSpPr/>
      </dsp:nvSpPr>
      <dsp:spPr>
        <a:xfrm>
          <a:off x="6040" y="833075"/>
          <a:ext cx="1888405" cy="906434"/>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6533" tIns="165100" rIns="186533" bIns="165100" numCol="1" spcCol="1270" anchor="ctr" anchorCtr="0">
          <a:noAutofit/>
        </a:bodyPr>
        <a:lstStyle/>
        <a:p>
          <a:pPr marL="0" lvl="0" indent="0" algn="l" defTabSz="1822450">
            <a:lnSpc>
              <a:spcPct val="90000"/>
            </a:lnSpc>
            <a:spcBef>
              <a:spcPct val="0"/>
            </a:spcBef>
            <a:spcAft>
              <a:spcPct val="35000"/>
            </a:spcAft>
            <a:buNone/>
          </a:pPr>
          <a:r>
            <a:rPr lang="en-US" sz="4100" kern="1200" dirty="0"/>
            <a:t>01</a:t>
          </a:r>
        </a:p>
      </dsp:txBody>
      <dsp:txXfrm>
        <a:off x="6040" y="833075"/>
        <a:ext cx="1888405" cy="906434"/>
      </dsp:txXfrm>
    </dsp:sp>
    <dsp:sp modelId="{C2216369-4C1C-484C-AE85-B0E1940D9727}">
      <dsp:nvSpPr>
        <dsp:cNvPr id="0" name=""/>
        <dsp:cNvSpPr/>
      </dsp:nvSpPr>
      <dsp:spPr>
        <a:xfrm>
          <a:off x="2045519" y="833075"/>
          <a:ext cx="1888405" cy="2266086"/>
        </a:xfrm>
        <a:prstGeom prst="rect">
          <a:avLst/>
        </a:prstGeom>
        <a:solidFill>
          <a:schemeClr val="accent3">
            <a:lumMod val="5000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533" tIns="0" rIns="186533" bIns="330200" numCol="1" spcCol="1270" anchor="t" anchorCtr="0">
          <a:noAutofit/>
        </a:bodyPr>
        <a:lstStyle/>
        <a:p>
          <a:pPr marL="0" lvl="0" indent="0" algn="l" defTabSz="666750">
            <a:lnSpc>
              <a:spcPct val="90000"/>
            </a:lnSpc>
            <a:spcBef>
              <a:spcPct val="0"/>
            </a:spcBef>
            <a:spcAft>
              <a:spcPct val="35000"/>
            </a:spcAft>
            <a:buNone/>
          </a:pPr>
          <a:r>
            <a:rPr lang="en-US" sz="1500" kern="1200" dirty="0"/>
            <a:t>Compare and enroll in Medicare Advantage Coverage</a:t>
          </a:r>
        </a:p>
      </dsp:txBody>
      <dsp:txXfrm>
        <a:off x="2045519" y="1739509"/>
        <a:ext cx="1888405" cy="1359652"/>
      </dsp:txXfrm>
    </dsp:sp>
    <dsp:sp modelId="{6F3D7E2D-3E88-48CD-BBFD-790C12454E1E}">
      <dsp:nvSpPr>
        <dsp:cNvPr id="0" name=""/>
        <dsp:cNvSpPr/>
      </dsp:nvSpPr>
      <dsp:spPr>
        <a:xfrm>
          <a:off x="2045519" y="833075"/>
          <a:ext cx="1888405" cy="906434"/>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6533" tIns="165100" rIns="186533" bIns="165100" numCol="1" spcCol="1270" anchor="ctr" anchorCtr="0">
          <a:noAutofit/>
        </a:bodyPr>
        <a:lstStyle/>
        <a:p>
          <a:pPr marL="0" lvl="0" indent="0" algn="l" defTabSz="1822450">
            <a:lnSpc>
              <a:spcPct val="90000"/>
            </a:lnSpc>
            <a:spcBef>
              <a:spcPct val="0"/>
            </a:spcBef>
            <a:spcAft>
              <a:spcPct val="35000"/>
            </a:spcAft>
            <a:buNone/>
          </a:pPr>
          <a:r>
            <a:rPr lang="en-US" sz="4100" kern="1200" dirty="0"/>
            <a:t>02</a:t>
          </a:r>
        </a:p>
      </dsp:txBody>
      <dsp:txXfrm>
        <a:off x="2045519" y="833075"/>
        <a:ext cx="1888405" cy="906434"/>
      </dsp:txXfrm>
    </dsp:sp>
    <dsp:sp modelId="{DAFCD7A5-D17F-4C63-B65D-808C4E6B9E24}">
      <dsp:nvSpPr>
        <dsp:cNvPr id="0" name=""/>
        <dsp:cNvSpPr/>
      </dsp:nvSpPr>
      <dsp:spPr>
        <a:xfrm>
          <a:off x="4084997" y="833075"/>
          <a:ext cx="1888405" cy="2266086"/>
        </a:xfrm>
        <a:prstGeom prst="rect">
          <a:avLst/>
        </a:prstGeom>
        <a:solidFill>
          <a:schemeClr val="accent4">
            <a:lumMod val="5000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533" tIns="0" rIns="186533" bIns="330200" numCol="1" spcCol="1270" anchor="t" anchorCtr="0">
          <a:noAutofit/>
        </a:bodyPr>
        <a:lstStyle/>
        <a:p>
          <a:pPr marL="0" lvl="0" indent="0" algn="l" defTabSz="666750">
            <a:lnSpc>
              <a:spcPct val="90000"/>
            </a:lnSpc>
            <a:spcBef>
              <a:spcPct val="0"/>
            </a:spcBef>
            <a:spcAft>
              <a:spcPct val="35000"/>
            </a:spcAft>
            <a:buNone/>
          </a:pPr>
          <a:r>
            <a:rPr lang="en-US" sz="1500" kern="1200" dirty="0"/>
            <a:t>Compare or enroll in Medicare Prescription Drug Coverage</a:t>
          </a:r>
        </a:p>
      </dsp:txBody>
      <dsp:txXfrm>
        <a:off x="4084997" y="1739509"/>
        <a:ext cx="1888405" cy="1359652"/>
      </dsp:txXfrm>
    </dsp:sp>
    <dsp:sp modelId="{9EB44CE8-3D73-4FDA-9625-D112AFB52CD2}">
      <dsp:nvSpPr>
        <dsp:cNvPr id="0" name=""/>
        <dsp:cNvSpPr/>
      </dsp:nvSpPr>
      <dsp:spPr>
        <a:xfrm>
          <a:off x="4084997" y="833075"/>
          <a:ext cx="1888405" cy="906434"/>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6533" tIns="165100" rIns="186533" bIns="165100" numCol="1" spcCol="1270" anchor="ctr" anchorCtr="0">
          <a:noAutofit/>
        </a:bodyPr>
        <a:lstStyle/>
        <a:p>
          <a:pPr marL="0" lvl="0" indent="0" algn="l" defTabSz="1822450">
            <a:lnSpc>
              <a:spcPct val="90000"/>
            </a:lnSpc>
            <a:spcBef>
              <a:spcPct val="0"/>
            </a:spcBef>
            <a:spcAft>
              <a:spcPct val="35000"/>
            </a:spcAft>
            <a:buNone/>
          </a:pPr>
          <a:r>
            <a:rPr lang="en-US" sz="4100" kern="1200" dirty="0"/>
            <a:t>03</a:t>
          </a:r>
        </a:p>
      </dsp:txBody>
      <dsp:txXfrm>
        <a:off x="4084997" y="833075"/>
        <a:ext cx="1888405" cy="906434"/>
      </dsp:txXfrm>
    </dsp:sp>
    <dsp:sp modelId="{FCD8E2B4-4CC9-4028-AE88-5DFEFC8E3CC1}">
      <dsp:nvSpPr>
        <dsp:cNvPr id="0" name=""/>
        <dsp:cNvSpPr/>
      </dsp:nvSpPr>
      <dsp:spPr>
        <a:xfrm>
          <a:off x="6124475" y="833075"/>
          <a:ext cx="1888405" cy="2266086"/>
        </a:xfrm>
        <a:prstGeom prst="rect">
          <a:avLst/>
        </a:prstGeom>
        <a:solidFill>
          <a:schemeClr val="accent5">
            <a:lumMod val="5000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533" tIns="0" rIns="186533" bIns="330200" numCol="1" spcCol="1270" anchor="t" anchorCtr="0">
          <a:noAutofit/>
        </a:bodyPr>
        <a:lstStyle/>
        <a:p>
          <a:pPr marL="0" lvl="0" indent="0" algn="l" defTabSz="666750">
            <a:lnSpc>
              <a:spcPct val="90000"/>
            </a:lnSpc>
            <a:spcBef>
              <a:spcPct val="0"/>
            </a:spcBef>
            <a:spcAft>
              <a:spcPct val="35000"/>
            </a:spcAft>
            <a:buNone/>
          </a:pPr>
          <a:r>
            <a:rPr lang="en-US" sz="1500" kern="1200" dirty="0"/>
            <a:t>Identify and report Medicare and Medicaid fraud and scams</a:t>
          </a:r>
        </a:p>
      </dsp:txBody>
      <dsp:txXfrm>
        <a:off x="6124475" y="1739509"/>
        <a:ext cx="1888405" cy="1359652"/>
      </dsp:txXfrm>
    </dsp:sp>
    <dsp:sp modelId="{1CCFDC9B-E590-4518-89CC-72ED3AB93223}">
      <dsp:nvSpPr>
        <dsp:cNvPr id="0" name=""/>
        <dsp:cNvSpPr/>
      </dsp:nvSpPr>
      <dsp:spPr>
        <a:xfrm>
          <a:off x="6124475" y="833075"/>
          <a:ext cx="1888405" cy="906434"/>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6533" tIns="165100" rIns="186533" bIns="165100" numCol="1" spcCol="1270" anchor="ctr" anchorCtr="0">
          <a:noAutofit/>
        </a:bodyPr>
        <a:lstStyle/>
        <a:p>
          <a:pPr marL="0" lvl="0" indent="0" algn="l" defTabSz="1822450">
            <a:lnSpc>
              <a:spcPct val="90000"/>
            </a:lnSpc>
            <a:spcBef>
              <a:spcPct val="0"/>
            </a:spcBef>
            <a:spcAft>
              <a:spcPct val="35000"/>
            </a:spcAft>
            <a:buNone/>
          </a:pPr>
          <a:r>
            <a:rPr lang="en-US" sz="4100" kern="1200" dirty="0"/>
            <a:t>04</a:t>
          </a:r>
        </a:p>
      </dsp:txBody>
      <dsp:txXfrm>
        <a:off x="6124475" y="833075"/>
        <a:ext cx="1888405" cy="906434"/>
      </dsp:txXfrm>
    </dsp:sp>
    <dsp:sp modelId="{AB89EA79-0A44-47B5-8172-F8C44EDF0A9A}">
      <dsp:nvSpPr>
        <dsp:cNvPr id="0" name=""/>
        <dsp:cNvSpPr/>
      </dsp:nvSpPr>
      <dsp:spPr>
        <a:xfrm>
          <a:off x="8163953" y="833075"/>
          <a:ext cx="1888405" cy="2266086"/>
        </a:xfrm>
        <a:prstGeom prst="rect">
          <a:avLst/>
        </a:prstGeom>
        <a:solidFill>
          <a:schemeClr val="accent6">
            <a:lumMod val="5000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533" tIns="0" rIns="186533" bIns="330200" numCol="1" spcCol="1270" anchor="t" anchorCtr="0">
          <a:noAutofit/>
        </a:bodyPr>
        <a:lstStyle/>
        <a:p>
          <a:pPr marL="0" lvl="0" indent="0" algn="l" defTabSz="666750">
            <a:lnSpc>
              <a:spcPct val="90000"/>
            </a:lnSpc>
            <a:spcBef>
              <a:spcPct val="0"/>
            </a:spcBef>
            <a:spcAft>
              <a:spcPct val="35000"/>
            </a:spcAft>
            <a:buNone/>
          </a:pPr>
          <a:r>
            <a:rPr lang="en-US" sz="1500" kern="1200" dirty="0"/>
            <a:t>Assist with enrollment into low-income programs</a:t>
          </a:r>
        </a:p>
      </dsp:txBody>
      <dsp:txXfrm>
        <a:off x="8163953" y="1739509"/>
        <a:ext cx="1888405" cy="1359652"/>
      </dsp:txXfrm>
    </dsp:sp>
    <dsp:sp modelId="{8FB8C315-8EA6-4CAB-AFF2-EA9128A729E1}">
      <dsp:nvSpPr>
        <dsp:cNvPr id="0" name=""/>
        <dsp:cNvSpPr/>
      </dsp:nvSpPr>
      <dsp:spPr>
        <a:xfrm>
          <a:off x="8163953" y="833075"/>
          <a:ext cx="1888405" cy="906434"/>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6533" tIns="165100" rIns="186533" bIns="165100" numCol="1" spcCol="1270" anchor="ctr" anchorCtr="0">
          <a:noAutofit/>
        </a:bodyPr>
        <a:lstStyle/>
        <a:p>
          <a:pPr marL="0" lvl="0" indent="0" algn="l" defTabSz="1822450">
            <a:lnSpc>
              <a:spcPct val="90000"/>
            </a:lnSpc>
            <a:spcBef>
              <a:spcPct val="0"/>
            </a:spcBef>
            <a:spcAft>
              <a:spcPct val="35000"/>
            </a:spcAft>
            <a:buNone/>
          </a:pPr>
          <a:r>
            <a:rPr lang="en-US" sz="4100" kern="1200" dirty="0"/>
            <a:t>05</a:t>
          </a:r>
        </a:p>
      </dsp:txBody>
      <dsp:txXfrm>
        <a:off x="8163953" y="833075"/>
        <a:ext cx="1888405" cy="9064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AC6312-487C-4BDF-9CAE-31B501347E8C}">
      <dsp:nvSpPr>
        <dsp:cNvPr id="0" name=""/>
        <dsp:cNvSpPr/>
      </dsp:nvSpPr>
      <dsp:spPr>
        <a:xfrm>
          <a:off x="3953" y="250923"/>
          <a:ext cx="2377306" cy="698595"/>
        </a:xfrm>
        <a:prstGeom prst="rect">
          <a:avLst/>
        </a:prstGeom>
        <a:solidFill>
          <a:schemeClr val="accent2">
            <a:lumMod val="5000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Part A: Hospital Insurance</a:t>
          </a:r>
        </a:p>
      </dsp:txBody>
      <dsp:txXfrm>
        <a:off x="3953" y="250923"/>
        <a:ext cx="2377306" cy="698595"/>
      </dsp:txXfrm>
    </dsp:sp>
    <dsp:sp modelId="{5F7EF644-70AE-4730-AE92-EC87A5A0A059}">
      <dsp:nvSpPr>
        <dsp:cNvPr id="0" name=""/>
        <dsp:cNvSpPr/>
      </dsp:nvSpPr>
      <dsp:spPr>
        <a:xfrm>
          <a:off x="3953" y="949519"/>
          <a:ext cx="2377306" cy="3150895"/>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Inpatient Care in Hospital</a:t>
          </a:r>
        </a:p>
        <a:p>
          <a:pPr marL="171450" lvl="1" indent="-171450" algn="l" defTabSz="844550">
            <a:lnSpc>
              <a:spcPct val="90000"/>
            </a:lnSpc>
            <a:spcBef>
              <a:spcPct val="0"/>
            </a:spcBef>
            <a:spcAft>
              <a:spcPct val="15000"/>
            </a:spcAft>
            <a:buChar char="•"/>
          </a:pPr>
          <a:r>
            <a:rPr lang="en-US" sz="1900" kern="1200" dirty="0"/>
            <a:t>Skilled Nursing Facility Care</a:t>
          </a:r>
        </a:p>
        <a:p>
          <a:pPr marL="171450" lvl="1" indent="-171450" algn="l" defTabSz="844550">
            <a:lnSpc>
              <a:spcPct val="90000"/>
            </a:lnSpc>
            <a:spcBef>
              <a:spcPct val="0"/>
            </a:spcBef>
            <a:spcAft>
              <a:spcPct val="15000"/>
            </a:spcAft>
            <a:buChar char="•"/>
          </a:pPr>
          <a:r>
            <a:rPr lang="en-US" sz="1900" kern="1200" dirty="0"/>
            <a:t>Hospice Care</a:t>
          </a:r>
        </a:p>
        <a:p>
          <a:pPr marL="171450" lvl="1" indent="-171450" algn="l" defTabSz="844550">
            <a:lnSpc>
              <a:spcPct val="90000"/>
            </a:lnSpc>
            <a:spcBef>
              <a:spcPct val="0"/>
            </a:spcBef>
            <a:spcAft>
              <a:spcPct val="15000"/>
            </a:spcAft>
            <a:buChar char="•"/>
          </a:pPr>
          <a:r>
            <a:rPr lang="en-US" sz="1900" kern="1200" dirty="0"/>
            <a:t>Home Health Care</a:t>
          </a:r>
        </a:p>
      </dsp:txBody>
      <dsp:txXfrm>
        <a:off x="3953" y="949519"/>
        <a:ext cx="2377306" cy="3150895"/>
      </dsp:txXfrm>
    </dsp:sp>
    <dsp:sp modelId="{A1C56360-FCEE-4BE7-8DA1-7A51BAA8F07D}">
      <dsp:nvSpPr>
        <dsp:cNvPr id="0" name=""/>
        <dsp:cNvSpPr/>
      </dsp:nvSpPr>
      <dsp:spPr>
        <a:xfrm>
          <a:off x="2714082" y="250923"/>
          <a:ext cx="2377306" cy="698595"/>
        </a:xfrm>
        <a:prstGeom prst="rect">
          <a:avLst/>
        </a:prstGeom>
        <a:solidFill>
          <a:schemeClr val="accent3">
            <a:lumMod val="5000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Part B: Medical Insurance</a:t>
          </a:r>
        </a:p>
      </dsp:txBody>
      <dsp:txXfrm>
        <a:off x="2714082" y="250923"/>
        <a:ext cx="2377306" cy="698595"/>
      </dsp:txXfrm>
    </dsp:sp>
    <dsp:sp modelId="{3230AC95-26C6-49B4-9EC7-11E2F5D3EF35}">
      <dsp:nvSpPr>
        <dsp:cNvPr id="0" name=""/>
        <dsp:cNvSpPr/>
      </dsp:nvSpPr>
      <dsp:spPr>
        <a:xfrm>
          <a:off x="2714082" y="949519"/>
          <a:ext cx="2377306" cy="3150895"/>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Font typeface="Arial" panose="020B0604020202020204" pitchFamily="34" charset="0"/>
            <a:buChar char="•"/>
          </a:pPr>
          <a:r>
            <a:rPr lang="en-US" sz="1900" kern="1200" dirty="0"/>
            <a:t>Services from Doctors</a:t>
          </a:r>
        </a:p>
        <a:p>
          <a:pPr marL="171450" lvl="1" indent="-171450" algn="l" defTabSz="844550">
            <a:lnSpc>
              <a:spcPct val="90000"/>
            </a:lnSpc>
            <a:spcBef>
              <a:spcPct val="0"/>
            </a:spcBef>
            <a:spcAft>
              <a:spcPct val="15000"/>
            </a:spcAft>
            <a:buChar char="•"/>
          </a:pPr>
          <a:r>
            <a:rPr lang="en-US" sz="1900" kern="1200" dirty="0"/>
            <a:t>Outpatient Care</a:t>
          </a:r>
        </a:p>
        <a:p>
          <a:pPr marL="171450" lvl="1" indent="-171450" algn="l" defTabSz="844550">
            <a:lnSpc>
              <a:spcPct val="90000"/>
            </a:lnSpc>
            <a:spcBef>
              <a:spcPct val="0"/>
            </a:spcBef>
            <a:spcAft>
              <a:spcPct val="15000"/>
            </a:spcAft>
            <a:buChar char="•"/>
          </a:pPr>
          <a:r>
            <a:rPr lang="en-US" sz="1900" kern="1200" dirty="0"/>
            <a:t>Home Health Care</a:t>
          </a:r>
        </a:p>
        <a:p>
          <a:pPr marL="171450" lvl="1" indent="-171450" algn="l" defTabSz="844550">
            <a:lnSpc>
              <a:spcPct val="90000"/>
            </a:lnSpc>
            <a:spcBef>
              <a:spcPct val="0"/>
            </a:spcBef>
            <a:spcAft>
              <a:spcPct val="15000"/>
            </a:spcAft>
            <a:buChar char="•"/>
          </a:pPr>
          <a:r>
            <a:rPr lang="en-US" sz="1900" kern="1200" dirty="0"/>
            <a:t>DME</a:t>
          </a:r>
        </a:p>
        <a:p>
          <a:pPr marL="171450" lvl="1" indent="-171450" algn="l" defTabSz="844550">
            <a:lnSpc>
              <a:spcPct val="90000"/>
            </a:lnSpc>
            <a:spcBef>
              <a:spcPct val="0"/>
            </a:spcBef>
            <a:spcAft>
              <a:spcPct val="15000"/>
            </a:spcAft>
            <a:buChar char="•"/>
          </a:pPr>
          <a:r>
            <a:rPr lang="en-US" sz="1900" kern="1200" dirty="0"/>
            <a:t>Preventative Services</a:t>
          </a:r>
        </a:p>
      </dsp:txBody>
      <dsp:txXfrm>
        <a:off x="2714082" y="949519"/>
        <a:ext cx="2377306" cy="3150895"/>
      </dsp:txXfrm>
    </dsp:sp>
    <dsp:sp modelId="{E06FB7A8-BBED-4C9E-BEC9-050A76CDC3E7}">
      <dsp:nvSpPr>
        <dsp:cNvPr id="0" name=""/>
        <dsp:cNvSpPr/>
      </dsp:nvSpPr>
      <dsp:spPr>
        <a:xfrm>
          <a:off x="5424211" y="250923"/>
          <a:ext cx="2377306" cy="698595"/>
        </a:xfrm>
        <a:prstGeom prst="rect">
          <a:avLst/>
        </a:prstGeom>
        <a:solidFill>
          <a:schemeClr val="accent4">
            <a:lumMod val="5000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Part D: Prescription Drug</a:t>
          </a:r>
        </a:p>
      </dsp:txBody>
      <dsp:txXfrm>
        <a:off x="5424211" y="250923"/>
        <a:ext cx="2377306" cy="698595"/>
      </dsp:txXfrm>
    </dsp:sp>
    <dsp:sp modelId="{429E9684-FED3-43D1-8968-0943A55CCF12}">
      <dsp:nvSpPr>
        <dsp:cNvPr id="0" name=""/>
        <dsp:cNvSpPr/>
      </dsp:nvSpPr>
      <dsp:spPr>
        <a:xfrm>
          <a:off x="5424211" y="949519"/>
          <a:ext cx="2377306" cy="3150895"/>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Prescription Drug Coverage</a:t>
          </a:r>
        </a:p>
        <a:p>
          <a:pPr marL="342900" lvl="2" indent="-171450" algn="l" defTabSz="844550">
            <a:lnSpc>
              <a:spcPct val="90000"/>
            </a:lnSpc>
            <a:spcBef>
              <a:spcPct val="0"/>
            </a:spcBef>
            <a:spcAft>
              <a:spcPct val="15000"/>
            </a:spcAft>
            <a:buChar char="•"/>
          </a:pPr>
          <a:r>
            <a:rPr lang="en-US" sz="1900" kern="1200" dirty="0"/>
            <a:t>Prescription Medications</a:t>
          </a:r>
        </a:p>
        <a:p>
          <a:pPr marL="342900" lvl="2" indent="-171450" algn="l" defTabSz="844550">
            <a:lnSpc>
              <a:spcPct val="90000"/>
            </a:lnSpc>
            <a:spcBef>
              <a:spcPct val="0"/>
            </a:spcBef>
            <a:spcAft>
              <a:spcPct val="15000"/>
            </a:spcAft>
            <a:buChar char="•"/>
          </a:pPr>
          <a:r>
            <a:rPr lang="en-US" sz="1900" kern="1200" dirty="0"/>
            <a:t>Most Vaccinations</a:t>
          </a:r>
        </a:p>
      </dsp:txBody>
      <dsp:txXfrm>
        <a:off x="5424211" y="949519"/>
        <a:ext cx="2377306" cy="3150895"/>
      </dsp:txXfrm>
    </dsp:sp>
    <dsp:sp modelId="{251D6D7A-26D2-4EDC-8789-FBC1BF844CA0}">
      <dsp:nvSpPr>
        <dsp:cNvPr id="0" name=""/>
        <dsp:cNvSpPr/>
      </dsp:nvSpPr>
      <dsp:spPr>
        <a:xfrm>
          <a:off x="8134340" y="250923"/>
          <a:ext cx="2377306" cy="698595"/>
        </a:xfrm>
        <a:prstGeom prst="rect">
          <a:avLst/>
        </a:prstGeom>
        <a:solidFill>
          <a:schemeClr val="accent5">
            <a:lumMod val="5000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Part C: Medicare Advantage</a:t>
          </a:r>
        </a:p>
      </dsp:txBody>
      <dsp:txXfrm>
        <a:off x="8134340" y="250923"/>
        <a:ext cx="2377306" cy="698595"/>
      </dsp:txXfrm>
    </dsp:sp>
    <dsp:sp modelId="{CCCCEDF4-CB03-4D5F-A1B7-CF55536DFC37}">
      <dsp:nvSpPr>
        <dsp:cNvPr id="0" name=""/>
        <dsp:cNvSpPr/>
      </dsp:nvSpPr>
      <dsp:spPr>
        <a:xfrm>
          <a:off x="8134340" y="949519"/>
          <a:ext cx="2377306" cy="3150895"/>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Includes Parts A, B and D in one plan</a:t>
          </a:r>
        </a:p>
        <a:p>
          <a:pPr marL="171450" lvl="1" indent="-171450" algn="l" defTabSz="844550">
            <a:lnSpc>
              <a:spcPct val="90000"/>
            </a:lnSpc>
            <a:spcBef>
              <a:spcPct val="0"/>
            </a:spcBef>
            <a:spcAft>
              <a:spcPct val="15000"/>
            </a:spcAft>
            <a:buChar char="•"/>
          </a:pPr>
          <a:r>
            <a:rPr lang="en-US" sz="1900" kern="1200" dirty="0"/>
            <a:t>HMO and PPO Plan Options</a:t>
          </a:r>
        </a:p>
        <a:p>
          <a:pPr marL="171450" lvl="1" indent="-171450" algn="l" defTabSz="844550">
            <a:lnSpc>
              <a:spcPct val="90000"/>
            </a:lnSpc>
            <a:spcBef>
              <a:spcPct val="0"/>
            </a:spcBef>
            <a:spcAft>
              <a:spcPct val="15000"/>
            </a:spcAft>
            <a:buChar char="•"/>
          </a:pPr>
          <a:r>
            <a:rPr lang="en-US" sz="1900" kern="1200" dirty="0"/>
            <a:t>May Offer Extra Benefits</a:t>
          </a:r>
        </a:p>
        <a:p>
          <a:pPr marL="342900" lvl="2" indent="-171450" algn="l" defTabSz="844550">
            <a:lnSpc>
              <a:spcPct val="90000"/>
            </a:lnSpc>
            <a:spcBef>
              <a:spcPct val="0"/>
            </a:spcBef>
            <a:spcAft>
              <a:spcPct val="15000"/>
            </a:spcAft>
            <a:buChar char="•"/>
          </a:pPr>
          <a:r>
            <a:rPr lang="en-US" sz="1900" kern="1200" dirty="0"/>
            <a:t>Vision, Dental, Hearing, Fitness and more</a:t>
          </a:r>
        </a:p>
        <a:p>
          <a:pPr marL="342900" lvl="2" indent="-171450" algn="l" defTabSz="844550">
            <a:lnSpc>
              <a:spcPct val="90000"/>
            </a:lnSpc>
            <a:spcBef>
              <a:spcPct val="0"/>
            </a:spcBef>
            <a:spcAft>
              <a:spcPct val="15000"/>
            </a:spcAft>
            <a:buChar char="•"/>
          </a:pPr>
          <a:endParaRPr lang="en-US" sz="1900" kern="1200" dirty="0"/>
        </a:p>
      </dsp:txBody>
      <dsp:txXfrm>
        <a:off x="8134340" y="949519"/>
        <a:ext cx="2377306" cy="31508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FCC317-7516-4D83-969F-B516E8ADBA24}">
      <dsp:nvSpPr>
        <dsp:cNvPr id="0" name=""/>
        <dsp:cNvSpPr/>
      </dsp:nvSpPr>
      <dsp:spPr>
        <a:xfrm rot="10800000">
          <a:off x="1162957" y="2"/>
          <a:ext cx="3918712" cy="703654"/>
        </a:xfrm>
        <a:prstGeom prst="homePlate">
          <a:avLst/>
        </a:prstGeom>
        <a:solidFill>
          <a:schemeClr val="accent2">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0292" tIns="118110" rIns="220472" bIns="118110" numCol="1" spcCol="1270" anchor="ctr" anchorCtr="0">
          <a:noAutofit/>
        </a:bodyPr>
        <a:lstStyle/>
        <a:p>
          <a:pPr marL="0" lvl="0" indent="0" algn="ctr" defTabSz="1377950">
            <a:lnSpc>
              <a:spcPct val="90000"/>
            </a:lnSpc>
            <a:spcBef>
              <a:spcPct val="0"/>
            </a:spcBef>
            <a:spcAft>
              <a:spcPct val="35000"/>
            </a:spcAft>
            <a:buNone/>
          </a:pPr>
          <a:r>
            <a:rPr lang="en-US" sz="3100" b="1" kern="1200" dirty="0"/>
            <a:t>Original Medicare</a:t>
          </a:r>
        </a:p>
      </dsp:txBody>
      <dsp:txXfrm rot="10800000">
        <a:off x="1338870" y="2"/>
        <a:ext cx="3742799" cy="703654"/>
      </dsp:txXfrm>
    </dsp:sp>
    <dsp:sp modelId="{512622B2-E047-4E34-8423-C727206453BF}">
      <dsp:nvSpPr>
        <dsp:cNvPr id="0" name=""/>
        <dsp:cNvSpPr/>
      </dsp:nvSpPr>
      <dsp:spPr>
        <a:xfrm>
          <a:off x="1044004" y="7743"/>
          <a:ext cx="703654" cy="703654"/>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03123EBF-14C0-4915-AB04-8936B4B84021}">
      <dsp:nvSpPr>
        <dsp:cNvPr id="0" name=""/>
        <dsp:cNvSpPr/>
      </dsp:nvSpPr>
      <dsp:spPr>
        <a:xfrm rot="10800000">
          <a:off x="1162957" y="914012"/>
          <a:ext cx="3918712" cy="1515439"/>
        </a:xfrm>
        <a:prstGeom prst="rect">
          <a:avLst/>
        </a:prstGeom>
        <a:solidFill>
          <a:schemeClr val="accent3">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0292" tIns="38100" rIns="71120" bIns="38100" numCol="1" spcCol="1270" anchor="t" anchorCtr="0">
          <a:noAutofit/>
        </a:bodyPr>
        <a:lstStyle/>
        <a:p>
          <a:pPr marL="0" lvl="0" indent="0" algn="ctr" defTabSz="444500">
            <a:lnSpc>
              <a:spcPct val="90000"/>
            </a:lnSpc>
            <a:spcBef>
              <a:spcPct val="0"/>
            </a:spcBef>
            <a:spcAft>
              <a:spcPct val="35000"/>
            </a:spcAft>
            <a:buNone/>
          </a:pPr>
          <a:r>
            <a:rPr lang="en-US" sz="1000" kern="1200" dirty="0"/>
            <a:t>THIS INCLUDES PART A &amp; PART B</a:t>
          </a:r>
        </a:p>
        <a:p>
          <a:pPr marL="171450" lvl="1" indent="-171450" algn="ctr" defTabSz="800100">
            <a:lnSpc>
              <a:spcPct val="90000"/>
            </a:lnSpc>
            <a:spcBef>
              <a:spcPct val="0"/>
            </a:spcBef>
            <a:spcAft>
              <a:spcPct val="15000"/>
            </a:spcAft>
            <a:buFontTx/>
            <a:buNone/>
          </a:pPr>
          <a:r>
            <a:rPr lang="en-US" sz="1800" b="1" kern="1200" dirty="0"/>
            <a:t>PART A</a:t>
          </a:r>
          <a:endParaRPr lang="en-US" sz="1300" kern="1200" dirty="0"/>
        </a:p>
        <a:p>
          <a:pPr marL="114300" lvl="1" indent="-114300" algn="ctr" defTabSz="577850">
            <a:lnSpc>
              <a:spcPct val="90000"/>
            </a:lnSpc>
            <a:spcBef>
              <a:spcPct val="0"/>
            </a:spcBef>
            <a:spcAft>
              <a:spcPct val="15000"/>
            </a:spcAft>
            <a:buFontTx/>
            <a:buNone/>
          </a:pPr>
          <a:r>
            <a:rPr lang="en-US" sz="1300" kern="1200" dirty="0"/>
            <a:t>Hospital Insurance</a:t>
          </a:r>
        </a:p>
        <a:p>
          <a:pPr marL="228600" lvl="1" indent="-228600" algn="ctr" defTabSz="889000">
            <a:lnSpc>
              <a:spcPct val="90000"/>
            </a:lnSpc>
            <a:spcBef>
              <a:spcPct val="0"/>
            </a:spcBef>
            <a:spcAft>
              <a:spcPct val="15000"/>
            </a:spcAft>
            <a:buFontTx/>
            <a:buNone/>
          </a:pPr>
          <a:r>
            <a:rPr lang="en-US" sz="2000" kern="1200" dirty="0"/>
            <a:t>+</a:t>
          </a:r>
          <a:endParaRPr lang="en-US" sz="1300" kern="1200" dirty="0"/>
        </a:p>
        <a:p>
          <a:pPr marL="171450" lvl="1" indent="-171450" algn="ctr" defTabSz="800100">
            <a:lnSpc>
              <a:spcPct val="90000"/>
            </a:lnSpc>
            <a:spcBef>
              <a:spcPct val="0"/>
            </a:spcBef>
            <a:spcAft>
              <a:spcPct val="15000"/>
            </a:spcAft>
            <a:buFontTx/>
            <a:buNone/>
          </a:pPr>
          <a:r>
            <a:rPr lang="en-US" sz="1800" b="1" kern="1200" dirty="0"/>
            <a:t>PART B</a:t>
          </a:r>
          <a:endParaRPr lang="en-US" sz="1300" kern="1200" dirty="0"/>
        </a:p>
        <a:p>
          <a:pPr marL="114300" lvl="1" indent="-114300" algn="ctr" defTabSz="577850">
            <a:lnSpc>
              <a:spcPct val="90000"/>
            </a:lnSpc>
            <a:spcBef>
              <a:spcPct val="0"/>
            </a:spcBef>
            <a:spcAft>
              <a:spcPct val="15000"/>
            </a:spcAft>
            <a:buFontTx/>
            <a:buNone/>
          </a:pPr>
          <a:r>
            <a:rPr lang="en-US" sz="1300" kern="1200" dirty="0"/>
            <a:t>Medical Insurance</a:t>
          </a:r>
        </a:p>
      </dsp:txBody>
      <dsp:txXfrm rot="10800000">
        <a:off x="1162957" y="914012"/>
        <a:ext cx="3918712" cy="1515439"/>
      </dsp:txXfrm>
    </dsp:sp>
    <dsp:sp modelId="{8A5570E5-D18C-4EA9-9277-63A36D1E3E83}">
      <dsp:nvSpPr>
        <dsp:cNvPr id="0" name=""/>
        <dsp:cNvSpPr/>
      </dsp:nvSpPr>
      <dsp:spPr>
        <a:xfrm>
          <a:off x="1222972" y="950965"/>
          <a:ext cx="703654" cy="703654"/>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0E523795-0023-4D72-B5DA-1B1B79F6106E}">
      <dsp:nvSpPr>
        <dsp:cNvPr id="0" name=""/>
        <dsp:cNvSpPr/>
      </dsp:nvSpPr>
      <dsp:spPr>
        <a:xfrm rot="10800000">
          <a:off x="1162957" y="2639498"/>
          <a:ext cx="3918712" cy="1292409"/>
        </a:xfrm>
        <a:prstGeom prst="rect">
          <a:avLst/>
        </a:prstGeom>
        <a:solidFill>
          <a:schemeClr val="accent4">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0292" tIns="76200" rIns="142240" bIns="76200" numCol="1" spcCol="1270" anchor="t" anchorCtr="0">
          <a:noAutofit/>
        </a:bodyPr>
        <a:lstStyle/>
        <a:p>
          <a:pPr marL="0" lvl="0" indent="0" algn="ctr" defTabSz="889000">
            <a:lnSpc>
              <a:spcPct val="90000"/>
            </a:lnSpc>
            <a:spcBef>
              <a:spcPct val="0"/>
            </a:spcBef>
            <a:spcAft>
              <a:spcPct val="35000"/>
            </a:spcAft>
            <a:buNone/>
          </a:pPr>
          <a:r>
            <a:rPr lang="en-US" sz="2000" b="1" u="none" kern="1200" dirty="0"/>
            <a:t>YOU CAN ADD</a:t>
          </a:r>
        </a:p>
        <a:p>
          <a:pPr marL="171450" lvl="1" indent="-171450" algn="ctr" defTabSz="800100" rtl="0">
            <a:lnSpc>
              <a:spcPct val="90000"/>
            </a:lnSpc>
            <a:spcBef>
              <a:spcPct val="0"/>
            </a:spcBef>
            <a:spcAft>
              <a:spcPct val="15000"/>
            </a:spcAft>
            <a:buFontTx/>
            <a:buNone/>
          </a:pPr>
          <a:r>
            <a:rPr lang="en-US" sz="1800" b="1" kern="1200" dirty="0"/>
            <a:t>PART D</a:t>
          </a:r>
          <a:r>
            <a:rPr lang="en-US" sz="1600" kern="1200" dirty="0">
              <a:latin typeface="Avenir Next LT Pro Light" panose="02020404030301010803"/>
            </a:rPr>
            <a:t> </a:t>
          </a:r>
          <a:endParaRPr lang="en-US" sz="1600" kern="1200" dirty="0"/>
        </a:p>
        <a:p>
          <a:pPr marL="171450" lvl="1" indent="-171450" algn="ctr" defTabSz="800100">
            <a:lnSpc>
              <a:spcPct val="90000"/>
            </a:lnSpc>
            <a:spcBef>
              <a:spcPct val="0"/>
            </a:spcBef>
            <a:spcAft>
              <a:spcPct val="15000"/>
            </a:spcAft>
          </a:pPr>
          <a:r>
            <a:rPr lang="en-US" sz="1300" kern="1200" dirty="0"/>
            <a:t>Medicare Prescription Drug Coverage</a:t>
          </a:r>
        </a:p>
      </dsp:txBody>
      <dsp:txXfrm rot="10800000">
        <a:off x="1162957" y="2639498"/>
        <a:ext cx="3918712" cy="1292409"/>
      </dsp:txXfrm>
    </dsp:sp>
    <dsp:sp modelId="{B44C8838-3A3F-4B2B-89C5-6A7BD68F740E}">
      <dsp:nvSpPr>
        <dsp:cNvPr id="0" name=""/>
        <dsp:cNvSpPr/>
      </dsp:nvSpPr>
      <dsp:spPr>
        <a:xfrm>
          <a:off x="1191188" y="3065909"/>
          <a:ext cx="703654" cy="703654"/>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35A78DC4-D890-4695-A2F6-1393F96CE8D1}">
      <dsp:nvSpPr>
        <dsp:cNvPr id="0" name=""/>
        <dsp:cNvSpPr/>
      </dsp:nvSpPr>
      <dsp:spPr>
        <a:xfrm rot="10800000">
          <a:off x="1162957" y="4141953"/>
          <a:ext cx="3918712" cy="1276400"/>
        </a:xfrm>
        <a:prstGeom prst="rect">
          <a:avLst/>
        </a:prstGeom>
        <a:solidFill>
          <a:schemeClr val="accent5">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0292" tIns="76200" rIns="142240" bIns="76200" numCol="1" spcCol="1270" anchor="t" anchorCtr="0">
          <a:noAutofit/>
        </a:bodyPr>
        <a:lstStyle/>
        <a:p>
          <a:pPr marL="0" lvl="0" indent="0" algn="ctr" defTabSz="889000">
            <a:lnSpc>
              <a:spcPct val="90000"/>
            </a:lnSpc>
            <a:spcBef>
              <a:spcPct val="0"/>
            </a:spcBef>
            <a:spcAft>
              <a:spcPct val="35000"/>
            </a:spcAft>
            <a:buNone/>
          </a:pPr>
          <a:r>
            <a:rPr lang="en-US" sz="2000" b="1" kern="1200" dirty="0"/>
            <a:t>YOU CAN ALSO ADD</a:t>
          </a:r>
        </a:p>
        <a:p>
          <a:pPr marL="171450" lvl="1" indent="-171450" algn="ctr" defTabSz="800100" rtl="0">
            <a:lnSpc>
              <a:spcPct val="90000"/>
            </a:lnSpc>
            <a:spcBef>
              <a:spcPct val="0"/>
            </a:spcBef>
            <a:spcAft>
              <a:spcPct val="15000"/>
            </a:spcAft>
            <a:buFontTx/>
            <a:buNone/>
          </a:pPr>
          <a:r>
            <a:rPr lang="en-US" sz="1800" b="1" kern="1200" dirty="0"/>
            <a:t>MEDIGAP</a:t>
          </a:r>
          <a:r>
            <a:rPr lang="en-US" sz="1600" b="1" kern="1200" dirty="0">
              <a:latin typeface="Avenir Next LT Pro Light" panose="02020404030301010803"/>
            </a:rPr>
            <a:t> </a:t>
          </a:r>
          <a:endParaRPr lang="en-US" sz="1600" b="1" kern="1200" dirty="0"/>
        </a:p>
        <a:p>
          <a:pPr marL="171450" lvl="1" indent="-171450" algn="ctr" defTabSz="800100" rtl="0">
            <a:lnSpc>
              <a:spcPct val="90000"/>
            </a:lnSpc>
            <a:spcBef>
              <a:spcPct val="0"/>
            </a:spcBef>
            <a:spcAft>
              <a:spcPct val="15000"/>
            </a:spcAft>
          </a:pPr>
          <a:r>
            <a:rPr lang="en-US" sz="1300" kern="1200" dirty="0"/>
            <a:t>Medicare Supplement Insurance</a:t>
          </a:r>
          <a:r>
            <a:rPr lang="en-US" sz="1300" kern="1200" dirty="0">
              <a:latin typeface="Avenir Next LT Pro Light" panose="02020404030301010803"/>
            </a:rPr>
            <a:t> </a:t>
          </a:r>
          <a:endParaRPr lang="en-US" sz="1300" kern="1200" dirty="0"/>
        </a:p>
        <a:p>
          <a:pPr marL="171450" lvl="1" indent="-171450" algn="ctr" defTabSz="800100">
            <a:lnSpc>
              <a:spcPct val="90000"/>
            </a:lnSpc>
            <a:spcBef>
              <a:spcPct val="0"/>
            </a:spcBef>
            <a:spcAft>
              <a:spcPct val="15000"/>
            </a:spcAft>
          </a:pPr>
          <a:r>
            <a:rPr lang="en-US" sz="1000" kern="1200" dirty="0"/>
            <a:t>(Medigap policies help pay your out-of-pocket costs in original Medicare)</a:t>
          </a:r>
        </a:p>
      </dsp:txBody>
      <dsp:txXfrm rot="10800000">
        <a:off x="1162957" y="4141953"/>
        <a:ext cx="3918712" cy="1276400"/>
      </dsp:txXfrm>
    </dsp:sp>
    <dsp:sp modelId="{6BD29EE6-11FB-45D0-B069-E85334CFBDB7}">
      <dsp:nvSpPr>
        <dsp:cNvPr id="0" name=""/>
        <dsp:cNvSpPr/>
      </dsp:nvSpPr>
      <dsp:spPr>
        <a:xfrm>
          <a:off x="1224794" y="4362605"/>
          <a:ext cx="703654" cy="703654"/>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2A238E-E39E-4C63-A9B4-7A6B2DFC0B61}">
      <dsp:nvSpPr>
        <dsp:cNvPr id="0" name=""/>
        <dsp:cNvSpPr/>
      </dsp:nvSpPr>
      <dsp:spPr>
        <a:xfrm rot="10800000">
          <a:off x="2345841" y="121755"/>
          <a:ext cx="3826325" cy="650845"/>
        </a:xfrm>
        <a:prstGeom prst="homePlate">
          <a:avLst/>
        </a:prstGeom>
        <a:solidFill>
          <a:schemeClr val="accent2">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2567"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Medicare Advantage (Part C)</a:t>
          </a:r>
        </a:p>
      </dsp:txBody>
      <dsp:txXfrm rot="10800000">
        <a:off x="2508552" y="121755"/>
        <a:ext cx="3663614" cy="650845"/>
      </dsp:txXfrm>
    </dsp:sp>
    <dsp:sp modelId="{49E0BE66-65B1-40DF-B0CA-37F47D977B36}">
      <dsp:nvSpPr>
        <dsp:cNvPr id="0" name=""/>
        <dsp:cNvSpPr/>
      </dsp:nvSpPr>
      <dsp:spPr>
        <a:xfrm>
          <a:off x="2263284" y="126668"/>
          <a:ext cx="668842" cy="668842"/>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3A5DD046-1282-4648-9EE5-07C3C68859F7}">
      <dsp:nvSpPr>
        <dsp:cNvPr id="0" name=""/>
        <dsp:cNvSpPr/>
      </dsp:nvSpPr>
      <dsp:spPr>
        <a:xfrm rot="10800000">
          <a:off x="2429143" y="1021055"/>
          <a:ext cx="3826325" cy="1437509"/>
        </a:xfrm>
        <a:prstGeom prst="rect">
          <a:avLst/>
        </a:prstGeom>
        <a:solidFill>
          <a:schemeClr val="accent3">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2567" tIns="38100" rIns="71120" bIns="38100" numCol="1" spcCol="1270" anchor="ctr" anchorCtr="0">
          <a:noAutofit/>
        </a:bodyPr>
        <a:lstStyle/>
        <a:p>
          <a:pPr marL="0" lvl="0" indent="0" algn="ctr" defTabSz="444500" rtl="0">
            <a:lnSpc>
              <a:spcPct val="90000"/>
            </a:lnSpc>
            <a:spcBef>
              <a:spcPct val="0"/>
            </a:spcBef>
            <a:spcAft>
              <a:spcPct val="35000"/>
            </a:spcAft>
            <a:buNone/>
          </a:pPr>
          <a:r>
            <a:rPr lang="en-US" sz="1000" kern="1200" dirty="0"/>
            <a:t>THESE PLANS ARE LIKE HMO’S OR PPO’S AND TYPICALLY INCLUDE PART A, B &amp; D</a:t>
          </a:r>
          <a:r>
            <a:rPr lang="en-US" sz="1000" kern="1200" dirty="0">
              <a:latin typeface="Avenir Next LT Pro Light" panose="02020404030301010803"/>
            </a:rPr>
            <a:t>   </a:t>
          </a:r>
          <a:endParaRPr lang="en-US" sz="1000" kern="1200" dirty="0"/>
        </a:p>
        <a:p>
          <a:pPr marL="0" lvl="0" indent="0" algn="ctr" defTabSz="444500" rtl="0">
            <a:lnSpc>
              <a:spcPct val="90000"/>
            </a:lnSpc>
            <a:spcBef>
              <a:spcPct val="0"/>
            </a:spcBef>
            <a:spcAft>
              <a:spcPct val="35000"/>
            </a:spcAft>
            <a:buNone/>
          </a:pPr>
          <a:r>
            <a:rPr lang="en-US" sz="1800" b="1" kern="1200" dirty="0"/>
            <a:t>PART A</a:t>
          </a:r>
          <a:r>
            <a:rPr lang="en-US" sz="1800" b="1" kern="1200" dirty="0">
              <a:latin typeface="Avenir Next LT Pro Light" panose="02020404030301010803"/>
            </a:rPr>
            <a:t> </a:t>
          </a:r>
          <a:endParaRPr lang="en-US" sz="1800" b="1" kern="1200" dirty="0"/>
        </a:p>
        <a:p>
          <a:pPr marL="0" lvl="0" indent="0" algn="ctr" defTabSz="444500">
            <a:lnSpc>
              <a:spcPct val="90000"/>
            </a:lnSpc>
            <a:spcBef>
              <a:spcPct val="0"/>
            </a:spcBef>
            <a:spcAft>
              <a:spcPct val="35000"/>
            </a:spcAft>
            <a:buNone/>
          </a:pPr>
          <a:r>
            <a:rPr lang="en-US" sz="1300" kern="1200" dirty="0"/>
            <a:t>Hospital Insurance</a:t>
          </a:r>
        </a:p>
        <a:p>
          <a:pPr marL="0" lvl="0" indent="0" algn="ctr" defTabSz="444500">
            <a:lnSpc>
              <a:spcPct val="90000"/>
            </a:lnSpc>
            <a:spcBef>
              <a:spcPct val="0"/>
            </a:spcBef>
            <a:spcAft>
              <a:spcPct val="35000"/>
            </a:spcAft>
            <a:buNone/>
          </a:pPr>
          <a:r>
            <a:rPr lang="en-US" sz="2000" kern="1200" dirty="0"/>
            <a:t>+</a:t>
          </a:r>
        </a:p>
      </dsp:txBody>
      <dsp:txXfrm rot="10800000">
        <a:off x="2429143" y="1021055"/>
        <a:ext cx="3826325" cy="1437509"/>
      </dsp:txXfrm>
    </dsp:sp>
    <dsp:sp modelId="{C88F115A-A59C-4239-80A2-91358411E7DB}">
      <dsp:nvSpPr>
        <dsp:cNvPr id="0" name=""/>
        <dsp:cNvSpPr/>
      </dsp:nvSpPr>
      <dsp:spPr>
        <a:xfrm>
          <a:off x="2508612" y="1378518"/>
          <a:ext cx="668842" cy="668842"/>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63345541-1EC0-4A91-BD48-5CB3C05B21C8}">
      <dsp:nvSpPr>
        <dsp:cNvPr id="0" name=""/>
        <dsp:cNvSpPr/>
      </dsp:nvSpPr>
      <dsp:spPr>
        <a:xfrm rot="10800000">
          <a:off x="2463360" y="2662689"/>
          <a:ext cx="3826325" cy="1213583"/>
        </a:xfrm>
        <a:prstGeom prst="rect">
          <a:avLst/>
        </a:prstGeom>
        <a:solidFill>
          <a:schemeClr val="accent4">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2567" tIns="68580" rIns="128016"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t>PART B</a:t>
          </a:r>
          <a:r>
            <a:rPr lang="en-US" sz="1800" b="1" kern="1200" dirty="0">
              <a:latin typeface="Avenir Next LT Pro Light" panose="02020404030301010803"/>
            </a:rPr>
            <a:t> </a:t>
          </a:r>
          <a:endParaRPr lang="en-US" sz="1800" b="1" kern="1200" dirty="0"/>
        </a:p>
        <a:p>
          <a:pPr marL="0" lvl="0" indent="0" algn="ctr" defTabSz="800100">
            <a:lnSpc>
              <a:spcPct val="90000"/>
            </a:lnSpc>
            <a:spcBef>
              <a:spcPct val="0"/>
            </a:spcBef>
            <a:spcAft>
              <a:spcPct val="35000"/>
            </a:spcAft>
            <a:buNone/>
          </a:pPr>
          <a:r>
            <a:rPr lang="en-US" sz="1300" kern="1200" dirty="0"/>
            <a:t>Medical Insurance</a:t>
          </a:r>
        </a:p>
        <a:p>
          <a:pPr marL="0" lvl="0" indent="0" algn="ctr" defTabSz="800100">
            <a:lnSpc>
              <a:spcPct val="90000"/>
            </a:lnSpc>
            <a:spcBef>
              <a:spcPct val="0"/>
            </a:spcBef>
            <a:spcAft>
              <a:spcPct val="35000"/>
            </a:spcAft>
            <a:buNone/>
          </a:pPr>
          <a:r>
            <a:rPr lang="en-US" sz="2000" kern="1200" dirty="0"/>
            <a:t>+</a:t>
          </a:r>
        </a:p>
      </dsp:txBody>
      <dsp:txXfrm rot="10800000">
        <a:off x="2463360" y="2662689"/>
        <a:ext cx="3826325" cy="1213583"/>
      </dsp:txXfrm>
    </dsp:sp>
    <dsp:sp modelId="{E83C7F4D-007A-44F8-BC5D-C025AC832E9F}">
      <dsp:nvSpPr>
        <dsp:cNvPr id="0" name=""/>
        <dsp:cNvSpPr/>
      </dsp:nvSpPr>
      <dsp:spPr>
        <a:xfrm>
          <a:off x="2508612" y="2851343"/>
          <a:ext cx="668842" cy="668842"/>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5AAA06D0-90EA-427F-86DA-BC0FAE28BCAC}">
      <dsp:nvSpPr>
        <dsp:cNvPr id="0" name=""/>
        <dsp:cNvSpPr/>
      </dsp:nvSpPr>
      <dsp:spPr>
        <a:xfrm rot="10800000">
          <a:off x="2490037" y="4062367"/>
          <a:ext cx="3826325" cy="1213583"/>
        </a:xfrm>
        <a:prstGeom prst="rect">
          <a:avLst/>
        </a:prstGeom>
        <a:solidFill>
          <a:schemeClr val="accent5">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2567" tIns="68580" rIns="128016"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t>PART D</a:t>
          </a:r>
          <a:r>
            <a:rPr lang="en-US" sz="1300" b="1" kern="1200" dirty="0">
              <a:latin typeface="Avenir Next LT Pro Light" panose="02020404030301010803"/>
            </a:rPr>
            <a:t> </a:t>
          </a:r>
        </a:p>
        <a:p>
          <a:pPr marL="0" lvl="0" indent="0" algn="ctr" defTabSz="800100" rtl="0">
            <a:lnSpc>
              <a:spcPct val="90000"/>
            </a:lnSpc>
            <a:spcBef>
              <a:spcPct val="0"/>
            </a:spcBef>
            <a:spcAft>
              <a:spcPct val="35000"/>
            </a:spcAft>
            <a:buNone/>
          </a:pPr>
          <a:r>
            <a:rPr lang="en-US" sz="1300" kern="1200" dirty="0"/>
            <a:t>Medicare Prescription Drug Coverage</a:t>
          </a:r>
          <a:r>
            <a:rPr lang="en-US" sz="1300" kern="1200" dirty="0">
              <a:latin typeface="Avenir Next LT Pro Light" panose="02020404030301010803"/>
            </a:rPr>
            <a:t> </a:t>
          </a:r>
          <a:endParaRPr lang="en-US" sz="1300" kern="1200" dirty="0"/>
        </a:p>
        <a:p>
          <a:pPr marL="0" lvl="0" indent="0" algn="ctr" defTabSz="800100">
            <a:lnSpc>
              <a:spcPct val="90000"/>
            </a:lnSpc>
            <a:spcBef>
              <a:spcPct val="0"/>
            </a:spcBef>
            <a:spcAft>
              <a:spcPct val="35000"/>
            </a:spcAft>
            <a:buNone/>
          </a:pPr>
          <a:r>
            <a:rPr lang="en-US" sz="1000" kern="1200" dirty="0"/>
            <a:t>(Most plans cover prescription drug plans)</a:t>
          </a:r>
        </a:p>
      </dsp:txBody>
      <dsp:txXfrm rot="10800000">
        <a:off x="2490037" y="4062367"/>
        <a:ext cx="3826325" cy="1213583"/>
      </dsp:txXfrm>
    </dsp:sp>
    <dsp:sp modelId="{70F40690-0FEF-411A-A193-455C0D2D459F}">
      <dsp:nvSpPr>
        <dsp:cNvPr id="0" name=""/>
        <dsp:cNvSpPr/>
      </dsp:nvSpPr>
      <dsp:spPr>
        <a:xfrm>
          <a:off x="2459313" y="4406194"/>
          <a:ext cx="668842" cy="668842"/>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A31924-0990-4C12-8A07-0E6A6FD913FD}">
      <dsp:nvSpPr>
        <dsp:cNvPr id="0" name=""/>
        <dsp:cNvSpPr/>
      </dsp:nvSpPr>
      <dsp:spPr>
        <a:xfrm>
          <a:off x="3073" y="478968"/>
          <a:ext cx="2996526" cy="1154624"/>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Enrollment is not automatic</a:t>
          </a:r>
        </a:p>
      </dsp:txBody>
      <dsp:txXfrm>
        <a:off x="3073" y="478968"/>
        <a:ext cx="2996526" cy="1154624"/>
      </dsp:txXfrm>
    </dsp:sp>
    <dsp:sp modelId="{067BAE0B-A462-4F85-81D8-3535C0925544}">
      <dsp:nvSpPr>
        <dsp:cNvPr id="0" name=""/>
        <dsp:cNvSpPr/>
      </dsp:nvSpPr>
      <dsp:spPr>
        <a:xfrm>
          <a:off x="3073" y="1633592"/>
          <a:ext cx="2996526" cy="2335994"/>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If you don’t get Social Security or RRB benefits</a:t>
          </a:r>
        </a:p>
        <a:p>
          <a:pPr marL="457200" lvl="2" indent="-228600" algn="l" defTabSz="1022350">
            <a:lnSpc>
              <a:spcPct val="90000"/>
            </a:lnSpc>
            <a:spcBef>
              <a:spcPct val="0"/>
            </a:spcBef>
            <a:spcAft>
              <a:spcPct val="15000"/>
            </a:spcAft>
            <a:buChar char="•"/>
          </a:pPr>
          <a:r>
            <a:rPr lang="en-US" sz="2300" kern="1200" dirty="0"/>
            <a:t>For instance, you are still actively working</a:t>
          </a:r>
        </a:p>
      </dsp:txBody>
      <dsp:txXfrm>
        <a:off x="3073" y="1633592"/>
        <a:ext cx="2996526" cy="2335994"/>
      </dsp:txXfrm>
    </dsp:sp>
    <dsp:sp modelId="{338572D5-AD55-435B-8E37-4DBD88E67574}">
      <dsp:nvSpPr>
        <dsp:cNvPr id="0" name=""/>
        <dsp:cNvSpPr/>
      </dsp:nvSpPr>
      <dsp:spPr>
        <a:xfrm>
          <a:off x="3419113" y="478968"/>
          <a:ext cx="2996526" cy="1154624"/>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Enroll with Social Security</a:t>
          </a:r>
        </a:p>
      </dsp:txBody>
      <dsp:txXfrm>
        <a:off x="3419113" y="478968"/>
        <a:ext cx="2996526" cy="1154624"/>
      </dsp:txXfrm>
    </dsp:sp>
    <dsp:sp modelId="{2A696A97-F269-409F-8CF3-8200C02D247B}">
      <dsp:nvSpPr>
        <dsp:cNvPr id="0" name=""/>
        <dsp:cNvSpPr/>
      </dsp:nvSpPr>
      <dsp:spPr>
        <a:xfrm>
          <a:off x="3419113" y="1633592"/>
          <a:ext cx="2996526" cy="2335994"/>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Visit local office</a:t>
          </a:r>
        </a:p>
        <a:p>
          <a:pPr marL="228600" lvl="1" indent="-228600" algn="l" defTabSz="1022350">
            <a:lnSpc>
              <a:spcPct val="90000"/>
            </a:lnSpc>
            <a:spcBef>
              <a:spcPct val="0"/>
            </a:spcBef>
            <a:spcAft>
              <a:spcPct val="15000"/>
            </a:spcAft>
            <a:buChar char="•"/>
          </a:pPr>
          <a:r>
            <a:rPr lang="en-US" sz="2300" kern="1200" dirty="0"/>
            <a:t>Call 1-800-772-1213</a:t>
          </a:r>
        </a:p>
        <a:p>
          <a:pPr marL="228600" lvl="1" indent="-228600" algn="l" defTabSz="1022350">
            <a:lnSpc>
              <a:spcPct val="90000"/>
            </a:lnSpc>
            <a:spcBef>
              <a:spcPct val="0"/>
            </a:spcBef>
            <a:spcAft>
              <a:spcPct val="15000"/>
            </a:spcAft>
            <a:buChar char="•"/>
          </a:pPr>
          <a:r>
            <a:rPr lang="en-US" sz="2300" kern="1200" dirty="0"/>
            <a:t>Online at ssa.gov</a:t>
          </a:r>
        </a:p>
      </dsp:txBody>
      <dsp:txXfrm>
        <a:off x="3419113" y="1633592"/>
        <a:ext cx="2996526" cy="2335994"/>
      </dsp:txXfrm>
    </dsp:sp>
    <dsp:sp modelId="{4A9EE2F0-C6D7-4714-B40F-91A6528B49CB}">
      <dsp:nvSpPr>
        <dsp:cNvPr id="0" name=""/>
        <dsp:cNvSpPr/>
      </dsp:nvSpPr>
      <dsp:spPr>
        <a:xfrm>
          <a:off x="6835153" y="478968"/>
          <a:ext cx="2996526" cy="1154624"/>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If retired from Railroad enroll with RRB</a:t>
          </a:r>
        </a:p>
      </dsp:txBody>
      <dsp:txXfrm>
        <a:off x="6835153" y="478968"/>
        <a:ext cx="2996526" cy="1154624"/>
      </dsp:txXfrm>
    </dsp:sp>
    <dsp:sp modelId="{3C0BCF5E-AF4A-476E-8DA9-79D6C19A7FC6}">
      <dsp:nvSpPr>
        <dsp:cNvPr id="0" name=""/>
        <dsp:cNvSpPr/>
      </dsp:nvSpPr>
      <dsp:spPr>
        <a:xfrm>
          <a:off x="6835153" y="1633592"/>
          <a:ext cx="2996526" cy="2335994"/>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Call your local RRB office or 1‑877‑772‑5772</a:t>
          </a:r>
        </a:p>
      </dsp:txBody>
      <dsp:txXfrm>
        <a:off x="6835153" y="1633592"/>
        <a:ext cx="2996526" cy="23359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562647-4082-4F16-BE65-3E978F922C2E}">
      <dsp:nvSpPr>
        <dsp:cNvPr id="0" name=""/>
        <dsp:cNvSpPr/>
      </dsp:nvSpPr>
      <dsp:spPr>
        <a:xfrm>
          <a:off x="0" y="0"/>
          <a:ext cx="9025890" cy="2148769"/>
        </a:xfrm>
        <a:prstGeom prst="roundRect">
          <a:avLst>
            <a:gd name="adj" fmla="val 10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D3E310-5E6E-4ADA-A017-0C39E42C3C71}">
      <dsp:nvSpPr>
        <dsp:cNvPr id="0" name=""/>
        <dsp:cNvSpPr/>
      </dsp:nvSpPr>
      <dsp:spPr>
        <a:xfrm>
          <a:off x="214723" y="175560"/>
          <a:ext cx="3976166" cy="1901584"/>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797579-5A88-431A-AA6C-DAE3B6384D5E}">
      <dsp:nvSpPr>
        <dsp:cNvPr id="0" name=""/>
        <dsp:cNvSpPr/>
      </dsp:nvSpPr>
      <dsp:spPr>
        <a:xfrm rot="10800000">
          <a:off x="348554" y="2148769"/>
          <a:ext cx="3823751" cy="2626273"/>
        </a:xfrm>
        <a:prstGeom prst="round2SameRect">
          <a:avLst>
            <a:gd name="adj1" fmla="val 10500"/>
            <a:gd name="adj2" fmla="val 0"/>
          </a:avLst>
        </a:prstGeom>
        <a:solidFill>
          <a:schemeClr val="accent2">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endParaRPr lang="en-US" sz="2400" kern="1200" dirty="0"/>
        </a:p>
        <a:p>
          <a:pPr marL="0" lvl="0" indent="0" algn="ctr" defTabSz="1066800">
            <a:lnSpc>
              <a:spcPct val="90000"/>
            </a:lnSpc>
            <a:spcBef>
              <a:spcPct val="0"/>
            </a:spcBef>
            <a:spcAft>
              <a:spcPct val="35000"/>
            </a:spcAft>
            <a:buNone/>
          </a:pPr>
          <a:r>
            <a:rPr lang="en-US" sz="2400" kern="1200" dirty="0"/>
            <a:t>Keep</a:t>
          </a:r>
        </a:p>
        <a:p>
          <a:pPr marL="171450" lvl="1" indent="-171450" algn="ctr" defTabSz="844550">
            <a:lnSpc>
              <a:spcPct val="90000"/>
            </a:lnSpc>
            <a:spcBef>
              <a:spcPct val="0"/>
            </a:spcBef>
            <a:spcAft>
              <a:spcPct val="15000"/>
            </a:spcAft>
            <a:buNone/>
          </a:pPr>
          <a:r>
            <a:rPr lang="en-US" sz="1900" kern="1200" dirty="0"/>
            <a:t>Keep it and accept</a:t>
          </a:r>
        </a:p>
        <a:p>
          <a:pPr marL="171450" lvl="1" indent="-171450" algn="ctr" defTabSz="844550">
            <a:lnSpc>
              <a:spcPct val="90000"/>
            </a:lnSpc>
            <a:spcBef>
              <a:spcPct val="0"/>
            </a:spcBef>
            <a:spcAft>
              <a:spcPct val="15000"/>
            </a:spcAft>
            <a:buNone/>
          </a:pPr>
          <a:r>
            <a:rPr lang="en-US" sz="1900" kern="1200" dirty="0"/>
            <a:t>Medicare Parts A and B</a:t>
          </a:r>
        </a:p>
      </dsp:txBody>
      <dsp:txXfrm rot="10800000">
        <a:off x="429321" y="2148769"/>
        <a:ext cx="3662217" cy="2545506"/>
      </dsp:txXfrm>
    </dsp:sp>
    <dsp:sp modelId="{107438FB-2A8F-4382-ACF0-DBC14C68E10E}">
      <dsp:nvSpPr>
        <dsp:cNvPr id="0" name=""/>
        <dsp:cNvSpPr/>
      </dsp:nvSpPr>
      <dsp:spPr>
        <a:xfrm>
          <a:off x="4630888" y="123592"/>
          <a:ext cx="4122653" cy="1901584"/>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AD8C28-7F8F-49D3-B28D-798A2EA2C1D0}">
      <dsp:nvSpPr>
        <dsp:cNvPr id="0" name=""/>
        <dsp:cNvSpPr/>
      </dsp:nvSpPr>
      <dsp:spPr>
        <a:xfrm rot="10800000">
          <a:off x="4780339" y="2148769"/>
          <a:ext cx="3823751" cy="2626273"/>
        </a:xfrm>
        <a:prstGeom prst="round2SameRect">
          <a:avLst>
            <a:gd name="adj1" fmla="val 10500"/>
            <a:gd name="adj2" fmla="val 0"/>
          </a:avLst>
        </a:prstGeom>
        <a:solidFill>
          <a:schemeClr val="accent2">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endParaRPr lang="en-US" sz="2400" kern="1200" dirty="0"/>
        </a:p>
        <a:p>
          <a:pPr marL="0" lvl="0" indent="0" algn="ctr" defTabSz="1066800">
            <a:lnSpc>
              <a:spcPct val="90000"/>
            </a:lnSpc>
            <a:spcBef>
              <a:spcPct val="0"/>
            </a:spcBef>
            <a:spcAft>
              <a:spcPct val="35000"/>
            </a:spcAft>
            <a:buNone/>
          </a:pPr>
          <a:r>
            <a:rPr lang="en-US" sz="2400" kern="1200" dirty="0"/>
            <a:t>Return</a:t>
          </a:r>
        </a:p>
        <a:p>
          <a:pPr marL="171450" lvl="1" indent="-171450" algn="ctr" defTabSz="844550">
            <a:lnSpc>
              <a:spcPct val="90000"/>
            </a:lnSpc>
            <a:spcBef>
              <a:spcPct val="0"/>
            </a:spcBef>
            <a:spcAft>
              <a:spcPct val="15000"/>
            </a:spcAft>
            <a:buNone/>
          </a:pPr>
          <a:r>
            <a:rPr lang="en-US" sz="1900" kern="1200" dirty="0"/>
            <a:t>Return it to refuse</a:t>
          </a:r>
        </a:p>
        <a:p>
          <a:pPr marL="171450" lvl="1" indent="-171450" algn="ctr" defTabSz="844550">
            <a:lnSpc>
              <a:spcPct val="90000"/>
            </a:lnSpc>
            <a:spcBef>
              <a:spcPct val="0"/>
            </a:spcBef>
            <a:spcAft>
              <a:spcPct val="15000"/>
            </a:spcAft>
            <a:buNone/>
          </a:pPr>
          <a:r>
            <a:rPr lang="en-US" sz="1900" kern="1200" dirty="0"/>
            <a:t>Part B</a:t>
          </a:r>
        </a:p>
        <a:p>
          <a:pPr marL="342900" lvl="2" indent="-171450" algn="ctr" defTabSz="844550">
            <a:lnSpc>
              <a:spcPct val="90000"/>
            </a:lnSpc>
            <a:spcBef>
              <a:spcPct val="0"/>
            </a:spcBef>
            <a:spcAft>
              <a:spcPct val="15000"/>
            </a:spcAft>
            <a:buFontTx/>
            <a:buNone/>
          </a:pPr>
          <a:r>
            <a:rPr lang="en-US" sz="1900" kern="1200" dirty="0"/>
            <a:t>Follow instructions</a:t>
          </a:r>
        </a:p>
        <a:p>
          <a:pPr marL="342900" lvl="2" indent="-171450" algn="ctr" defTabSz="844550">
            <a:lnSpc>
              <a:spcPct val="90000"/>
            </a:lnSpc>
            <a:spcBef>
              <a:spcPct val="0"/>
            </a:spcBef>
            <a:spcAft>
              <a:spcPct val="15000"/>
            </a:spcAft>
            <a:buFontTx/>
            <a:buNone/>
          </a:pPr>
          <a:r>
            <a:rPr lang="en-US" sz="1900" kern="1200" dirty="0"/>
            <a:t>on back of card</a:t>
          </a:r>
        </a:p>
      </dsp:txBody>
      <dsp:txXfrm rot="10800000">
        <a:off x="4861106" y="2148769"/>
        <a:ext cx="3662217" cy="254550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5E30F-06AD-446D-A791-4A979C2A8237}">
      <dsp:nvSpPr>
        <dsp:cNvPr id="0" name=""/>
        <dsp:cNvSpPr/>
      </dsp:nvSpPr>
      <dsp:spPr>
        <a:xfrm>
          <a:off x="25530" y="0"/>
          <a:ext cx="3631927" cy="4724399"/>
        </a:xfrm>
        <a:prstGeom prst="roundRect">
          <a:avLst>
            <a:gd name="adj" fmla="val 10000"/>
          </a:avLst>
        </a:prstGeom>
        <a:solidFill>
          <a:schemeClr val="bg2"/>
        </a:solidFill>
        <a:ln>
          <a:noFill/>
        </a:ln>
        <a:effectLst/>
      </dsp:spPr>
      <dsp:style>
        <a:lnRef idx="0">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a:t>Part A</a:t>
          </a:r>
        </a:p>
      </dsp:txBody>
      <dsp:txXfrm>
        <a:off x="25530" y="0"/>
        <a:ext cx="3631927" cy="1417320"/>
      </dsp:txXfrm>
    </dsp:sp>
    <dsp:sp modelId="{55B1C022-025D-4487-B6E9-3E2E6A022748}">
      <dsp:nvSpPr>
        <dsp:cNvPr id="0" name=""/>
        <dsp:cNvSpPr/>
      </dsp:nvSpPr>
      <dsp:spPr>
        <a:xfrm>
          <a:off x="366968" y="1418125"/>
          <a:ext cx="2905541" cy="621028"/>
        </a:xfrm>
        <a:prstGeom prst="roundRect">
          <a:avLst>
            <a:gd name="adj" fmla="val 10000"/>
          </a:avLst>
        </a:prstGeom>
        <a:solidFill>
          <a:schemeClr val="accent2">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Benefit Period Deductible: $1,632</a:t>
          </a:r>
        </a:p>
      </dsp:txBody>
      <dsp:txXfrm>
        <a:off x="385157" y="1436314"/>
        <a:ext cx="2869163" cy="584650"/>
      </dsp:txXfrm>
    </dsp:sp>
    <dsp:sp modelId="{1106F502-0202-4256-AC7C-C27FA7ECFA2D}">
      <dsp:nvSpPr>
        <dsp:cNvPr id="0" name=""/>
        <dsp:cNvSpPr/>
      </dsp:nvSpPr>
      <dsp:spPr>
        <a:xfrm>
          <a:off x="366968" y="2124045"/>
          <a:ext cx="2905541" cy="1089955"/>
        </a:xfrm>
        <a:prstGeom prst="roundRect">
          <a:avLst>
            <a:gd name="adj" fmla="val 10000"/>
          </a:avLst>
        </a:prstGeom>
        <a:solidFill>
          <a:schemeClr val="accent3">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a:t>Hospital copay: </a:t>
          </a:r>
        </a:p>
        <a:p>
          <a:pPr marL="0" lvl="0" indent="0" algn="ctr" defTabSz="711200">
            <a:lnSpc>
              <a:spcPct val="90000"/>
            </a:lnSpc>
            <a:spcBef>
              <a:spcPct val="0"/>
            </a:spcBef>
            <a:spcAft>
              <a:spcPct val="35000"/>
            </a:spcAft>
            <a:buNone/>
          </a:pPr>
          <a:r>
            <a:rPr lang="en-US" sz="1600" kern="1200"/>
            <a:t>$408 (Days61-90) </a:t>
          </a:r>
        </a:p>
        <a:p>
          <a:pPr marL="0" lvl="0" indent="0" algn="ctr" defTabSz="711200">
            <a:lnSpc>
              <a:spcPct val="90000"/>
            </a:lnSpc>
            <a:spcBef>
              <a:spcPct val="0"/>
            </a:spcBef>
            <a:spcAft>
              <a:spcPct val="35000"/>
            </a:spcAft>
            <a:buNone/>
          </a:pPr>
          <a:r>
            <a:rPr lang="en-US" sz="1600" kern="1200"/>
            <a:t>$816 (Days 91-150)</a:t>
          </a:r>
        </a:p>
      </dsp:txBody>
      <dsp:txXfrm>
        <a:off x="398892" y="2155969"/>
        <a:ext cx="2841693" cy="1026107"/>
      </dsp:txXfrm>
    </dsp:sp>
    <dsp:sp modelId="{01A36326-45FA-49C7-AE98-71B7E7F8389B}">
      <dsp:nvSpPr>
        <dsp:cNvPr id="0" name=""/>
        <dsp:cNvSpPr/>
      </dsp:nvSpPr>
      <dsp:spPr>
        <a:xfrm>
          <a:off x="399626" y="3298892"/>
          <a:ext cx="2905541" cy="551795"/>
        </a:xfrm>
        <a:prstGeom prst="roundRect">
          <a:avLst>
            <a:gd name="adj" fmla="val 10000"/>
          </a:avLst>
        </a:prstGeom>
        <a:solidFill>
          <a:schemeClr val="accent4">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a:t>SNF copay: $204/day for  days 21-100</a:t>
          </a:r>
        </a:p>
      </dsp:txBody>
      <dsp:txXfrm>
        <a:off x="415788" y="3315054"/>
        <a:ext cx="2873217" cy="519471"/>
      </dsp:txXfrm>
    </dsp:sp>
    <dsp:sp modelId="{2103B0D8-0707-46EA-A227-5740EC87AC83}">
      <dsp:nvSpPr>
        <dsp:cNvPr id="0" name=""/>
        <dsp:cNvSpPr/>
      </dsp:nvSpPr>
      <dsp:spPr>
        <a:xfrm>
          <a:off x="366968" y="3935579"/>
          <a:ext cx="2905541" cy="551795"/>
        </a:xfrm>
        <a:prstGeom prst="roundRect">
          <a:avLst>
            <a:gd name="adj" fmla="val 10000"/>
          </a:avLst>
        </a:prstGeom>
        <a:solidFill>
          <a:schemeClr val="accent5">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a:t>Monthly Premium: Up to $505</a:t>
          </a:r>
        </a:p>
      </dsp:txBody>
      <dsp:txXfrm>
        <a:off x="383130" y="3951741"/>
        <a:ext cx="2873217" cy="519471"/>
      </dsp:txXfrm>
    </dsp:sp>
    <dsp:sp modelId="{2606ADAB-AFCE-4A74-9335-6192219D184D}">
      <dsp:nvSpPr>
        <dsp:cNvPr id="0" name=""/>
        <dsp:cNvSpPr/>
      </dsp:nvSpPr>
      <dsp:spPr>
        <a:xfrm>
          <a:off x="3908097" y="0"/>
          <a:ext cx="3631927" cy="4724399"/>
        </a:xfrm>
        <a:prstGeom prst="roundRect">
          <a:avLst>
            <a:gd name="adj" fmla="val 10000"/>
          </a:avLst>
        </a:prstGeom>
        <a:solidFill>
          <a:schemeClr val="bg2"/>
        </a:solidFill>
        <a:ln>
          <a:noFill/>
        </a:ln>
        <a:effectLst/>
      </dsp:spPr>
      <dsp:style>
        <a:lnRef idx="0">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a:t>Part B</a:t>
          </a:r>
        </a:p>
      </dsp:txBody>
      <dsp:txXfrm>
        <a:off x="3908097" y="0"/>
        <a:ext cx="3631927" cy="1417320"/>
      </dsp:txXfrm>
    </dsp:sp>
    <dsp:sp modelId="{544275E8-AB6E-4939-8E67-F138721C4521}">
      <dsp:nvSpPr>
        <dsp:cNvPr id="0" name=""/>
        <dsp:cNvSpPr/>
      </dsp:nvSpPr>
      <dsp:spPr>
        <a:xfrm>
          <a:off x="4340964" y="1509357"/>
          <a:ext cx="2905541" cy="1424471"/>
        </a:xfrm>
        <a:prstGeom prst="roundRect">
          <a:avLst>
            <a:gd name="adj" fmla="val 10000"/>
          </a:avLst>
        </a:prstGeom>
        <a:solidFill>
          <a:schemeClr val="accent6">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Aptos Display" panose="02110004020202020204"/>
            </a:rPr>
            <a:t>Monthly</a:t>
          </a:r>
          <a:r>
            <a:rPr lang="en-US" sz="1600" kern="1200"/>
            <a:t> Premium: $174.70</a:t>
          </a:r>
          <a:r>
            <a:rPr lang="en-US" sz="1600" kern="1200">
              <a:latin typeface="Aptos Display" panose="02110004020202020204"/>
            </a:rPr>
            <a:t>       (2025 Estimated $185.00)</a:t>
          </a:r>
          <a:endParaRPr lang="en-US" sz="1600" kern="1200"/>
        </a:p>
      </dsp:txBody>
      <dsp:txXfrm>
        <a:off x="4382685" y="1551078"/>
        <a:ext cx="2822099" cy="1341029"/>
      </dsp:txXfrm>
    </dsp:sp>
    <dsp:sp modelId="{96FCFC3B-532B-4A1C-A17A-25240CF87634}">
      <dsp:nvSpPr>
        <dsp:cNvPr id="0" name=""/>
        <dsp:cNvSpPr/>
      </dsp:nvSpPr>
      <dsp:spPr>
        <a:xfrm>
          <a:off x="4271289" y="3041159"/>
          <a:ext cx="2905541" cy="1424471"/>
        </a:xfrm>
        <a:prstGeom prst="roundRect">
          <a:avLst>
            <a:gd name="adj" fmla="val 10000"/>
          </a:avLst>
        </a:prstGeom>
        <a:solidFill>
          <a:schemeClr val="accent2">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Annual Deductible: $240</a:t>
          </a:r>
        </a:p>
        <a:p>
          <a:pPr marL="0" lvl="0" indent="0" algn="ctr" defTabSz="711200">
            <a:lnSpc>
              <a:spcPct val="90000"/>
            </a:lnSpc>
            <a:spcBef>
              <a:spcPct val="0"/>
            </a:spcBef>
            <a:spcAft>
              <a:spcPct val="35000"/>
            </a:spcAft>
            <a:buNone/>
          </a:pPr>
          <a:r>
            <a:rPr lang="en-US" sz="1600" kern="1200" dirty="0"/>
            <a:t>(2025 Estimated $257)</a:t>
          </a:r>
        </a:p>
      </dsp:txBody>
      <dsp:txXfrm>
        <a:off x="4313010" y="3082880"/>
        <a:ext cx="2822099" cy="134102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38CE50-4F20-444E-B6E2-88E0C92364A8}">
      <dsp:nvSpPr>
        <dsp:cNvPr id="0" name=""/>
        <dsp:cNvSpPr/>
      </dsp:nvSpPr>
      <dsp:spPr>
        <a:xfrm>
          <a:off x="0" y="1597306"/>
          <a:ext cx="9132424"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970B3A63-9958-47C9-AD7C-468365497FBA}">
      <dsp:nvSpPr>
        <dsp:cNvPr id="0" name=""/>
        <dsp:cNvSpPr/>
      </dsp:nvSpPr>
      <dsp:spPr>
        <a:xfrm rot="8100000">
          <a:off x="56998" y="368116"/>
          <a:ext cx="234928" cy="234928"/>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B24D3D9-FB46-4EBE-9149-F4B0BC86051C}">
      <dsp:nvSpPr>
        <dsp:cNvPr id="0" name=""/>
        <dsp:cNvSpPr/>
      </dsp:nvSpPr>
      <dsp:spPr>
        <a:xfrm>
          <a:off x="83097" y="394215"/>
          <a:ext cx="182731" cy="18273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6FDC1CD-F561-44DC-B0FD-33BDA5AFE8CF}">
      <dsp:nvSpPr>
        <dsp:cNvPr id="0" name=""/>
        <dsp:cNvSpPr/>
      </dsp:nvSpPr>
      <dsp:spPr>
        <a:xfrm>
          <a:off x="340583" y="651701"/>
          <a:ext cx="1896171" cy="945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3500" rIns="63500" bIns="95250" numCol="1" spcCol="1270" anchor="t" anchorCtr="0">
          <a:noAutofit/>
        </a:bodyPr>
        <a:lstStyle/>
        <a:p>
          <a:pPr marL="0" lvl="0" indent="0" algn="l" defTabSz="444500">
            <a:lnSpc>
              <a:spcPct val="90000"/>
            </a:lnSpc>
            <a:spcBef>
              <a:spcPct val="0"/>
            </a:spcBef>
            <a:spcAft>
              <a:spcPct val="35000"/>
            </a:spcAft>
            <a:buNone/>
          </a:pPr>
          <a:r>
            <a:rPr lang="en-US" sz="1000" b="0" kern="1200" dirty="0">
              <a:latin typeface="Tenorite" pitchFamily="2" charset="0"/>
            </a:rPr>
            <a:t>Drug Companies pay rebates</a:t>
          </a:r>
        </a:p>
        <a:p>
          <a:pPr marL="0" lvl="0" indent="0" algn="l" defTabSz="444500">
            <a:lnSpc>
              <a:spcPct val="90000"/>
            </a:lnSpc>
            <a:spcBef>
              <a:spcPct val="0"/>
            </a:spcBef>
            <a:spcAft>
              <a:spcPct val="35000"/>
            </a:spcAft>
            <a:buNone/>
          </a:pPr>
          <a:r>
            <a:rPr lang="en-US" sz="1000" b="0" kern="1200">
              <a:latin typeface="Tenorite" pitchFamily="2" charset="0"/>
            </a:rPr>
            <a:t>Insulin $35 cap</a:t>
          </a:r>
        </a:p>
        <a:p>
          <a:pPr marL="0" lvl="0" indent="0" algn="l" defTabSz="444500">
            <a:lnSpc>
              <a:spcPct val="90000"/>
            </a:lnSpc>
            <a:spcBef>
              <a:spcPct val="0"/>
            </a:spcBef>
            <a:spcAft>
              <a:spcPct val="35000"/>
            </a:spcAft>
            <a:buNone/>
          </a:pPr>
          <a:r>
            <a:rPr lang="en-US" sz="1000" b="0" kern="1200">
              <a:latin typeface="Tenorite" pitchFamily="2" charset="0"/>
            </a:rPr>
            <a:t>Vaccine copay reduction</a:t>
          </a:r>
        </a:p>
      </dsp:txBody>
      <dsp:txXfrm>
        <a:off x="340583" y="651701"/>
        <a:ext cx="1896171" cy="945605"/>
      </dsp:txXfrm>
    </dsp:sp>
    <dsp:sp modelId="{8E673C76-08AA-420D-928F-0B95B45BE4A3}">
      <dsp:nvSpPr>
        <dsp:cNvPr id="0" name=""/>
        <dsp:cNvSpPr/>
      </dsp:nvSpPr>
      <dsp:spPr>
        <a:xfrm>
          <a:off x="340583" y="319461"/>
          <a:ext cx="1896171" cy="332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b="1" kern="1200">
              <a:latin typeface="Tenorite" pitchFamily="2" charset="0"/>
            </a:rPr>
            <a:t>2023</a:t>
          </a:r>
        </a:p>
      </dsp:txBody>
      <dsp:txXfrm>
        <a:off x="340583" y="319461"/>
        <a:ext cx="1896171" cy="332239"/>
      </dsp:txXfrm>
    </dsp:sp>
    <dsp:sp modelId="{135D9F92-EDD1-41FA-8FA9-9A4198A21F9B}">
      <dsp:nvSpPr>
        <dsp:cNvPr id="0" name=""/>
        <dsp:cNvSpPr/>
      </dsp:nvSpPr>
      <dsp:spPr>
        <a:xfrm>
          <a:off x="174463" y="651701"/>
          <a:ext cx="0" cy="94560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86119C1D-025F-41EA-882F-09CED9E18B07}">
      <dsp:nvSpPr>
        <dsp:cNvPr id="0" name=""/>
        <dsp:cNvSpPr/>
      </dsp:nvSpPr>
      <dsp:spPr>
        <a:xfrm>
          <a:off x="144561" y="1567404"/>
          <a:ext cx="59803" cy="5980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44B1B30-4833-467F-AE8C-D2A2A4E10DB4}">
      <dsp:nvSpPr>
        <dsp:cNvPr id="0" name=""/>
        <dsp:cNvSpPr/>
      </dsp:nvSpPr>
      <dsp:spPr>
        <a:xfrm rot="18900000">
          <a:off x="1195531" y="2591567"/>
          <a:ext cx="234928" cy="234928"/>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28834C1-8F7C-4A7B-8BB9-597C662448A9}">
      <dsp:nvSpPr>
        <dsp:cNvPr id="0" name=""/>
        <dsp:cNvSpPr/>
      </dsp:nvSpPr>
      <dsp:spPr>
        <a:xfrm>
          <a:off x="1221629" y="2617665"/>
          <a:ext cx="182731" cy="18273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6CFC58C-A2BA-42EC-86DA-79984C83A231}">
      <dsp:nvSpPr>
        <dsp:cNvPr id="0" name=""/>
        <dsp:cNvSpPr/>
      </dsp:nvSpPr>
      <dsp:spPr>
        <a:xfrm>
          <a:off x="1479115" y="1597306"/>
          <a:ext cx="1896171" cy="945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0" bIns="63500" numCol="1" spcCol="1270" anchor="b" anchorCtr="0">
          <a:noAutofit/>
        </a:bodyPr>
        <a:lstStyle/>
        <a:p>
          <a:pPr marL="0" lvl="0" indent="0" algn="l" defTabSz="444500">
            <a:lnSpc>
              <a:spcPct val="90000"/>
            </a:lnSpc>
            <a:spcBef>
              <a:spcPct val="0"/>
            </a:spcBef>
            <a:spcAft>
              <a:spcPct val="35000"/>
            </a:spcAft>
            <a:buNone/>
          </a:pPr>
          <a:r>
            <a:rPr lang="en-US" sz="1000" b="0" kern="1200">
              <a:latin typeface="Tenorite" pitchFamily="2" charset="0"/>
            </a:rPr>
            <a:t>Eliminates 5% coinsurance</a:t>
          </a:r>
        </a:p>
        <a:p>
          <a:pPr marL="0" lvl="0" indent="0" algn="l" defTabSz="444500">
            <a:lnSpc>
              <a:spcPct val="90000"/>
            </a:lnSpc>
            <a:spcBef>
              <a:spcPct val="0"/>
            </a:spcBef>
            <a:spcAft>
              <a:spcPct val="35000"/>
            </a:spcAft>
            <a:buNone/>
          </a:pPr>
          <a:r>
            <a:rPr lang="en-US" sz="1000" b="0" kern="1200">
              <a:latin typeface="Tenorite" pitchFamily="2" charset="0"/>
            </a:rPr>
            <a:t>Part D catastrophic level</a:t>
          </a:r>
        </a:p>
        <a:p>
          <a:pPr marL="0" lvl="0" indent="0" algn="l" defTabSz="444500">
            <a:lnSpc>
              <a:spcPct val="90000"/>
            </a:lnSpc>
            <a:spcBef>
              <a:spcPct val="0"/>
            </a:spcBef>
            <a:spcAft>
              <a:spcPct val="35000"/>
            </a:spcAft>
            <a:buNone/>
          </a:pPr>
          <a:r>
            <a:rPr lang="en-US" sz="1000" b="0" kern="1200">
              <a:latin typeface="Tenorite" pitchFamily="2" charset="0"/>
            </a:rPr>
            <a:t>Expands LIS eligibility</a:t>
          </a:r>
        </a:p>
      </dsp:txBody>
      <dsp:txXfrm>
        <a:off x="1479115" y="1597306"/>
        <a:ext cx="1896171" cy="945605"/>
      </dsp:txXfrm>
    </dsp:sp>
    <dsp:sp modelId="{D51F19C9-711E-41B7-8674-BB6F41D01095}">
      <dsp:nvSpPr>
        <dsp:cNvPr id="0" name=""/>
        <dsp:cNvSpPr/>
      </dsp:nvSpPr>
      <dsp:spPr>
        <a:xfrm>
          <a:off x="1479115" y="2542911"/>
          <a:ext cx="1896171" cy="332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b="1" kern="1200">
              <a:latin typeface="Tenorite" pitchFamily="2" charset="0"/>
            </a:rPr>
            <a:t>2024</a:t>
          </a:r>
        </a:p>
      </dsp:txBody>
      <dsp:txXfrm>
        <a:off x="1479115" y="2542911"/>
        <a:ext cx="1896171" cy="332239"/>
      </dsp:txXfrm>
    </dsp:sp>
    <dsp:sp modelId="{0875343D-C66F-4246-B469-C0931EE26771}">
      <dsp:nvSpPr>
        <dsp:cNvPr id="0" name=""/>
        <dsp:cNvSpPr/>
      </dsp:nvSpPr>
      <dsp:spPr>
        <a:xfrm>
          <a:off x="1312995" y="1597306"/>
          <a:ext cx="0" cy="94560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43A3952-8881-4E8B-90FE-A14DF119CCB2}">
      <dsp:nvSpPr>
        <dsp:cNvPr id="0" name=""/>
        <dsp:cNvSpPr/>
      </dsp:nvSpPr>
      <dsp:spPr>
        <a:xfrm>
          <a:off x="1283093" y="1567404"/>
          <a:ext cx="59803" cy="5980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0825E3C-4D48-4779-8E33-2F0E3B8B61E1}">
      <dsp:nvSpPr>
        <dsp:cNvPr id="0" name=""/>
        <dsp:cNvSpPr/>
      </dsp:nvSpPr>
      <dsp:spPr>
        <a:xfrm rot="8100000">
          <a:off x="2334063" y="368116"/>
          <a:ext cx="234928" cy="234928"/>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7503B2C-530B-40E6-AECB-1A11266F69B3}">
      <dsp:nvSpPr>
        <dsp:cNvPr id="0" name=""/>
        <dsp:cNvSpPr/>
      </dsp:nvSpPr>
      <dsp:spPr>
        <a:xfrm>
          <a:off x="2360161" y="394215"/>
          <a:ext cx="182731" cy="18273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E83010A-37EC-40FA-8985-F4C0BF48B529}">
      <dsp:nvSpPr>
        <dsp:cNvPr id="0" name=""/>
        <dsp:cNvSpPr/>
      </dsp:nvSpPr>
      <dsp:spPr>
        <a:xfrm>
          <a:off x="2617647" y="651701"/>
          <a:ext cx="1896171" cy="945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b="0" kern="1200" dirty="0">
              <a:latin typeface="Tenorite" pitchFamily="2" charset="0"/>
            </a:rPr>
            <a:t>$2000 out-of-pocket cap in Part D</a:t>
          </a:r>
        </a:p>
      </dsp:txBody>
      <dsp:txXfrm>
        <a:off x="2617647" y="651701"/>
        <a:ext cx="1896171" cy="945605"/>
      </dsp:txXfrm>
    </dsp:sp>
    <dsp:sp modelId="{36F091BD-08A8-4CEB-AB3A-D65AB2CF6B54}">
      <dsp:nvSpPr>
        <dsp:cNvPr id="0" name=""/>
        <dsp:cNvSpPr/>
      </dsp:nvSpPr>
      <dsp:spPr>
        <a:xfrm>
          <a:off x="2617647" y="319461"/>
          <a:ext cx="1896171" cy="332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b="1" kern="1200" dirty="0">
              <a:latin typeface="Tenorite" pitchFamily="2" charset="0"/>
            </a:rPr>
            <a:t>2025</a:t>
          </a:r>
        </a:p>
      </dsp:txBody>
      <dsp:txXfrm>
        <a:off x="2617647" y="319461"/>
        <a:ext cx="1896171" cy="332239"/>
      </dsp:txXfrm>
    </dsp:sp>
    <dsp:sp modelId="{F2709F90-BF7B-4338-AA2E-99BFA5893F9E}">
      <dsp:nvSpPr>
        <dsp:cNvPr id="0" name=""/>
        <dsp:cNvSpPr/>
      </dsp:nvSpPr>
      <dsp:spPr>
        <a:xfrm>
          <a:off x="2451527" y="651701"/>
          <a:ext cx="0" cy="94560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1A0A6A7-428F-477F-906F-D52B92AF0180}">
      <dsp:nvSpPr>
        <dsp:cNvPr id="0" name=""/>
        <dsp:cNvSpPr/>
      </dsp:nvSpPr>
      <dsp:spPr>
        <a:xfrm>
          <a:off x="2421626" y="1567404"/>
          <a:ext cx="59803" cy="5980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AB65663-09F8-4024-8C13-29C97BFDF9F6}">
      <dsp:nvSpPr>
        <dsp:cNvPr id="0" name=""/>
        <dsp:cNvSpPr/>
      </dsp:nvSpPr>
      <dsp:spPr>
        <a:xfrm rot="18900000">
          <a:off x="3472595" y="2591567"/>
          <a:ext cx="234928" cy="234928"/>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4C43699-D1FF-4C20-9251-6CAC3841BF76}">
      <dsp:nvSpPr>
        <dsp:cNvPr id="0" name=""/>
        <dsp:cNvSpPr/>
      </dsp:nvSpPr>
      <dsp:spPr>
        <a:xfrm>
          <a:off x="3498693" y="2617665"/>
          <a:ext cx="182731" cy="18273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D941920-0527-4302-99E1-CE99C50411ED}">
      <dsp:nvSpPr>
        <dsp:cNvPr id="0" name=""/>
        <dsp:cNvSpPr/>
      </dsp:nvSpPr>
      <dsp:spPr>
        <a:xfrm>
          <a:off x="3756179" y="1597306"/>
          <a:ext cx="1896171" cy="945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0" kern="1200">
              <a:latin typeface="Tenorite" pitchFamily="2" charset="0"/>
            </a:rPr>
            <a:t>Negotiation of 10 Medicare Part D drugs</a:t>
          </a:r>
        </a:p>
      </dsp:txBody>
      <dsp:txXfrm>
        <a:off x="3756179" y="1597306"/>
        <a:ext cx="1896171" cy="945605"/>
      </dsp:txXfrm>
    </dsp:sp>
    <dsp:sp modelId="{EE148E43-94B4-4C27-BAB0-F1AE2539699D}">
      <dsp:nvSpPr>
        <dsp:cNvPr id="0" name=""/>
        <dsp:cNvSpPr/>
      </dsp:nvSpPr>
      <dsp:spPr>
        <a:xfrm>
          <a:off x="3756179" y="2542911"/>
          <a:ext cx="1896171" cy="332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b="1" kern="1200">
              <a:latin typeface="Tenorite" pitchFamily="2" charset="0"/>
            </a:rPr>
            <a:t>2026</a:t>
          </a:r>
        </a:p>
      </dsp:txBody>
      <dsp:txXfrm>
        <a:off x="3756179" y="2542911"/>
        <a:ext cx="1896171" cy="332239"/>
      </dsp:txXfrm>
    </dsp:sp>
    <dsp:sp modelId="{9C279165-099E-440E-BA69-F9DAC60013A2}">
      <dsp:nvSpPr>
        <dsp:cNvPr id="0" name=""/>
        <dsp:cNvSpPr/>
      </dsp:nvSpPr>
      <dsp:spPr>
        <a:xfrm>
          <a:off x="3590059" y="1597306"/>
          <a:ext cx="0" cy="94560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C3F2641-9A9F-45DF-8D0E-929B36A15F8C}">
      <dsp:nvSpPr>
        <dsp:cNvPr id="0" name=""/>
        <dsp:cNvSpPr/>
      </dsp:nvSpPr>
      <dsp:spPr>
        <a:xfrm>
          <a:off x="3560158" y="1567404"/>
          <a:ext cx="59803" cy="5980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95F370E-A15B-4C33-8430-A43771C8ADBC}">
      <dsp:nvSpPr>
        <dsp:cNvPr id="0" name=""/>
        <dsp:cNvSpPr/>
      </dsp:nvSpPr>
      <dsp:spPr>
        <a:xfrm rot="8100000">
          <a:off x="4611127" y="368116"/>
          <a:ext cx="234928" cy="234928"/>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54C2BE5-0FAF-441C-84F0-EA468964916E}">
      <dsp:nvSpPr>
        <dsp:cNvPr id="0" name=""/>
        <dsp:cNvSpPr/>
      </dsp:nvSpPr>
      <dsp:spPr>
        <a:xfrm>
          <a:off x="4637225" y="394215"/>
          <a:ext cx="182731" cy="18273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8B0F288-8E05-40DB-9179-74C81C50259D}">
      <dsp:nvSpPr>
        <dsp:cNvPr id="0" name=""/>
        <dsp:cNvSpPr/>
      </dsp:nvSpPr>
      <dsp:spPr>
        <a:xfrm>
          <a:off x="4894711" y="651701"/>
          <a:ext cx="1896171" cy="945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b="0" kern="1200">
              <a:latin typeface="Tenorite" pitchFamily="2" charset="0"/>
            </a:rPr>
            <a:t>Negotiation of 15 Medicare Part D drugs</a:t>
          </a:r>
          <a:endParaRPr lang="en-US" sz="1400" b="1" kern="1200">
            <a:latin typeface="Tenorite" pitchFamily="2" charset="0"/>
          </a:endParaRPr>
        </a:p>
        <a:p>
          <a:pPr marL="0" lvl="0" indent="0" algn="l" defTabSz="622300">
            <a:lnSpc>
              <a:spcPct val="90000"/>
            </a:lnSpc>
            <a:spcBef>
              <a:spcPct val="0"/>
            </a:spcBef>
            <a:spcAft>
              <a:spcPct val="35000"/>
            </a:spcAft>
            <a:buNone/>
          </a:pPr>
          <a:r>
            <a:rPr lang="en-US" sz="1400" b="1" kern="1200">
              <a:latin typeface="Tenorite" pitchFamily="2" charset="0"/>
            </a:rPr>
            <a:t>Delay drug rebate rule</a:t>
          </a:r>
        </a:p>
      </dsp:txBody>
      <dsp:txXfrm>
        <a:off x="4894711" y="651701"/>
        <a:ext cx="1896171" cy="945605"/>
      </dsp:txXfrm>
    </dsp:sp>
    <dsp:sp modelId="{A78F261F-E598-490B-AA7D-B7C5CE1B3A57}">
      <dsp:nvSpPr>
        <dsp:cNvPr id="0" name=""/>
        <dsp:cNvSpPr/>
      </dsp:nvSpPr>
      <dsp:spPr>
        <a:xfrm>
          <a:off x="4894711" y="319461"/>
          <a:ext cx="1896171" cy="332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b="1" kern="1200">
              <a:latin typeface="Tenorite" pitchFamily="2" charset="0"/>
            </a:rPr>
            <a:t>2027</a:t>
          </a:r>
        </a:p>
      </dsp:txBody>
      <dsp:txXfrm>
        <a:off x="4894711" y="319461"/>
        <a:ext cx="1896171" cy="332239"/>
      </dsp:txXfrm>
    </dsp:sp>
    <dsp:sp modelId="{925211D2-B423-4175-B307-49D11CD5BB1B}">
      <dsp:nvSpPr>
        <dsp:cNvPr id="0" name=""/>
        <dsp:cNvSpPr/>
      </dsp:nvSpPr>
      <dsp:spPr>
        <a:xfrm>
          <a:off x="4728591" y="651701"/>
          <a:ext cx="0" cy="94560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63EEFEF-493C-4BDC-A00E-51795E24F681}">
      <dsp:nvSpPr>
        <dsp:cNvPr id="0" name=""/>
        <dsp:cNvSpPr/>
      </dsp:nvSpPr>
      <dsp:spPr>
        <a:xfrm>
          <a:off x="4698148" y="1567404"/>
          <a:ext cx="59803" cy="5980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DA0C182-B720-45D6-A4CE-C819271B693F}">
      <dsp:nvSpPr>
        <dsp:cNvPr id="0" name=""/>
        <dsp:cNvSpPr/>
      </dsp:nvSpPr>
      <dsp:spPr>
        <a:xfrm rot="18900000">
          <a:off x="5749659" y="2591567"/>
          <a:ext cx="234928" cy="234928"/>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B2B4AD6-B71E-4EC2-946A-612A1C2B02B7}">
      <dsp:nvSpPr>
        <dsp:cNvPr id="0" name=""/>
        <dsp:cNvSpPr/>
      </dsp:nvSpPr>
      <dsp:spPr>
        <a:xfrm>
          <a:off x="5775757" y="2617665"/>
          <a:ext cx="182731" cy="18273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8487F00-3D63-4EDE-98B3-3EF694D21761}">
      <dsp:nvSpPr>
        <dsp:cNvPr id="0" name=""/>
        <dsp:cNvSpPr/>
      </dsp:nvSpPr>
      <dsp:spPr>
        <a:xfrm>
          <a:off x="6033243" y="1597306"/>
          <a:ext cx="1896171" cy="945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0" kern="1200">
              <a:latin typeface="Tenorite" pitchFamily="2" charset="0"/>
            </a:rPr>
            <a:t>Negotiation of 15 Medicare Part B and Part D drugs</a:t>
          </a:r>
          <a:endParaRPr lang="en-US" sz="1400" b="1" kern="1200">
            <a:latin typeface="Tenorite" pitchFamily="2" charset="0"/>
          </a:endParaRPr>
        </a:p>
      </dsp:txBody>
      <dsp:txXfrm>
        <a:off x="6033243" y="1597306"/>
        <a:ext cx="1896171" cy="945605"/>
      </dsp:txXfrm>
    </dsp:sp>
    <dsp:sp modelId="{CEF95C76-F90B-4918-BD24-C24B83D13206}">
      <dsp:nvSpPr>
        <dsp:cNvPr id="0" name=""/>
        <dsp:cNvSpPr/>
      </dsp:nvSpPr>
      <dsp:spPr>
        <a:xfrm>
          <a:off x="6033243" y="2542911"/>
          <a:ext cx="1896171" cy="332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b="1" kern="1200">
              <a:latin typeface="Tenorite" pitchFamily="2" charset="0"/>
            </a:rPr>
            <a:t>2028</a:t>
          </a:r>
        </a:p>
      </dsp:txBody>
      <dsp:txXfrm>
        <a:off x="6033243" y="2542911"/>
        <a:ext cx="1896171" cy="332239"/>
      </dsp:txXfrm>
    </dsp:sp>
    <dsp:sp modelId="{641D92CE-2BD9-4EB3-BAAB-738BD7B76536}">
      <dsp:nvSpPr>
        <dsp:cNvPr id="0" name=""/>
        <dsp:cNvSpPr/>
      </dsp:nvSpPr>
      <dsp:spPr>
        <a:xfrm>
          <a:off x="5867123" y="1597306"/>
          <a:ext cx="0" cy="94560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14C6FC3-6D76-476B-957A-190CEBBF580F}">
      <dsp:nvSpPr>
        <dsp:cNvPr id="0" name=""/>
        <dsp:cNvSpPr/>
      </dsp:nvSpPr>
      <dsp:spPr>
        <a:xfrm>
          <a:off x="5836680" y="1567404"/>
          <a:ext cx="59803" cy="5980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781556C-66ED-4109-BB26-DA128B79181B}">
      <dsp:nvSpPr>
        <dsp:cNvPr id="0" name=""/>
        <dsp:cNvSpPr/>
      </dsp:nvSpPr>
      <dsp:spPr>
        <a:xfrm rot="8100000">
          <a:off x="6888191" y="368116"/>
          <a:ext cx="234928" cy="234928"/>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E911255-7CB1-44EC-BABA-DB8B620CA520}">
      <dsp:nvSpPr>
        <dsp:cNvPr id="0" name=""/>
        <dsp:cNvSpPr/>
      </dsp:nvSpPr>
      <dsp:spPr>
        <a:xfrm>
          <a:off x="6914290" y="394215"/>
          <a:ext cx="182731" cy="18273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C8A3B9B-1DB8-4B1B-B89A-F5F69F5E3586}">
      <dsp:nvSpPr>
        <dsp:cNvPr id="0" name=""/>
        <dsp:cNvSpPr/>
      </dsp:nvSpPr>
      <dsp:spPr>
        <a:xfrm>
          <a:off x="7171775" y="651701"/>
          <a:ext cx="1896171" cy="945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b="0" kern="1200">
              <a:latin typeface="Tenorite" pitchFamily="2" charset="0"/>
            </a:rPr>
            <a:t>Negotiation of 20 Medicare Part B and Part D drugs</a:t>
          </a:r>
          <a:endParaRPr lang="en-US" sz="1400" b="1" kern="1200">
            <a:latin typeface="Tenorite" pitchFamily="2" charset="0"/>
          </a:endParaRPr>
        </a:p>
      </dsp:txBody>
      <dsp:txXfrm>
        <a:off x="7171775" y="651701"/>
        <a:ext cx="1896171" cy="945605"/>
      </dsp:txXfrm>
    </dsp:sp>
    <dsp:sp modelId="{827D2A69-38D1-48AC-B271-A4E9237375FF}">
      <dsp:nvSpPr>
        <dsp:cNvPr id="0" name=""/>
        <dsp:cNvSpPr/>
      </dsp:nvSpPr>
      <dsp:spPr>
        <a:xfrm>
          <a:off x="7171775" y="319461"/>
          <a:ext cx="1896171" cy="332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b="1" kern="1200">
              <a:latin typeface="Tenorite" pitchFamily="2" charset="0"/>
            </a:rPr>
            <a:t>2029</a:t>
          </a:r>
        </a:p>
      </dsp:txBody>
      <dsp:txXfrm>
        <a:off x="7171775" y="319461"/>
        <a:ext cx="1896171" cy="332239"/>
      </dsp:txXfrm>
    </dsp:sp>
    <dsp:sp modelId="{6BDE5441-F4CD-4165-BED7-172898231BC4}">
      <dsp:nvSpPr>
        <dsp:cNvPr id="0" name=""/>
        <dsp:cNvSpPr/>
      </dsp:nvSpPr>
      <dsp:spPr>
        <a:xfrm>
          <a:off x="7005655" y="651701"/>
          <a:ext cx="0" cy="94560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84668C9-2AF8-44A1-8C33-5BFC83CC1B18}">
      <dsp:nvSpPr>
        <dsp:cNvPr id="0" name=""/>
        <dsp:cNvSpPr/>
      </dsp:nvSpPr>
      <dsp:spPr>
        <a:xfrm>
          <a:off x="6975212" y="1567404"/>
          <a:ext cx="59803" cy="5980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B1EB7E-2CE7-4F2F-9788-FCF8CB2F1623}">
      <dsp:nvSpPr>
        <dsp:cNvPr id="0" name=""/>
        <dsp:cNvSpPr/>
      </dsp:nvSpPr>
      <dsp:spPr>
        <a:xfrm>
          <a:off x="0" y="44429"/>
          <a:ext cx="5906181" cy="947700"/>
        </a:xfrm>
        <a:prstGeom prst="roundRect">
          <a:avLst/>
        </a:prstGeom>
        <a:solidFill>
          <a:schemeClr val="accent2">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Policies sold by private companies</a:t>
          </a:r>
        </a:p>
      </dsp:txBody>
      <dsp:txXfrm>
        <a:off x="46263" y="90692"/>
        <a:ext cx="5813655" cy="855174"/>
      </dsp:txXfrm>
    </dsp:sp>
    <dsp:sp modelId="{6B4627B5-E1AF-4E0B-804E-ADD3CD175389}">
      <dsp:nvSpPr>
        <dsp:cNvPr id="0" name=""/>
        <dsp:cNvSpPr/>
      </dsp:nvSpPr>
      <dsp:spPr>
        <a:xfrm>
          <a:off x="0" y="1121729"/>
          <a:ext cx="5906181" cy="947700"/>
        </a:xfrm>
        <a:prstGeom prst="roundRect">
          <a:avLst/>
        </a:prstGeom>
        <a:solidFill>
          <a:schemeClr val="accent3">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t>Fills the gaps in Original Medicare</a:t>
          </a:r>
          <a:r>
            <a:rPr lang="en-US" sz="2400" kern="1200" dirty="0">
              <a:latin typeface="Century Gothic" panose="020B0502020202020204"/>
            </a:rPr>
            <a:t> </a:t>
          </a:r>
          <a:endParaRPr lang="en-US" sz="2400" kern="1200" dirty="0"/>
        </a:p>
      </dsp:txBody>
      <dsp:txXfrm>
        <a:off x="46263" y="1167992"/>
        <a:ext cx="5813655" cy="855174"/>
      </dsp:txXfrm>
    </dsp:sp>
    <dsp:sp modelId="{64C5FF91-FD14-4DC0-AB22-3567DD2AB805}">
      <dsp:nvSpPr>
        <dsp:cNvPr id="0" name=""/>
        <dsp:cNvSpPr/>
      </dsp:nvSpPr>
      <dsp:spPr>
        <a:xfrm>
          <a:off x="0" y="2069429"/>
          <a:ext cx="5906181" cy="74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521" tIns="30480" rIns="170688" bIns="30480" numCol="1" spcCol="1270" anchor="t" anchorCtr="0">
          <a:noAutofit/>
        </a:bodyPr>
        <a:lstStyle/>
        <a:p>
          <a:pPr marL="228600" lvl="1" indent="-228600" algn="l" defTabSz="1066800" rtl="0">
            <a:lnSpc>
              <a:spcPct val="90000"/>
            </a:lnSpc>
            <a:spcBef>
              <a:spcPct val="0"/>
            </a:spcBef>
            <a:spcAft>
              <a:spcPct val="20000"/>
            </a:spcAft>
            <a:buChar char="•"/>
          </a:pPr>
          <a:r>
            <a:rPr lang="en-US" sz="2400" kern="1200" dirty="0"/>
            <a:t>Deductibles, coinsurance, copayments</a:t>
          </a:r>
          <a:r>
            <a:rPr lang="en-US" sz="2400" kern="1200" dirty="0">
              <a:latin typeface="Century Gothic" panose="020B0502020202020204"/>
            </a:rPr>
            <a:t> </a:t>
          </a:r>
          <a:endParaRPr lang="en-US" sz="2400" kern="1200" dirty="0"/>
        </a:p>
      </dsp:txBody>
      <dsp:txXfrm>
        <a:off x="0" y="2069429"/>
        <a:ext cx="5906181" cy="745200"/>
      </dsp:txXfrm>
    </dsp:sp>
    <dsp:sp modelId="{51736386-B09E-4ECD-ACFA-2C770CEAE277}">
      <dsp:nvSpPr>
        <dsp:cNvPr id="0" name=""/>
        <dsp:cNvSpPr/>
      </dsp:nvSpPr>
      <dsp:spPr>
        <a:xfrm>
          <a:off x="0" y="2814629"/>
          <a:ext cx="5906181" cy="947700"/>
        </a:xfrm>
        <a:prstGeom prst="roundRect">
          <a:avLst/>
        </a:prstGeom>
        <a:solidFill>
          <a:schemeClr val="accent4">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All plans of same letter have same coverage</a:t>
          </a:r>
        </a:p>
      </dsp:txBody>
      <dsp:txXfrm>
        <a:off x="46263" y="2860892"/>
        <a:ext cx="5813655" cy="855174"/>
      </dsp:txXfrm>
    </dsp:sp>
    <dsp:sp modelId="{9749D6DC-1B52-4515-8ED4-878DB09E4AF5}">
      <dsp:nvSpPr>
        <dsp:cNvPr id="0" name=""/>
        <dsp:cNvSpPr/>
      </dsp:nvSpPr>
      <dsp:spPr>
        <a:xfrm>
          <a:off x="0" y="3762329"/>
          <a:ext cx="5906181" cy="74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521" tIns="30480" rIns="170688" bIns="30480" numCol="1" spcCol="1270" anchor="t" anchorCtr="0">
          <a:noAutofit/>
        </a:bodyPr>
        <a:lstStyle/>
        <a:p>
          <a:pPr marL="228600" lvl="1" indent="-228600" algn="l" defTabSz="1066800" rtl="0">
            <a:lnSpc>
              <a:spcPct val="90000"/>
            </a:lnSpc>
            <a:spcBef>
              <a:spcPct val="0"/>
            </a:spcBef>
            <a:spcAft>
              <a:spcPct val="20000"/>
            </a:spcAft>
            <a:buChar char="•"/>
          </a:pPr>
          <a:r>
            <a:rPr lang="en-US" sz="2400" kern="1200" dirty="0">
              <a:latin typeface="Century Gothic" panose="020B0502020202020204"/>
            </a:rPr>
            <a:t>Costs</a:t>
          </a:r>
          <a:r>
            <a:rPr lang="en-US" sz="2400" kern="1200" dirty="0"/>
            <a:t> are the </a:t>
          </a:r>
          <a:r>
            <a:rPr lang="en-US" sz="2400" kern="1200" dirty="0">
              <a:latin typeface="Century Gothic" panose="020B0502020202020204"/>
            </a:rPr>
            <a:t>major difference</a:t>
          </a:r>
          <a:endParaRPr lang="en-US" sz="2400" kern="1200" dirty="0"/>
        </a:p>
      </dsp:txBody>
      <dsp:txXfrm>
        <a:off x="0" y="3762329"/>
        <a:ext cx="5906181" cy="745200"/>
      </dsp:txXfrm>
    </dsp:sp>
    <dsp:sp modelId="{2A7FDD2B-AE15-42DA-A3B3-A9AFAED38A49}">
      <dsp:nvSpPr>
        <dsp:cNvPr id="0" name=""/>
        <dsp:cNvSpPr/>
      </dsp:nvSpPr>
      <dsp:spPr>
        <a:xfrm>
          <a:off x="0" y="4507529"/>
          <a:ext cx="5906181" cy="947700"/>
        </a:xfrm>
        <a:prstGeom prst="roundRect">
          <a:avLst/>
        </a:prstGeom>
        <a:solidFill>
          <a:schemeClr val="accent5">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Not all plans are offered to people under 65 with a disability</a:t>
          </a:r>
        </a:p>
      </dsp:txBody>
      <dsp:txXfrm>
        <a:off x="46263" y="4553792"/>
        <a:ext cx="5813655" cy="85517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F87D4C-362C-48FF-A3FE-F3F76D3569E4}">
      <dsp:nvSpPr>
        <dsp:cNvPr id="0" name=""/>
        <dsp:cNvSpPr/>
      </dsp:nvSpPr>
      <dsp:spPr>
        <a:xfrm>
          <a:off x="930572" y="3032"/>
          <a:ext cx="2833338" cy="170000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Health plans approved by Medicare </a:t>
          </a:r>
          <a:r>
            <a:rPr lang="en-US" sz="2100" kern="1200" dirty="0">
              <a:latin typeface="Century Gothic" panose="020B0502020202020204"/>
            </a:rPr>
            <a:t>(PPOs and HMOs) run by private Insurance Companies</a:t>
          </a:r>
          <a:endParaRPr lang="en-US" sz="2100" kern="1200" dirty="0"/>
        </a:p>
      </dsp:txBody>
      <dsp:txXfrm>
        <a:off x="930572" y="3032"/>
        <a:ext cx="2833338" cy="1700003"/>
      </dsp:txXfrm>
    </dsp:sp>
    <dsp:sp modelId="{47B95DE5-2485-4350-A4E7-998157DD558C}">
      <dsp:nvSpPr>
        <dsp:cNvPr id="0" name=""/>
        <dsp:cNvSpPr/>
      </dsp:nvSpPr>
      <dsp:spPr>
        <a:xfrm>
          <a:off x="4047245" y="3032"/>
          <a:ext cx="2833338" cy="1700003"/>
        </a:xfrm>
        <a:prstGeom prst="rect">
          <a:avLst/>
        </a:prstGeom>
        <a:solidFill>
          <a:schemeClr val="accent2">
            <a:hueOff val="1610903"/>
            <a:satOff val="-4623"/>
            <a:lumOff val="-740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Includes Parts A &amp; B and usually Part D</a:t>
          </a:r>
        </a:p>
      </dsp:txBody>
      <dsp:txXfrm>
        <a:off x="4047245" y="3032"/>
        <a:ext cx="2833338" cy="1700003"/>
      </dsp:txXfrm>
    </dsp:sp>
    <dsp:sp modelId="{186201ED-6BE3-4108-9D70-EB15A86AC7FA}">
      <dsp:nvSpPr>
        <dsp:cNvPr id="0" name=""/>
        <dsp:cNvSpPr/>
      </dsp:nvSpPr>
      <dsp:spPr>
        <a:xfrm>
          <a:off x="7163917" y="3032"/>
          <a:ext cx="2833338" cy="1700003"/>
        </a:xfrm>
        <a:prstGeom prst="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Medicare pays amount for each member’s care</a:t>
          </a:r>
        </a:p>
      </dsp:txBody>
      <dsp:txXfrm>
        <a:off x="7163917" y="3032"/>
        <a:ext cx="2833338" cy="1700003"/>
      </dsp:txXfrm>
    </dsp:sp>
    <dsp:sp modelId="{16A12BDD-7E56-42DF-9118-B0D10A1CB2C9}">
      <dsp:nvSpPr>
        <dsp:cNvPr id="0" name=""/>
        <dsp:cNvSpPr/>
      </dsp:nvSpPr>
      <dsp:spPr>
        <a:xfrm>
          <a:off x="2488909" y="1986369"/>
          <a:ext cx="2833338" cy="1700003"/>
        </a:xfrm>
        <a:prstGeom prst="rect">
          <a:avLst/>
        </a:prstGeom>
        <a:solidFill>
          <a:schemeClr val="accent2">
            <a:hueOff val="4832710"/>
            <a:satOff val="-13870"/>
            <a:lumOff val="-222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Most plans include some dental, vision and hearing coverage</a:t>
          </a:r>
        </a:p>
      </dsp:txBody>
      <dsp:txXfrm>
        <a:off x="2488909" y="1986369"/>
        <a:ext cx="2833338" cy="1700003"/>
      </dsp:txXfrm>
    </dsp:sp>
    <dsp:sp modelId="{BDD65AF5-18EF-4A57-BA34-5EA08CB7E23A}">
      <dsp:nvSpPr>
        <dsp:cNvPr id="0" name=""/>
        <dsp:cNvSpPr/>
      </dsp:nvSpPr>
      <dsp:spPr>
        <a:xfrm>
          <a:off x="5605581" y="1986369"/>
          <a:ext cx="2833338" cy="1700003"/>
        </a:xfrm>
        <a:prstGeom prst="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May have to use network doctors or hospitals</a:t>
          </a:r>
        </a:p>
      </dsp:txBody>
      <dsp:txXfrm>
        <a:off x="5605581" y="1986369"/>
        <a:ext cx="2833338" cy="170000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7FE2B5-547E-4ECE-85A7-005A8CD4D54B}">
      <dsp:nvSpPr>
        <dsp:cNvPr id="0" name=""/>
        <dsp:cNvSpPr/>
      </dsp:nvSpPr>
      <dsp:spPr>
        <a:xfrm>
          <a:off x="0" y="113118"/>
          <a:ext cx="7454096" cy="344111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Medicare Advantage Plans must send notice mid-year to beneficiaries of unused benefits, including but not limited to:</a:t>
          </a:r>
        </a:p>
      </dsp:txBody>
      <dsp:txXfrm>
        <a:off x="167981" y="281099"/>
        <a:ext cx="7118134" cy="3105154"/>
      </dsp:txXfrm>
    </dsp:sp>
    <dsp:sp modelId="{9AB9AEA0-142C-46EB-AA77-5A44B986CA20}">
      <dsp:nvSpPr>
        <dsp:cNvPr id="0" name=""/>
        <dsp:cNvSpPr/>
      </dsp:nvSpPr>
      <dsp:spPr>
        <a:xfrm>
          <a:off x="0" y="3667352"/>
          <a:ext cx="7454096" cy="1356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6668"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t>Vision</a:t>
          </a:r>
        </a:p>
        <a:p>
          <a:pPr marL="285750" lvl="1" indent="-285750" algn="l" defTabSz="1244600">
            <a:lnSpc>
              <a:spcPct val="90000"/>
            </a:lnSpc>
            <a:spcBef>
              <a:spcPct val="0"/>
            </a:spcBef>
            <a:spcAft>
              <a:spcPct val="20000"/>
            </a:spcAft>
            <a:buChar char="•"/>
          </a:pPr>
          <a:r>
            <a:rPr lang="en-US" sz="2800" kern="1200"/>
            <a:t>Dental</a:t>
          </a:r>
        </a:p>
        <a:p>
          <a:pPr marL="285750" lvl="1" indent="-285750" algn="l" defTabSz="1244600">
            <a:lnSpc>
              <a:spcPct val="90000"/>
            </a:lnSpc>
            <a:spcBef>
              <a:spcPct val="0"/>
            </a:spcBef>
            <a:spcAft>
              <a:spcPct val="20000"/>
            </a:spcAft>
            <a:buChar char="•"/>
          </a:pPr>
          <a:r>
            <a:rPr lang="en-US" sz="2800" kern="1200" dirty="0"/>
            <a:t>Hearing</a:t>
          </a:r>
        </a:p>
        <a:p>
          <a:pPr marL="285750" lvl="1" indent="-285750" algn="l" defTabSz="1244600">
            <a:lnSpc>
              <a:spcPct val="90000"/>
            </a:lnSpc>
            <a:spcBef>
              <a:spcPct val="0"/>
            </a:spcBef>
            <a:spcAft>
              <a:spcPct val="20000"/>
            </a:spcAft>
            <a:buChar char="•"/>
          </a:pPr>
          <a:r>
            <a:rPr lang="en-US" sz="2800" kern="1200" dirty="0"/>
            <a:t>Fitness</a:t>
          </a:r>
        </a:p>
        <a:p>
          <a:pPr marL="285750" lvl="1" indent="-285750" algn="l" defTabSz="1244600">
            <a:lnSpc>
              <a:spcPct val="90000"/>
            </a:lnSpc>
            <a:spcBef>
              <a:spcPct val="0"/>
            </a:spcBef>
            <a:spcAft>
              <a:spcPct val="20000"/>
            </a:spcAft>
            <a:buChar char="•"/>
          </a:pPr>
          <a:r>
            <a:rPr lang="en-US" sz="2800" kern="1200" dirty="0"/>
            <a:t>OTC-Purchasing Cards</a:t>
          </a:r>
        </a:p>
      </dsp:txBody>
      <dsp:txXfrm>
        <a:off x="0" y="3667352"/>
        <a:ext cx="7454096" cy="135605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65B924-C933-418C-A5DE-FC08A08CB07B}">
      <dsp:nvSpPr>
        <dsp:cNvPr id="0" name=""/>
        <dsp:cNvSpPr/>
      </dsp:nvSpPr>
      <dsp:spPr>
        <a:xfrm>
          <a:off x="0" y="39687"/>
          <a:ext cx="3286125" cy="1971675"/>
        </a:xfrm>
        <a:prstGeom prst="rect">
          <a:avLst/>
        </a:prstGeom>
        <a:solidFill>
          <a:schemeClr val="accent2">
            <a:hueOff val="0"/>
            <a:satOff val="0"/>
            <a:lumOff val="0"/>
            <a:alphaOff val="0"/>
          </a:schemeClr>
        </a:solid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100000"/>
            </a:lnSpc>
            <a:spcBef>
              <a:spcPct val="0"/>
            </a:spcBef>
            <a:spcAft>
              <a:spcPct val="35000"/>
            </a:spcAft>
            <a:buNone/>
          </a:pPr>
          <a:r>
            <a:rPr lang="en-US" sz="2300" kern="1200"/>
            <a:t>1  Solicit door-to-door</a:t>
          </a:r>
        </a:p>
      </dsp:txBody>
      <dsp:txXfrm>
        <a:off x="0" y="39687"/>
        <a:ext cx="3286125" cy="1971675"/>
      </dsp:txXfrm>
    </dsp:sp>
    <dsp:sp modelId="{EC8B9E13-1B01-45DF-8619-F522DAE8CED8}">
      <dsp:nvSpPr>
        <dsp:cNvPr id="0" name=""/>
        <dsp:cNvSpPr/>
      </dsp:nvSpPr>
      <dsp:spPr>
        <a:xfrm>
          <a:off x="3614737" y="39687"/>
          <a:ext cx="3286125" cy="1971675"/>
        </a:xfrm>
        <a:prstGeom prst="rect">
          <a:avLst/>
        </a:prstGeom>
        <a:solidFill>
          <a:schemeClr val="accent3">
            <a:hueOff val="0"/>
            <a:satOff val="0"/>
            <a:lumOff val="0"/>
            <a:alphaOff val="0"/>
          </a:schemeClr>
        </a:solid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100000"/>
            </a:lnSpc>
            <a:spcBef>
              <a:spcPct val="0"/>
            </a:spcBef>
            <a:spcAft>
              <a:spcPct val="35000"/>
            </a:spcAft>
            <a:buNone/>
          </a:pPr>
          <a:r>
            <a:rPr lang="en-US" sz="2300" kern="1200"/>
            <a:t>2  Call people on national and state “do not call” lists*</a:t>
          </a:r>
        </a:p>
      </dsp:txBody>
      <dsp:txXfrm>
        <a:off x="3614737" y="39687"/>
        <a:ext cx="3286125" cy="1971675"/>
      </dsp:txXfrm>
    </dsp:sp>
    <dsp:sp modelId="{638A7C5D-14ED-4654-A2AB-31CB896FEB15}">
      <dsp:nvSpPr>
        <dsp:cNvPr id="0" name=""/>
        <dsp:cNvSpPr/>
      </dsp:nvSpPr>
      <dsp:spPr>
        <a:xfrm>
          <a:off x="7229475" y="39687"/>
          <a:ext cx="3286125" cy="1971675"/>
        </a:xfrm>
        <a:prstGeom prst="rect">
          <a:avLst/>
        </a:prstGeom>
        <a:solidFill>
          <a:schemeClr val="accent4">
            <a:hueOff val="0"/>
            <a:satOff val="0"/>
            <a:lumOff val="0"/>
            <a:alphaOff val="0"/>
          </a:schemeClr>
        </a:solid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100000"/>
            </a:lnSpc>
            <a:spcBef>
              <a:spcPct val="0"/>
            </a:spcBef>
            <a:spcAft>
              <a:spcPct val="35000"/>
            </a:spcAft>
            <a:buNone/>
          </a:pPr>
          <a:r>
            <a:rPr lang="en-US" sz="2300" kern="1200"/>
            <a:t>3  Enroll people over the phone during a solicitation call</a:t>
          </a:r>
        </a:p>
      </dsp:txBody>
      <dsp:txXfrm>
        <a:off x="7229475" y="39687"/>
        <a:ext cx="3286125" cy="1971675"/>
      </dsp:txXfrm>
    </dsp:sp>
    <dsp:sp modelId="{759C5899-AACF-45C0-B3D8-76ADCACF2F1F}">
      <dsp:nvSpPr>
        <dsp:cNvPr id="0" name=""/>
        <dsp:cNvSpPr/>
      </dsp:nvSpPr>
      <dsp:spPr>
        <a:xfrm>
          <a:off x="0" y="2339975"/>
          <a:ext cx="3286125" cy="1971675"/>
        </a:xfrm>
        <a:prstGeom prst="rect">
          <a:avLst/>
        </a:prstGeom>
        <a:solidFill>
          <a:schemeClr val="accent5">
            <a:hueOff val="0"/>
            <a:satOff val="0"/>
            <a:lumOff val="0"/>
            <a:alphaOff val="0"/>
          </a:schemeClr>
        </a:solid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100000"/>
            </a:lnSpc>
            <a:spcBef>
              <a:spcPct val="0"/>
            </a:spcBef>
            <a:spcAft>
              <a:spcPct val="35000"/>
            </a:spcAft>
            <a:buNone/>
          </a:pPr>
          <a:r>
            <a:rPr lang="en-US" sz="2300" kern="1200"/>
            <a:t>4  Offer incentives or gifts exceeding $15, or offer a meal </a:t>
          </a:r>
        </a:p>
      </dsp:txBody>
      <dsp:txXfrm>
        <a:off x="0" y="2339975"/>
        <a:ext cx="3286125" cy="1971675"/>
      </dsp:txXfrm>
    </dsp:sp>
    <dsp:sp modelId="{15D2F5CE-1FC9-4687-91DE-E39221320923}">
      <dsp:nvSpPr>
        <dsp:cNvPr id="0" name=""/>
        <dsp:cNvSpPr/>
      </dsp:nvSpPr>
      <dsp:spPr>
        <a:xfrm>
          <a:off x="3614737" y="2339975"/>
          <a:ext cx="3286125" cy="1971675"/>
        </a:xfrm>
        <a:prstGeom prst="rect">
          <a:avLst/>
        </a:prstGeom>
        <a:solidFill>
          <a:schemeClr val="accent6">
            <a:hueOff val="0"/>
            <a:satOff val="0"/>
            <a:lumOff val="0"/>
            <a:alphaOff val="0"/>
          </a:schemeClr>
        </a:solid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100000"/>
            </a:lnSpc>
            <a:spcBef>
              <a:spcPct val="0"/>
            </a:spcBef>
            <a:spcAft>
              <a:spcPct val="35000"/>
            </a:spcAft>
            <a:buNone/>
          </a:pPr>
          <a:r>
            <a:rPr lang="en-US" sz="2300" kern="1200"/>
            <a:t>5  Engage in activities to mislead or confuse</a:t>
          </a:r>
        </a:p>
      </dsp:txBody>
      <dsp:txXfrm>
        <a:off x="3614737" y="2339975"/>
        <a:ext cx="3286125" cy="1971675"/>
      </dsp:txXfrm>
    </dsp:sp>
    <dsp:sp modelId="{88CE865D-5139-4930-B4FB-9DD5FF268F9C}">
      <dsp:nvSpPr>
        <dsp:cNvPr id="0" name=""/>
        <dsp:cNvSpPr/>
      </dsp:nvSpPr>
      <dsp:spPr>
        <a:xfrm>
          <a:off x="7229475" y="2339975"/>
          <a:ext cx="3286125" cy="1971675"/>
        </a:xfrm>
        <a:prstGeom prst="rect">
          <a:avLst/>
        </a:prstGeom>
        <a:solidFill>
          <a:schemeClr val="accent2">
            <a:hueOff val="0"/>
            <a:satOff val="0"/>
            <a:lumOff val="0"/>
            <a:alphaOff val="0"/>
          </a:schemeClr>
        </a:solid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100000"/>
            </a:lnSpc>
            <a:spcBef>
              <a:spcPct val="0"/>
            </a:spcBef>
            <a:spcAft>
              <a:spcPct val="35000"/>
            </a:spcAft>
            <a:buNone/>
          </a:pPr>
          <a:r>
            <a:rPr lang="en-US" sz="2300" kern="1200"/>
            <a:t>6  Conduct sales presentations or collect enrollment information at health fairs or educational events</a:t>
          </a:r>
        </a:p>
      </dsp:txBody>
      <dsp:txXfrm>
        <a:off x="7229475" y="2339975"/>
        <a:ext cx="3286125" cy="197167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28F281-7983-4B86-9EB8-504EB919166A}">
      <dsp:nvSpPr>
        <dsp:cNvPr id="0" name=""/>
        <dsp:cNvSpPr/>
      </dsp:nvSpPr>
      <dsp:spPr>
        <a:xfrm>
          <a:off x="0" y="338163"/>
          <a:ext cx="6671512" cy="1559025"/>
        </a:xfrm>
        <a:prstGeom prst="roundRect">
          <a:avLst/>
        </a:prstGeom>
        <a:solidFill>
          <a:schemeClr val="accent2">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b="1" kern="1200" dirty="0"/>
            <a:t>In January 1, 2024, Extra Help was expanded to 150% of Federal Poverty Level</a:t>
          </a:r>
          <a:endParaRPr lang="en-US" sz="2800" kern="1200" dirty="0"/>
        </a:p>
      </dsp:txBody>
      <dsp:txXfrm>
        <a:off x="76105" y="414268"/>
        <a:ext cx="6519302" cy="1406815"/>
      </dsp:txXfrm>
    </dsp:sp>
    <dsp:sp modelId="{354E90F7-FC9C-4397-B580-D7AD79EA3D49}">
      <dsp:nvSpPr>
        <dsp:cNvPr id="0" name=""/>
        <dsp:cNvSpPr/>
      </dsp:nvSpPr>
      <dsp:spPr>
        <a:xfrm>
          <a:off x="0" y="2090741"/>
          <a:ext cx="6671512" cy="36185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821" tIns="13970" rIns="78232" bIns="13970" numCol="1" spcCol="1270" anchor="t" anchorCtr="0">
          <a:noAutofit/>
        </a:bodyPr>
        <a:lstStyle/>
        <a:p>
          <a:pPr marL="171450" lvl="1" indent="-171450" algn="l" defTabSz="800100">
            <a:lnSpc>
              <a:spcPct val="90000"/>
            </a:lnSpc>
            <a:spcBef>
              <a:spcPct val="0"/>
            </a:spcBef>
            <a:spcAft>
              <a:spcPct val="20000"/>
            </a:spcAft>
            <a:buChar char="•"/>
          </a:pPr>
          <a:r>
            <a:rPr lang="en-US" sz="1800" b="1" u="sng" kern="1200" dirty="0"/>
            <a:t>Income Limits</a:t>
          </a:r>
        </a:p>
        <a:p>
          <a:pPr marL="342900" lvl="2" indent="-171450" algn="l" defTabSz="800100">
            <a:lnSpc>
              <a:spcPct val="90000"/>
            </a:lnSpc>
            <a:spcBef>
              <a:spcPct val="0"/>
            </a:spcBef>
            <a:spcAft>
              <a:spcPct val="20000"/>
            </a:spcAft>
            <a:buChar char="•"/>
          </a:pPr>
          <a:r>
            <a:rPr lang="en-US" sz="1800" b="0" i="0" kern="1200" dirty="0">
              <a:effectLst/>
              <a:latin typeface="Open Sans"/>
              <a:ea typeface="Open Sans"/>
              <a:cs typeface="Open Sans"/>
            </a:rPr>
            <a:t>$22,590 if you are single</a:t>
          </a:r>
          <a:endParaRPr lang="en-US" sz="1800" b="1" u="sng" kern="1200" dirty="0"/>
        </a:p>
        <a:p>
          <a:pPr marL="342900" lvl="2" indent="-171450" algn="l" defTabSz="800100">
            <a:lnSpc>
              <a:spcPct val="90000"/>
            </a:lnSpc>
            <a:spcBef>
              <a:spcPct val="0"/>
            </a:spcBef>
            <a:spcAft>
              <a:spcPct val="20000"/>
            </a:spcAft>
            <a:buChar char="•"/>
          </a:pPr>
          <a:r>
            <a:rPr lang="en-US" sz="1800" b="0" i="0" kern="1200" dirty="0">
              <a:effectLst/>
              <a:latin typeface="Open Sans"/>
              <a:ea typeface="Open Sans"/>
              <a:cs typeface="Open Sans"/>
            </a:rPr>
            <a:t>$30,660 for married couples</a:t>
          </a:r>
          <a:endParaRPr lang="en-US" sz="1800" kern="1200" dirty="0">
            <a:latin typeface="Open Sans"/>
            <a:ea typeface="Open Sans"/>
            <a:cs typeface="Open Sans"/>
          </a:endParaRPr>
        </a:p>
        <a:p>
          <a:pPr marL="57150" lvl="1" indent="-57150" algn="l" defTabSz="488950">
            <a:lnSpc>
              <a:spcPct val="90000"/>
            </a:lnSpc>
            <a:spcBef>
              <a:spcPct val="0"/>
            </a:spcBef>
            <a:spcAft>
              <a:spcPct val="20000"/>
            </a:spcAft>
            <a:buNone/>
          </a:pPr>
          <a:endParaRPr lang="en-US" sz="1100" b="1" kern="1200" dirty="0"/>
        </a:p>
        <a:p>
          <a:pPr marL="171450" lvl="1" indent="-171450" algn="l" defTabSz="800100">
            <a:lnSpc>
              <a:spcPct val="90000"/>
            </a:lnSpc>
            <a:spcBef>
              <a:spcPct val="0"/>
            </a:spcBef>
            <a:spcAft>
              <a:spcPct val="20000"/>
            </a:spcAft>
            <a:buFont typeface="Arial" panose="020B0604020202020204" pitchFamily="34" charset="0"/>
            <a:buChar char="•"/>
          </a:pPr>
          <a:r>
            <a:rPr lang="en-US" sz="1800" b="1" u="sng" kern="1200" dirty="0"/>
            <a:t>Assets </a:t>
          </a:r>
          <a:endParaRPr lang="en-US" sz="1100" b="1" u="sng" kern="1200" dirty="0"/>
        </a:p>
        <a:p>
          <a:pPr marL="342900" lvl="2" indent="-171450" algn="l" defTabSz="800100" rtl="0">
            <a:lnSpc>
              <a:spcPct val="90000"/>
            </a:lnSpc>
            <a:spcBef>
              <a:spcPct val="0"/>
            </a:spcBef>
            <a:spcAft>
              <a:spcPct val="20000"/>
            </a:spcAft>
            <a:buChar char="•"/>
          </a:pPr>
          <a:r>
            <a:rPr lang="en-US" sz="1800" kern="1200" dirty="0"/>
            <a:t>Include money in a checking or savings account, stocks, bonds, mutual funds, and Individual Retirement Accounts (IRAs).</a:t>
          </a:r>
          <a:r>
            <a:rPr lang="en-US" sz="1800" kern="1200" dirty="0">
              <a:latin typeface="Avenir Next LT Pro Light" panose="02020404030301010803"/>
            </a:rPr>
            <a:t> </a:t>
          </a:r>
          <a:endParaRPr lang="en-US" sz="1800" kern="1200" dirty="0"/>
        </a:p>
        <a:p>
          <a:pPr marL="342900" lvl="2" indent="-171450" algn="l" defTabSz="800100">
            <a:lnSpc>
              <a:spcPct val="90000"/>
            </a:lnSpc>
            <a:spcBef>
              <a:spcPct val="0"/>
            </a:spcBef>
            <a:spcAft>
              <a:spcPct val="20000"/>
            </a:spcAft>
            <a:buChar char="•"/>
          </a:pPr>
          <a:r>
            <a:rPr lang="en-US" sz="1800" kern="1200" dirty="0"/>
            <a:t>Does not include your home, car, household items, burial plot, up to $1,500 for burial expenses (per person), or life insurance policies.</a:t>
          </a:r>
        </a:p>
      </dsp:txBody>
      <dsp:txXfrm>
        <a:off x="0" y="2090741"/>
        <a:ext cx="6671512" cy="361854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4E0349-2990-466D-8E62-E1368616BDF4}">
      <dsp:nvSpPr>
        <dsp:cNvPr id="0" name=""/>
        <dsp:cNvSpPr/>
      </dsp:nvSpPr>
      <dsp:spPr>
        <a:xfrm>
          <a:off x="655800" y="0"/>
          <a:ext cx="3870000" cy="4351338"/>
        </a:xfrm>
        <a:prstGeom prst="rect">
          <a:avLst/>
        </a:prstGeom>
        <a:solidFill>
          <a:schemeClr val="accent2">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t" anchorCtr="0">
          <a:noAutofit/>
        </a:bodyPr>
        <a:lstStyle/>
        <a:p>
          <a:pPr marL="0" lvl="0" indent="0" algn="ctr" defTabSz="1333500">
            <a:lnSpc>
              <a:spcPct val="90000"/>
            </a:lnSpc>
            <a:spcBef>
              <a:spcPct val="0"/>
            </a:spcBef>
            <a:spcAft>
              <a:spcPct val="35000"/>
            </a:spcAft>
            <a:buNone/>
          </a:pPr>
          <a:r>
            <a:rPr lang="en-US" sz="3000" b="0" i="0" kern="1200" dirty="0"/>
            <a:t>Part D plan rating categories:</a:t>
          </a:r>
          <a:endParaRPr lang="en-US" sz="3000" kern="1200" dirty="0"/>
        </a:p>
        <a:p>
          <a:pPr marL="228600" lvl="1" indent="-228600" algn="l" defTabSz="1022350">
            <a:lnSpc>
              <a:spcPct val="90000"/>
            </a:lnSpc>
            <a:spcBef>
              <a:spcPct val="0"/>
            </a:spcBef>
            <a:spcAft>
              <a:spcPct val="15000"/>
            </a:spcAft>
            <a:buChar char="•"/>
          </a:pPr>
          <a:r>
            <a:rPr lang="en-US" sz="2300" b="0" i="0" kern="1200" dirty="0"/>
            <a:t>Drug plan customer service</a:t>
          </a:r>
          <a:endParaRPr lang="en-US" sz="2300" kern="1200" dirty="0"/>
        </a:p>
        <a:p>
          <a:pPr marL="228600" lvl="1" indent="-228600" algn="l" defTabSz="1022350">
            <a:lnSpc>
              <a:spcPct val="90000"/>
            </a:lnSpc>
            <a:spcBef>
              <a:spcPct val="0"/>
            </a:spcBef>
            <a:spcAft>
              <a:spcPct val="15000"/>
            </a:spcAft>
            <a:buChar char="•"/>
          </a:pPr>
          <a:r>
            <a:rPr lang="en-US" sz="2300" b="0" i="0" kern="1200" dirty="0"/>
            <a:t>Member complaints, problems getting services, and choosing to leave the plan</a:t>
          </a:r>
          <a:endParaRPr lang="en-US" sz="2300" kern="1200" dirty="0"/>
        </a:p>
        <a:p>
          <a:pPr marL="228600" lvl="1" indent="-228600" algn="l" defTabSz="1022350">
            <a:lnSpc>
              <a:spcPct val="90000"/>
            </a:lnSpc>
            <a:spcBef>
              <a:spcPct val="0"/>
            </a:spcBef>
            <a:spcAft>
              <a:spcPct val="15000"/>
            </a:spcAft>
            <a:buChar char="•"/>
          </a:pPr>
          <a:r>
            <a:rPr lang="en-US" sz="2300" b="0" i="0" kern="1200"/>
            <a:t>Member experience with the drug plan</a:t>
          </a:r>
          <a:endParaRPr lang="en-US" sz="2300" kern="1200"/>
        </a:p>
        <a:p>
          <a:pPr marL="228600" lvl="1" indent="-228600" algn="l" defTabSz="1022350">
            <a:lnSpc>
              <a:spcPct val="90000"/>
            </a:lnSpc>
            <a:spcBef>
              <a:spcPct val="0"/>
            </a:spcBef>
            <a:spcAft>
              <a:spcPct val="15000"/>
            </a:spcAft>
            <a:buChar char="•"/>
          </a:pPr>
          <a:r>
            <a:rPr lang="en-US" sz="2300" b="0" i="0" kern="1200" dirty="0"/>
            <a:t>Drug pricing and patient safety</a:t>
          </a:r>
          <a:endParaRPr lang="en-US" sz="2300" kern="1200" dirty="0"/>
        </a:p>
      </dsp:txBody>
      <dsp:txXfrm>
        <a:off x="655800" y="0"/>
        <a:ext cx="3870000" cy="435133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ABE9FB-4833-4193-BE48-655AD81CB334}">
      <dsp:nvSpPr>
        <dsp:cNvPr id="0" name=""/>
        <dsp:cNvSpPr/>
      </dsp:nvSpPr>
      <dsp:spPr>
        <a:xfrm>
          <a:off x="700800" y="0"/>
          <a:ext cx="3780000" cy="4351338"/>
        </a:xfrm>
        <a:prstGeom prst="rect">
          <a:avLst/>
        </a:prstGeom>
        <a:solidFill>
          <a:schemeClr val="accent3">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1333500">
            <a:lnSpc>
              <a:spcPct val="90000"/>
            </a:lnSpc>
            <a:spcBef>
              <a:spcPct val="0"/>
            </a:spcBef>
            <a:spcAft>
              <a:spcPct val="35000"/>
            </a:spcAft>
            <a:buNone/>
          </a:pPr>
          <a:r>
            <a:rPr lang="en-US" sz="3000" b="0" i="0" kern="1200" dirty="0"/>
            <a:t>Medicare Advantage Plans rating categories:</a:t>
          </a:r>
          <a:endParaRPr lang="en-US" sz="3000" kern="1200" dirty="0"/>
        </a:p>
        <a:p>
          <a:pPr marL="228600" lvl="1" indent="-228600" algn="l" defTabSz="889000">
            <a:lnSpc>
              <a:spcPct val="90000"/>
            </a:lnSpc>
            <a:spcBef>
              <a:spcPct val="0"/>
            </a:spcBef>
            <a:spcAft>
              <a:spcPct val="15000"/>
            </a:spcAft>
            <a:buChar char="•"/>
          </a:pPr>
          <a:r>
            <a:rPr lang="en-US" sz="2000" b="0" i="0" kern="1200" dirty="0"/>
            <a:t>Staying healthy: screenings, tests, and vaccines</a:t>
          </a:r>
          <a:endParaRPr lang="en-US" sz="2000" kern="1200" dirty="0"/>
        </a:p>
        <a:p>
          <a:pPr marL="228600" lvl="1" indent="-228600" algn="l" defTabSz="889000">
            <a:lnSpc>
              <a:spcPct val="90000"/>
            </a:lnSpc>
            <a:spcBef>
              <a:spcPct val="0"/>
            </a:spcBef>
            <a:spcAft>
              <a:spcPct val="15000"/>
            </a:spcAft>
            <a:buChar char="•"/>
          </a:pPr>
          <a:r>
            <a:rPr lang="en-US" sz="2000" b="0" i="0" kern="1200" dirty="0"/>
            <a:t>Managing chronic (long-term) conditions</a:t>
          </a:r>
          <a:endParaRPr lang="en-US" sz="2000" kern="1200" dirty="0"/>
        </a:p>
        <a:p>
          <a:pPr marL="228600" lvl="1" indent="-228600" algn="l" defTabSz="889000">
            <a:lnSpc>
              <a:spcPct val="90000"/>
            </a:lnSpc>
            <a:spcBef>
              <a:spcPct val="0"/>
            </a:spcBef>
            <a:spcAft>
              <a:spcPct val="15000"/>
            </a:spcAft>
            <a:buChar char="•"/>
          </a:pPr>
          <a:r>
            <a:rPr lang="en-US" sz="2000" b="0" i="0" kern="1200" dirty="0"/>
            <a:t>Plan responsiveness and care</a:t>
          </a:r>
          <a:endParaRPr lang="en-US" sz="2000" kern="1200" dirty="0"/>
        </a:p>
        <a:p>
          <a:pPr marL="228600" lvl="1" indent="-228600" algn="l" defTabSz="889000">
            <a:lnSpc>
              <a:spcPct val="90000"/>
            </a:lnSpc>
            <a:spcBef>
              <a:spcPct val="0"/>
            </a:spcBef>
            <a:spcAft>
              <a:spcPct val="15000"/>
            </a:spcAft>
            <a:buChar char="•"/>
          </a:pPr>
          <a:r>
            <a:rPr lang="en-US" sz="2000" b="0" i="0" kern="1200" dirty="0"/>
            <a:t>Member complaints, problems getting services, and choosing to leave the plan</a:t>
          </a:r>
          <a:endParaRPr lang="en-US" sz="2000" kern="1200" dirty="0"/>
        </a:p>
        <a:p>
          <a:pPr marL="228600" lvl="1" indent="-228600" algn="l" defTabSz="889000">
            <a:lnSpc>
              <a:spcPct val="90000"/>
            </a:lnSpc>
            <a:spcBef>
              <a:spcPct val="0"/>
            </a:spcBef>
            <a:spcAft>
              <a:spcPct val="15000"/>
            </a:spcAft>
            <a:buChar char="•"/>
          </a:pPr>
          <a:r>
            <a:rPr lang="en-US" sz="2000" b="0" i="0" kern="1200" dirty="0"/>
            <a:t>Health plan customer service</a:t>
          </a:r>
          <a:endParaRPr lang="en-US" sz="2000" kern="1200" dirty="0"/>
        </a:p>
      </dsp:txBody>
      <dsp:txXfrm>
        <a:off x="700800" y="0"/>
        <a:ext cx="3780000" cy="435133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70E59E-9596-4B0A-A2DF-0291D4015E63}">
      <dsp:nvSpPr>
        <dsp:cNvPr id="0" name=""/>
        <dsp:cNvSpPr/>
      </dsp:nvSpPr>
      <dsp:spPr>
        <a:xfrm>
          <a:off x="0" y="63914"/>
          <a:ext cx="10515600" cy="767520"/>
        </a:xfrm>
        <a:prstGeom prst="roundRect">
          <a:avLst/>
        </a:prstGeom>
        <a:solidFill>
          <a:schemeClr val="accent2">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Extra Help (with prescription drugs)</a:t>
          </a:r>
        </a:p>
      </dsp:txBody>
      <dsp:txXfrm>
        <a:off x="37467" y="101381"/>
        <a:ext cx="10440666" cy="692586"/>
      </dsp:txXfrm>
    </dsp:sp>
    <dsp:sp modelId="{7D5D707F-0F05-4066-9D4C-B8EEDBF2558E}">
      <dsp:nvSpPr>
        <dsp:cNvPr id="0" name=""/>
        <dsp:cNvSpPr/>
      </dsp:nvSpPr>
      <dsp:spPr>
        <a:xfrm>
          <a:off x="0" y="906309"/>
          <a:ext cx="10515600" cy="767520"/>
        </a:xfrm>
        <a:prstGeom prst="roundRect">
          <a:avLst/>
        </a:prstGeom>
        <a:solidFill>
          <a:schemeClr val="accent3">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Medicaid</a:t>
          </a:r>
        </a:p>
      </dsp:txBody>
      <dsp:txXfrm>
        <a:off x="37467" y="943776"/>
        <a:ext cx="10440666" cy="692586"/>
      </dsp:txXfrm>
    </dsp:sp>
    <dsp:sp modelId="{4F3882CB-DE3C-4172-B3F8-7402D453A2DB}">
      <dsp:nvSpPr>
        <dsp:cNvPr id="0" name=""/>
        <dsp:cNvSpPr/>
      </dsp:nvSpPr>
      <dsp:spPr>
        <a:xfrm>
          <a:off x="0" y="1791909"/>
          <a:ext cx="10515600" cy="767520"/>
        </a:xfrm>
        <a:prstGeom prst="roundRect">
          <a:avLst/>
        </a:prstGeom>
        <a:solidFill>
          <a:schemeClr val="accent4">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Medicare Savings Programs</a:t>
          </a:r>
        </a:p>
      </dsp:txBody>
      <dsp:txXfrm>
        <a:off x="37467" y="1829376"/>
        <a:ext cx="10440666" cy="692586"/>
      </dsp:txXfrm>
    </dsp:sp>
    <dsp:sp modelId="{03D8FEA3-F15D-4D06-9139-77B78C734BF7}">
      <dsp:nvSpPr>
        <dsp:cNvPr id="0" name=""/>
        <dsp:cNvSpPr/>
      </dsp:nvSpPr>
      <dsp:spPr>
        <a:xfrm>
          <a:off x="0" y="2677509"/>
          <a:ext cx="10515600" cy="767520"/>
        </a:xfrm>
        <a:prstGeom prst="roundRect">
          <a:avLst/>
        </a:prstGeom>
        <a:solidFill>
          <a:schemeClr val="accent6">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Pharmaceutical Assistance Programs</a:t>
          </a:r>
        </a:p>
      </dsp:txBody>
      <dsp:txXfrm>
        <a:off x="37467" y="2714976"/>
        <a:ext cx="10440666" cy="692586"/>
      </dsp:txXfrm>
    </dsp:sp>
    <dsp:sp modelId="{A19E190B-9CE0-4282-936D-A2ECF63EB2A4}">
      <dsp:nvSpPr>
        <dsp:cNvPr id="0" name=""/>
        <dsp:cNvSpPr/>
      </dsp:nvSpPr>
      <dsp:spPr>
        <a:xfrm>
          <a:off x="0" y="3563109"/>
          <a:ext cx="10515600" cy="767520"/>
        </a:xfrm>
        <a:prstGeom prst="roundRect">
          <a:avLst/>
        </a:prstGeom>
        <a:solidFill>
          <a:schemeClr val="accent2">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Prescription Savings Cards**</a:t>
          </a:r>
        </a:p>
      </dsp:txBody>
      <dsp:txXfrm>
        <a:off x="37467" y="3600576"/>
        <a:ext cx="10440666" cy="69258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F0522F-2675-456F-8705-95BE36CE7F2D}">
      <dsp:nvSpPr>
        <dsp:cNvPr id="0" name=""/>
        <dsp:cNvSpPr/>
      </dsp:nvSpPr>
      <dsp:spPr>
        <a:xfrm>
          <a:off x="899" y="253207"/>
          <a:ext cx="3506431" cy="210385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If you want to speak with a </a:t>
          </a:r>
          <a:r>
            <a:rPr lang="en-US" sz="2600" kern="1200">
              <a:latin typeface="Century Gothic" panose="020B0502020202020204"/>
            </a:rPr>
            <a:t>MMAP counselor</a:t>
          </a:r>
          <a:r>
            <a:rPr lang="en-US" sz="2600" kern="1200"/>
            <a:t> about your specific situation, give us a call</a:t>
          </a:r>
        </a:p>
      </dsp:txBody>
      <dsp:txXfrm>
        <a:off x="899" y="253207"/>
        <a:ext cx="3506431" cy="2103858"/>
      </dsp:txXfrm>
    </dsp:sp>
    <dsp:sp modelId="{B7A8409C-894B-49A4-8704-014EF52B98BA}">
      <dsp:nvSpPr>
        <dsp:cNvPr id="0" name=""/>
        <dsp:cNvSpPr/>
      </dsp:nvSpPr>
      <dsp:spPr>
        <a:xfrm>
          <a:off x="3857973" y="253207"/>
          <a:ext cx="3506431" cy="2103858"/>
        </a:xfrm>
        <a:prstGeom prst="rect">
          <a:avLst/>
        </a:prstGeom>
        <a:solidFill>
          <a:schemeClr val="accent2">
            <a:hueOff val="2147871"/>
            <a:satOff val="-6164"/>
            <a:lumOff val="-987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Our service is confidential and unbiased</a:t>
          </a:r>
        </a:p>
      </dsp:txBody>
      <dsp:txXfrm>
        <a:off x="3857973" y="253207"/>
        <a:ext cx="3506431" cy="2103858"/>
      </dsp:txXfrm>
    </dsp:sp>
    <dsp:sp modelId="{35A8C3EA-54F8-44D3-B021-978D364F31A3}">
      <dsp:nvSpPr>
        <dsp:cNvPr id="0" name=""/>
        <dsp:cNvSpPr/>
      </dsp:nvSpPr>
      <dsp:spPr>
        <a:xfrm>
          <a:off x="899" y="2707709"/>
          <a:ext cx="3506431" cy="2103858"/>
        </a:xfrm>
        <a:prstGeom prst="rect">
          <a:avLst/>
        </a:prstGeom>
        <a:solidFill>
          <a:schemeClr val="accent2">
            <a:hueOff val="4295743"/>
            <a:satOff val="-12329"/>
            <a:lumOff val="-19739"/>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We counsel currently over the phone</a:t>
          </a:r>
          <a:r>
            <a:rPr lang="en-US" sz="2600" kern="1200" dirty="0">
              <a:latin typeface="Century Gothic" panose="020B0502020202020204"/>
            </a:rPr>
            <a:t>,</a:t>
          </a:r>
          <a:r>
            <a:rPr lang="en-US" sz="2600" kern="1200" dirty="0"/>
            <a:t> Zoom</a:t>
          </a:r>
          <a:r>
            <a:rPr lang="en-US" sz="2600" kern="1200" dirty="0">
              <a:latin typeface="Century Gothic" panose="020B0502020202020204"/>
            </a:rPr>
            <a:t> and in-person where available</a:t>
          </a:r>
          <a:endParaRPr lang="en-US" sz="2600" kern="1200" dirty="0"/>
        </a:p>
      </dsp:txBody>
      <dsp:txXfrm>
        <a:off x="899" y="2707709"/>
        <a:ext cx="3506431" cy="2103858"/>
      </dsp:txXfrm>
    </dsp:sp>
    <dsp:sp modelId="{B6D99532-449B-44AA-9F6F-4C12D8BCB96B}">
      <dsp:nvSpPr>
        <dsp:cNvPr id="0" name=""/>
        <dsp:cNvSpPr/>
      </dsp:nvSpPr>
      <dsp:spPr>
        <a:xfrm>
          <a:off x="3857973" y="2707709"/>
          <a:ext cx="3506431" cy="2103858"/>
        </a:xfrm>
        <a:prstGeom prst="rect">
          <a:avLst/>
        </a:prstGeom>
        <a:solidFill>
          <a:schemeClr val="accent2">
            <a:hueOff val="6443614"/>
            <a:satOff val="-18493"/>
            <a:lumOff val="-29609"/>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No question is too trivial, and we often deal with very complicated questions as well</a:t>
          </a:r>
        </a:p>
      </dsp:txBody>
      <dsp:txXfrm>
        <a:off x="3857973" y="2707709"/>
        <a:ext cx="3506431" cy="210385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B5BB0A-A23F-40C9-996C-468C39176F3D}">
      <dsp:nvSpPr>
        <dsp:cNvPr id="0" name=""/>
        <dsp:cNvSpPr/>
      </dsp:nvSpPr>
      <dsp:spPr>
        <a:xfrm>
          <a:off x="412" y="1254225"/>
          <a:ext cx="2304859" cy="169329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A36DE0-525B-49B5-9BA4-69FD00A38B42}">
      <dsp:nvSpPr>
        <dsp:cNvPr id="0" name=""/>
        <dsp:cNvSpPr/>
      </dsp:nvSpPr>
      <dsp:spPr>
        <a:xfrm>
          <a:off x="224168" y="1466793"/>
          <a:ext cx="2304859" cy="169329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baseline="0" dirty="0"/>
            <a:t>Nonprofit with a wide variety of programs, services and supports to help older adults and their families in our 6-county region</a:t>
          </a:r>
          <a:endParaRPr lang="en-US" sz="1700" kern="1200" dirty="0"/>
        </a:p>
      </dsp:txBody>
      <dsp:txXfrm>
        <a:off x="273763" y="1516388"/>
        <a:ext cx="2205669" cy="1594100"/>
      </dsp:txXfrm>
    </dsp:sp>
    <dsp:sp modelId="{05A877D7-BC5A-4521-8307-97AD69AFF5F9}">
      <dsp:nvSpPr>
        <dsp:cNvPr id="0" name=""/>
        <dsp:cNvSpPr/>
      </dsp:nvSpPr>
      <dsp:spPr>
        <a:xfrm>
          <a:off x="2752784" y="1254225"/>
          <a:ext cx="2240780" cy="16879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EE523B-2881-4A47-87D4-97032D9A1AB4}">
      <dsp:nvSpPr>
        <dsp:cNvPr id="0" name=""/>
        <dsp:cNvSpPr/>
      </dsp:nvSpPr>
      <dsp:spPr>
        <a:xfrm>
          <a:off x="2976540" y="1466793"/>
          <a:ext cx="2240780" cy="168798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baseline="0" dirty="0"/>
            <a:t>Serve: Livingston, Macomb, Monroe, Oakland,  St. Clair and Washtenaw counties</a:t>
          </a:r>
          <a:endParaRPr lang="en-US" sz="1700" kern="1200" dirty="0"/>
        </a:p>
      </dsp:txBody>
      <dsp:txXfrm>
        <a:off x="3025979" y="1516232"/>
        <a:ext cx="2141902" cy="1589105"/>
      </dsp:txXfrm>
    </dsp:sp>
    <dsp:sp modelId="{371E9A1D-7BB2-4091-8C17-129713F665D9}">
      <dsp:nvSpPr>
        <dsp:cNvPr id="0" name=""/>
        <dsp:cNvSpPr/>
      </dsp:nvSpPr>
      <dsp:spPr>
        <a:xfrm>
          <a:off x="5441076" y="1254225"/>
          <a:ext cx="2141439" cy="171216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22B979-9C11-4525-832C-C9F7066031BC}">
      <dsp:nvSpPr>
        <dsp:cNvPr id="0" name=""/>
        <dsp:cNvSpPr/>
      </dsp:nvSpPr>
      <dsp:spPr>
        <a:xfrm>
          <a:off x="5664832" y="1466793"/>
          <a:ext cx="2141439" cy="171216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baseline="0" dirty="0"/>
            <a:t>Two separate Area Agencies on Aging serving SE Michigan designated for Wayne county</a:t>
          </a:r>
          <a:endParaRPr lang="en-US" sz="1700" kern="1200" dirty="0"/>
        </a:p>
      </dsp:txBody>
      <dsp:txXfrm>
        <a:off x="5714980" y="1516941"/>
        <a:ext cx="2041143" cy="161186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BFD2A-2D4C-4F29-8D10-06F128853231}">
      <dsp:nvSpPr>
        <dsp:cNvPr id="0" name=""/>
        <dsp:cNvSpPr/>
      </dsp:nvSpPr>
      <dsp:spPr>
        <a:xfrm>
          <a:off x="272263" y="179160"/>
          <a:ext cx="541006" cy="734298"/>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816676-4870-4210-A86D-A76EF68D73FB}">
      <dsp:nvSpPr>
        <dsp:cNvPr id="0" name=""/>
        <dsp:cNvSpPr/>
      </dsp:nvSpPr>
      <dsp:spPr>
        <a:xfrm>
          <a:off x="1391458" y="55264"/>
          <a:ext cx="3368162" cy="861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pPr>
          <a:r>
            <a:rPr lang="en-US" sz="2000" kern="1200" dirty="0">
              <a:latin typeface="Calibri" panose="020F0502020204030204" pitchFamily="34" charset="0"/>
              <a:ea typeface="Calibri" panose="020F0502020204030204" pitchFamily="34" charset="0"/>
              <a:cs typeface="Calibri" panose="020F0502020204030204" pitchFamily="34" charset="0"/>
            </a:rPr>
            <a:t>Free phone help line for seniors and their families</a:t>
          </a:r>
        </a:p>
      </dsp:txBody>
      <dsp:txXfrm>
        <a:off x="1391458" y="55264"/>
        <a:ext cx="3368162" cy="861742"/>
      </dsp:txXfrm>
    </dsp:sp>
    <dsp:sp modelId="{CF6D03DE-F367-4804-8294-24F182D5F473}">
      <dsp:nvSpPr>
        <dsp:cNvPr id="0" name=""/>
        <dsp:cNvSpPr/>
      </dsp:nvSpPr>
      <dsp:spPr>
        <a:xfrm>
          <a:off x="314168" y="1403862"/>
          <a:ext cx="504200" cy="468284"/>
        </a:xfrm>
        <a:prstGeom prst="rect">
          <a:avLst/>
        </a:prstGeom>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890F39-D6D9-445B-9B2D-29BA4D59CC17}">
      <dsp:nvSpPr>
        <dsp:cNvPr id="0" name=""/>
        <dsp:cNvSpPr/>
      </dsp:nvSpPr>
      <dsp:spPr>
        <a:xfrm>
          <a:off x="1342900" y="1124030"/>
          <a:ext cx="3777212" cy="1272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pPr>
          <a:r>
            <a:rPr lang="en-US" sz="2000" kern="1200" dirty="0">
              <a:latin typeface="Calibri" panose="020F0502020204030204" pitchFamily="34" charset="0"/>
              <a:ea typeface="Calibri" panose="020F0502020204030204" pitchFamily="34" charset="0"/>
              <a:cs typeface="Calibri" panose="020F0502020204030204" pitchFamily="34" charset="0"/>
            </a:rPr>
            <a:t>Help guide seniors and family members on understanding home and community-based services</a:t>
          </a:r>
        </a:p>
      </dsp:txBody>
      <dsp:txXfrm>
        <a:off x="1342900" y="1124030"/>
        <a:ext cx="3777212" cy="127287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92328D-D188-41A1-A886-2CF91F14EB73}">
      <dsp:nvSpPr>
        <dsp:cNvPr id="0" name=""/>
        <dsp:cNvSpPr/>
      </dsp:nvSpPr>
      <dsp:spPr>
        <a:xfrm>
          <a:off x="0" y="0"/>
          <a:ext cx="6743700"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accent4">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2018F90-3A96-4961-A2FA-DF1194D1FD28}">
      <dsp:nvSpPr>
        <dsp:cNvPr id="0" name=""/>
        <dsp:cNvSpPr/>
      </dsp:nvSpPr>
      <dsp:spPr>
        <a:xfrm>
          <a:off x="0" y="0"/>
          <a:ext cx="6743700" cy="17305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ts val="0"/>
            </a:spcAft>
            <a:buNone/>
          </a:pPr>
          <a:r>
            <a:rPr lang="en-US" sz="3400" kern="1200"/>
            <a:t>Shari Smith, MA, MPH</a:t>
          </a:r>
        </a:p>
        <a:p>
          <a:pPr marL="0" lvl="0" indent="0" algn="l" defTabSz="1511300">
            <a:lnSpc>
              <a:spcPct val="90000"/>
            </a:lnSpc>
            <a:spcBef>
              <a:spcPct val="0"/>
            </a:spcBef>
            <a:spcAft>
              <a:spcPts val="0"/>
            </a:spcAft>
            <a:buNone/>
          </a:pPr>
          <a:r>
            <a:rPr lang="en-US" sz="3400" kern="1200"/>
            <a:t>MMAP Manager/Regional Coordinator</a:t>
          </a:r>
        </a:p>
      </dsp:txBody>
      <dsp:txXfrm>
        <a:off x="0" y="0"/>
        <a:ext cx="6743700" cy="1730577"/>
      </dsp:txXfrm>
    </dsp:sp>
    <dsp:sp modelId="{D6415D83-04F3-4E6D-AF3B-805BD8FE1FB6}">
      <dsp:nvSpPr>
        <dsp:cNvPr id="0" name=""/>
        <dsp:cNvSpPr/>
      </dsp:nvSpPr>
      <dsp:spPr>
        <a:xfrm>
          <a:off x="0" y="1730577"/>
          <a:ext cx="6743700"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accent4">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0D4CC1F-7698-4B7B-9594-AC7472E47AA2}">
      <dsp:nvSpPr>
        <dsp:cNvPr id="0" name=""/>
        <dsp:cNvSpPr/>
      </dsp:nvSpPr>
      <dsp:spPr>
        <a:xfrm>
          <a:off x="0" y="1730577"/>
          <a:ext cx="6743700" cy="17305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MMAP@ageways.org</a:t>
          </a:r>
        </a:p>
      </dsp:txBody>
      <dsp:txXfrm>
        <a:off x="0" y="1730577"/>
        <a:ext cx="6743700" cy="1730577"/>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5.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0-09T16:47:27.347"/>
    </inkml:context>
    <inkml:brush xml:id="br0">
      <inkml:brushProperty name="width" value="0.1" units="cm"/>
      <inkml:brushProperty name="height" value="0.1" units="cm"/>
      <inkml:brushProperty name="color" value="#E71224"/>
    </inkml:brush>
  </inkml:definitions>
  <inkml:trace contextRef="#ctx0" brushRef="#br0">3122 12277 16383 0 0,'0'0'0'0'0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16T19:06:20.568"/>
    </inkml:context>
    <inkml:brush xml:id="br0">
      <inkml:brushProperty name="width" value="0.05" units="cm"/>
      <inkml:brushProperty name="height" value="0.05" units="cm"/>
      <inkml:brushProperty name="color" value="#E71224"/>
    </inkml:brush>
  </inkml:definitions>
  <inkml:trace contextRef="#ctx0" brushRef="#br0">2059 261 24575,'-49'2'0,"-69"12"0,-34 3 0,-140-17 0,131-1 0,135 2 0,0 2 0,-48 11 0,5 0 0,0-1 0,35-6 0,-54 5 0,71-11 0,1 1 0,0 1 0,0 1 0,0 0 0,1 1 0,-18 8 0,-86 48 0,13-5 0,30-18 0,-112 74 0,179-106 0,0 1 0,1 0 0,0 1 0,1 0 0,0 0 0,0 0 0,0 1 0,1 0 0,1 1 0,-1-1 0,-3 11 0,-5 15 0,-17 67 0,27-87 0,-33 120 0,-38 267 0,66-319 0,-15 283 0,25-323 0,1 0 0,3 0 0,1-1 0,2 0 0,20 62 0,161 467 0,-167-511 0,4-2 0,1 0 0,68 101 0,-10-49 0,-1-1 0,-66-86 0,1 0 0,0-1 0,2 0 0,1-2 0,0-1 0,2 0 0,0-2 0,50 27 0,12-2 0,129 43 0,-159-64 0,50 16 0,1-5 0,2-5 0,1-4 0,1-5 0,178 5 0,368-22 0,-309-3 0,-117-17 0,-133 8 0,1058-164 0,-607 31 0,-295 69 0,-206 63 0,0-1 0,62-24 0,-97 32 0,-1 0 0,0-1 0,0-1 0,-1 0 0,0 0 0,0-1 0,0-1 0,-1 1 0,0-2 0,-1 1 0,0-2 0,-1 1 0,0-1 0,12-21 0,2-12 0,-17 33 0,1 0 0,0 0 0,0 0 0,1 1 0,0 0 0,1 0 0,12-12 0,3 0 0,-1-1 0,-1-1 0,-1-1 0,-1-1 0,-2-1 0,21-40 0,87-172 0,-54 130 0,-2-1 0,-43 72 0,24-47 0,-43 71 0,0-1 0,-2-1 0,1 1 0,-2-1 0,0 0 0,-1 0 0,2-17 0,9-86 0,-6 67 0,0-65 0,-9-269 0,0 368 0,-1 1 0,0-1 0,-2 0 0,0 0 0,-1 1 0,-1 0 0,0 0 0,-1 0 0,-1 1 0,-1 0 0,0 1 0,-1 0 0,-15-18 0,-18-17 0,-3 2 0,-64-54 0,76 72 0,-34-28 0,33 30 0,2-2 0,-45-50 0,55 55 0,-2 2 0,0 0 0,-2 2 0,-1 0 0,-51-28 0,-49-36 0,87 55 0,0 2 0,-60-31 0,68 43 0,-66-24 0,-128-41 0,111 37 0,-297-108 0,360 135 0,0 3 0,-1 1 0,-86-7 0,-31 14 0,115 6 0,-108-12 0,45-2 0,-1 6 0,-150 8 0,108 2 0,133-2 0,0 1 0,0 2 0,1 1 0,-31 8 0,-12 2 0,48-11 0,0 2 0,-44 13 0,-271 127 0,321-138 0,-1-2 0,1 0 0,-1-1 0,-31 4 0,-6 0 0,-35 12 0,1 4 0,-94 37 0,137-43-1365,9-5-5461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16T19:07:04.598"/>
    </inkml:context>
    <inkml:brush xml:id="br0">
      <inkml:brushProperty name="width" value="0.05" units="cm"/>
      <inkml:brushProperty name="height" value="0.05" units="cm"/>
      <inkml:brushProperty name="color" value="#E71224"/>
    </inkml:brush>
  </inkml:definitions>
  <inkml:trace contextRef="#ctx0" brushRef="#br0">1 1 24575,'5'0'0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16T19:07:05.257"/>
    </inkml:context>
    <inkml:brush xml:id="br0">
      <inkml:brushProperty name="width" value="0.05" units="cm"/>
      <inkml:brushProperty name="height" value="0.05" units="cm"/>
      <inkml:brushProperty name="color" value="#E71224"/>
    </inkml:brush>
  </inkml:definitions>
  <inkml:trace contextRef="#ctx0" brushRef="#br0">1 1 24575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16T19:08:30.463"/>
    </inkml:context>
    <inkml:brush xml:id="br0">
      <inkml:brushProperty name="width" value="0.05" units="cm"/>
      <inkml:brushProperty name="height" value="0.05" units="cm"/>
      <inkml:brushProperty name="color" value="#E71224"/>
    </inkml:brush>
  </inkml:definitions>
  <inkml:trace contextRef="#ctx0" brushRef="#br0">1 1 24575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16T19:08:40.640"/>
    </inkml:context>
    <inkml:brush xml:id="br0">
      <inkml:brushProperty name="width" value="0.05" units="cm"/>
      <inkml:brushProperty name="height" value="0.05" units="cm"/>
      <inkml:brushProperty name="color" value="#E71224"/>
    </inkml:brush>
  </inkml:definitions>
  <inkml:trace contextRef="#ctx0" brushRef="#br0">13 5 24575,'-6'0'0,"-1"-5"0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16T19:10:01.911"/>
    </inkml:context>
    <inkml:brush xml:id="br0">
      <inkml:brushProperty name="width" value="0.05" units="cm"/>
      <inkml:brushProperty name="height" value="0.05" units="cm"/>
      <inkml:brushProperty name="color" value="#E71224"/>
    </inkml:brush>
  </inkml:definitions>
  <inkml:trace contextRef="#ctx0" brushRef="#br0">1 1 24575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0:31.79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0 283,'1615'0,"-1590"-2,-1 0,41-10,-36 6,37-3,-46 7,0-1,-1-1,0 0,0-2,0 0,0-2,-1 0,27-15,-34 17,1 1,-1 1,1 0,0 1,1 0,-1 1,22-2,92 6,-59 1,441-2,-488 0,0 2,0 0,0 1,-1 1,30 12,6 0,-38-10,0 0,-1 0,1 2,-2 0,18 13,-13-9,0 0,30 13,-45-24,0 0,0 0,0 1,-1-1,1 1,-1 0,7 6,-10-8,-1 0,1-1,-1 1,1 0,-1 0,1-1,-1 1,0 0,1 0,-1 0,0 0,0-1,0 1,0 0,1 0,-1 0,0 0,-1 0,1 0,0 1,-1 0,0 0,1-1,-1 1,0 0,-1 0,1-1,0 1,0-1,-1 1,1-1,-1 1,-2 1,-2 1,-1 1,1-1,-1-1,0 0,0 0,0 0,-15 3,-57 6,19-3,-175 26,164-21,-96 14,85-15,46-7,-56 4,-121 13,191-19,-50 9,38-6,0-1,-40 0,33-5,-215-4,219-2,0-2,-60-20,-12-2,41 18,-83-3,102 12,1-2,-1-2,1-3,-60-18,-9-8,-145-25,158 39,-27-15,123 33,0-1,1 0,0-1,-1 1,2-1,-1-1,1 1,-1-1,2 0,-11-13,-23-22,38 41,1 0,-1-1,0 1,1-1,-1 1,0-1,1 1,-1-1,1 1,-1-1,1 1,0-1,-1 0,1 1,-1-1,1 0,0 1,0-1,-1 0,1 0,0 1,0-1,0 0,0 0,0 1,0-1,0 0,0 0,0 1,0-1,0-1,1 1,1 0,-1-1,0 1,0 0,0 0,1 0,-1 0,1 0,-1 1,0-1,1 0,0 1,2-2,7-1,0 1,24-3,236-14,106 8,14-1,122-7,-494 19,-1-1,0 0,0-2,0 0,0-1,-1-1,0-1,23-9,-25 9,1 2,0 0,0 0,0 2,0 0,1 0,-1 2,19 1,-14 0,0-1,0-1,0-1,26-6,-8-1,18-5,-39 7</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0:42.26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0,'55'4,"0"2,-1 2,103 30,35 7,-104-33,127 1,90-18,151-26,-134 6,-278 24,0 2,-1 1,1 3,-1 1,0 2,-1 2,62 24,-39-18,-47-12,0 0,27 11,-34-10,15 7,-1-1,2-1,-1-1,1-1,1-2,41 5,-57-11,0 2,0-1,0 1,-1 1,1 0,-1 1,0 0,18 10,-23-11,0 1,0 0,0 0,0 1,-1 0,0 0,0 0,0 1,-1-1,0 1,0 0,0 1,-1-1,0 1,4 10,-6-14,-1 0,1 0,-1 0,0 0,0 0,0 0,0 0,-1 0,1 0,-1 0,0 0,0 0,0-1,0 1,0 0,-1 0,1-1,-1 1,0-1,0 1,1-1,-2 0,1 0,0 0,0 0,-1 0,1 0,-1-1,-3 2,-11 8,-1-2,0 0,-26 8,26-10,-474 145,463-144,-124 25,-237 22,90-18,256-30,-144 28,159-30,0-1,0-2,0 0,-47-5,48 1,-1 2,1 0,-1 2,-51 9,49-4,0-2,-42 2,36-5,-41 9,-102 25,142-31,24-4,0 0,0 2,-24 6,36-8,0-1,-1 1,1 0,-1 0,1 1,0-1,0 0,0 1,0 0,0-1,0 1,0 0,0 0,1 0,-1 0,1 0,-1 0,1 0,0 1,0-1,0 0,0 1,0-1,1 1,-1 4,1-4,0 0,1 0,-1 0,1 0,0 0,0 0,0 0,0-1,0 1,1 0,-1-1,1 1,0-1,0 1,0-1,0 0,0 0,0 0,1 0,-1 0,1 0,-1-1,6 3,7 4,1-1,28 10,-42-16,88 26,1-3,2-4,122 10,-76-21,225-13,-321 1,402-16,-343 20,-1 4,135 25,-28 17,-139-31,-29-10,-40-6,1 0,-1 0,0 0,0 0,1 0,-1 0,0 0,0 0,1 0,-1 0,0 0,0 0,1 0,-1-1,0 1,0 0,1 0,-1 0,0 0,0 0,0-1,1 1,-1 0,0 0,0 0,0-1,0 1,0 0,1 0,-1-1,0 1,0 0,0 0,0-1,0 1,0 0,0-1,-12-15,-11-5,-2 1,0 1,-1 1,-40-19,-118-48,136 68,-1 1,0 3,-61-7,56 11,1-3,-77-26,52 6,39 15,0 1,0 2,-2 2,1 1,-44-4,-126-14,147 16,43 8,0 1,-27-3,-105 8,-24-3,144-3,0-2,1-1,-1-2,2-1,-53-27,14 7,19 6,38 18,0 0,0 2,-1-1,0 2,-13-4,11 5,11 3,0 0,0-1,0 0,1 0,-1 0,0 0,0 0,1-1,-1 0,1 1,-6-5,9 6,0 0,0 0,0-1,0 1,0 0,-1 0,1 0,0 0,0 0,0 0,0-1,0 1,0 0,0 0,0 0,0 0,0-1,0 1,0 0,0 0,0 0,0 0,0 0,0-1,0 1,0 0,0 0,0 0,1 0,-1 0,0-1,0 1,0 0,0 0,0 0,0 0,0 0,0 0,1 0,-1 0,0-1,0 1,0 0,0 0,0 0,1 0,-1 0,0 0,13-4,16 0,242-26,116-4,-253 36,90-3,-207-2,1-1,-1-1,-1 0,1-2,-1 0,0 0,0-1,16-12,12-7</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0:47.60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359 153,'2572'0,"-2532"-2,1-1,-1-2,0-2,0-1,-1-3,56-22,-68 25,1 1,0 2,42-4,9-1,64-13,-81 13,0 3,1 2,111 7,-50 1,-83-3,71 9,-99-7,-1 1,1 0,-1 0,1 2,-1-1,-1 1,1 1,-1 0,19 13,-30-18,1-1,-1 0,1 1,0-1,-1 0,1 1,-1-1,1 1,-1-1,1 1,-1-1,0 1,1-1,-1 1,1-1,-1 1,0-1,0 1,1 0,-1-1,0 1,0 0,0-1,0 1,0 0,0-1,0 1,0 0,0-1,0 1,0 0,0-1,0 1,0-1,-1 1,1 0,0-1,0 1,-1-1,1 1,0 0,-1-1,1 1,-1-1,1 1,-1-1,1 0,-1 1,1-1,-1 1,1-1,-1 0,-1 1,-36 13,36-13,-208 68,-36 10,-81 21,145-42,-229 42,41-13,-96 7,149-54,-442 32,538-41,98-10,47-14,-143-6,97-4,98 3,0 0,0 2,0 1,0 1,1 0,-1 2,-37 15,40-15,-1 0,-23 2,34-5,150 1,198 31,-251-24,242 37,43 6,-52-10,251 23,19-62,-338-7,-220 0,-1-2,1-1,-1-2,0-1,0-1,36-16,-35 12,1 2,0 1,0 1,1 2,41-4,-11 9,82-7,2-5,246 9,-219 7,214-2,-376 0,1 0,-1 1,-1 1,1 0,0 1,17 6,3 4</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0:52.54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66,'0'1,"1"1,-1 0,1-1,-1 1,1-1,0 1,0-1,0 0,0 1,-1-1,2 0,-1 1,0-1,0 0,0 0,1 0,-1 0,0 0,1 0,1 0,33 16,-34-16,60 22,1-2,0-4,2-2,0-3,0-3,95 1,260-14,-315-4,-2-4,108-26,-58 0,203-44,-273 68,2 3,113 0,394 35,-530-20,89 9,-126-9,0 1,-1 1,45 17,-67-23,0 1,0-1,-1 1,1 0,0 0,0 0,-1 0,1 0,-1 1,1-1,-1 0,1 1,-1-1,0 1,0-1,0 1,0-1,0 1,0 0,0 0,0 0,-1-1,2 5,-3-3,1 0,0 0,0 0,-1-1,0 1,0 0,1 0,-2 0,1 0,0-1,0 1,-1 0,-3 4,-5 5,-1 1,-1-1,0-1,-19 14,3-5,-2-1,0-1,-61 26,-106 26,168-60,-232 57,210-56,-26 13,61-17,0-2,-1 0,0-1,1 0,-24 1,-402-4,203-3,-2 4,-263-5,353-12,93 8,-63-1,57 10,37 0,-1-2,1 0,0-2,-1-1,-26-6,27 3,0 1,-1 1,-43 0,42 3</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1:03.830"/>
    </inkml:context>
    <inkml:brush xml:id="br0">
      <inkml:brushProperty name="width" value="0.3" units="cm"/>
      <inkml:brushProperty name="height" value="0.6" units="cm"/>
      <inkml:brushProperty name="color" value="#A2D762"/>
      <inkml:brushProperty name="tip" value="rectangle"/>
      <inkml:brushProperty name="rasterOp" value="maskPen"/>
      <inkml:brushProperty name="ignorePressure" value="1"/>
    </inkml:brush>
  </inkml:definitions>
  <inkml:trace contextRef="#ctx0" brushRef="#br0">118 122,'108'0,"83"1,207-26,-380 23,103-15,187-1,-276 16,0-1,0-1,62-17,-58 12,1 1,51-4,285 11,-179 3,-150 1,0 1,-1 3,57 16,-5-2,-63-13,-1 1,33 14,-32-10,51 12,-62-21,124 33,-129-31,0 1,0 0,0 1,-1 0,0 1,21 17,-12-6,1 0,2-2,0-1,0-1,47 18,18 10,0-1,-8-10,-1 3,86 52,-144-73,1-2,0 0,0-1,2-2,-1-1,1-1,0-1,1-1,0-2,54 1,-69-5,10 0,0-1,26-4,-42 4,-1-1,1 0,-1 0,0-1,0 0,0 0,0-1,0 0,-1 0,12-9,29-32,-25 23,1 1,49-34,-66 51,1 0,-1-1,0 1,-1-1,1 0,-1-1,0 1,0-1,-1 0,1 0,4-10,-8 13,0-1,0 1,0 0,0-1,0 0,-1 1,0-1,1 1,-1-1,-1 0,1 1,0-1,-1 1,0-1,0 1,0-1,0 1,-1-1,1 1,-1 0,0 0,0 0,0 0,0 0,-4-4,-3-1,1 0,-2 0,1 1,-1 0,0 1,0 0,-1 0,1 1,-1 1,-1 0,-16-4,-2 1,-1 1,0 2,-36 0,37 2,1-1,-47-9,29 4,-1 3,0 2,-85 5,34 1,70-3,-87-1,-144 20,37-5,34-5,-565 11,493-22,230 3,-1 1,0 2,-49 13,-92 36,3-1,116-39,0 3,0 1,2 3,-90 48,104-48,-1-3,-1-1,-63 17,19-6,-244 86,322-111,1 0,0-1,0 1,0 0,0 0,0 1,0-1,1 1,-1 0,-6 6,11-9,0 1,0-1,0 0,-1 1,1-1,0 1,0-1,0 0,0 1,0-1,0 1,0-1,0 0,0 1,0-1,0 1,0-1,0 1,0-1,0 0,0 1,0-1,1 0,-1 1,0-1,0 1,0-1,1 0,-1 1,0-1,0 0,1 0,-1 1,0-1,1 0,-1 1,0-1,1 0,-1 0,1 0,-1 0,0 1,1-1,22 9,-19-8,246 82,-28-10,235 45,-240-68,339 61,-430-93,192 2,-282-20,19-1,65-8,-102 6,0 0,0-2,0 0,0-1,-1-1,0 0,23-15,-22 12,13-9,-1 0,0-2,34-33,-56 47,-1-1,0 1,-1-2,0 1,0-1,0 0,-1 0,-1 0,1-1,-2 1,1-1,-1 0,-1 0,0-1,0 1,0-14,-2 19,0 1,-1-1,1 0,-1 1,0-1,0 1,-1 0,1-1,-1 1,0 0,0 0,0 0,0 0,-1 0,0 1,0-1,0 1,0 0,0-1,-1 1,1 1,-1-1,0 0,0 1,0 0,-7-3,-9-2,0 0,0 2,-1 0,-31-3,32 5,-64-5,-137 3,15 2,166 0,0-1,0-3,-41-12,-40-24,76 25,-63-16,-217-25,205 40,101 15,1-2,0 0,1-1,-1 0,-19-13,-44-18,-3 4,42 16,-66-18,-220-52,309 82,0-1,-20-10,25 11,1 0,-2 0,1 2,0-1,-18-1,-29 1,-80 5,87 2,1-3,-69-8,48-3,45 8</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1:06.960"/>
    </inkml:context>
    <inkml:brush xml:id="br0">
      <inkml:brushProperty name="width" value="0.3" units="cm"/>
      <inkml:brushProperty name="height" value="0.6" units="cm"/>
      <inkml:brushProperty name="color" value="#A2D762"/>
      <inkml:brushProperty name="tip" value="rectangle"/>
      <inkml:brushProperty name="rasterOp" value="maskPen"/>
      <inkml:brushProperty name="ignorePressure" value="1"/>
    </inkml:brush>
  </inkml:definitions>
  <inkml:trace contextRef="#ctx0" brushRef="#br0">419 121,'12'-11,"1"1,0 0,0 1,0 0,1 1,1 1,-1 0,1 1,0 0,1 2,24-6,19 1,101-5,-157 13,579 2,-275 28,13-1,-200-25,248 16,-316-13,-1 3,0 2,-1 2,0 2,52 24,-33-9,99 30,-157-57,-4-2,1 1,-1 0,0 1,0-1,0 1,-1 1,1-1,9 8,-16-10,1-1,-1 1,1-1,-1 1,0-1,1 1,-1 0,0-1,0 1,1-1,-1 1,0 0,0-1,0 1,0 0,0-1,0 1,0 0,0-1,0 1,0 0,0-1,0 1,0 0,-1-1,1 1,0-1,0 1,-1 0,1-1,0 1,-1-1,1 1,-1-1,1 1,-1-1,1 1,-1-1,1 0,-1 1,1-1,-1 0,0 1,-29 13,-28 2,-87 13,48-12,-1647 281,1409-272,2-28,103 0,216 2,0 2,0 0,0 0,1 1,-1 1,1 1,0 0,0 0,0 1,-20 13,28-15,-1 0,1 0,1 0,-1 0,1 1,-1 0,1 0,1 0,-1 0,1 1,-4 7,6-9,-1 1,1-1,0 0,1 1,-1-1,1 0,0 1,0-1,0 1,0-1,1 1,0-1,0 0,0 1,0-1,1 0,3 7,-2-5,1-1,-1 0,1 1,0-2,1 1,-1 0,1-1,0 0,0 0,0 0,1-1,-1 1,1-1,9 3,10 3,0-1,33 6,-26-6,89 17,1-4,146 5,249-16,-421-10,32 0,481-9,-459-1,0-6,152-38,-163 20,167-35,-241 59,1 2,116 1,-156 8</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1:10.671"/>
    </inkml:context>
    <inkml:brush xml:id="br0">
      <inkml:brushProperty name="width" value="0.3" units="cm"/>
      <inkml:brushProperty name="height" value="0.6" units="cm"/>
      <inkml:brushProperty name="color" value="#A2D762"/>
      <inkml:brushProperty name="tip" value="rectangle"/>
      <inkml:brushProperty name="rasterOp" value="maskPen"/>
      <inkml:brushProperty name="ignorePressure" value="1"/>
    </inkml:brush>
  </inkml:definitions>
  <inkml:trace contextRef="#ctx0" brushRef="#br0">1 270,'148'0,"701"-18,-712 10,-3 1,173-32,25-19,-229 46,131 0,227-11,-400 13,85-24,-95 20,0 2,83-8,153 17,-163 5,-88 0,0 2,-1 2,62 18,-5-2,-80-19,0 1,-1 0,0 1,1 0,-2 1,1 0,-1 0,0 1,0 1,8 8,-5-4,-1 0,0 1,-1 1,-1 0,0 1,11 21,-19-31,1 0,-1 0,-1 1,1-1,-1 1,0-1,0 1,0 0,-1-1,0 1,0 0,0-1,-1 1,0 0,0-1,-1 1,1-1,-1 1,0-1,0 0,-1 0,0 0,0 0,0 0,0-1,-1 1,-7 6,0 0,-1-1,0 0,-1-1,0 0,-1-1,1 0,-2-1,-29 10,-43 7,-145 20,35-9,-17 16,-85 17,212-53,-129 8,-333-22,269-4,78-12,14 0,-351 15,246 1,267 0,0 1,0 1,0 1,1 1,-1 2,1 0,1 2,-1 0,2 2,-32 19,2-6,40-19,0 1,0 0,0 0,-17 13,27-17,0 1,1-1,-1 0,1 1,0 0,0-1,0 1,0 0,0 0,0 0,1 0,-1 1,1-1,0 0,0 1,0-1,1 1,-1-1,1 0,0 1,0-1,0 1,1 3,0-3,0 0,0-1,1 1,-1-1,1 1,0-1,0 0,0 0,1 0,-1 0,1 0,0 0,0-1,0 1,0-1,0 0,0 0,0 0,1 0,-1-1,1 1,4 1,13 4,0-1,34 6,-48-11,176 28,203 5,181-29,-120-38,-247 13,392 10,-367 13,271-3,-474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1:13.825"/>
    </inkml:context>
    <inkml:brush xml:id="br0">
      <inkml:brushProperty name="width" value="0.3" units="cm"/>
      <inkml:brushProperty name="height" value="0.6" units="cm"/>
      <inkml:brushProperty name="color" value="#A2D762"/>
      <inkml:brushProperty name="tip" value="rectangle"/>
      <inkml:brushProperty name="rasterOp" value="maskPen"/>
      <inkml:brushProperty name="ignorePressure" value="1"/>
    </inkml:brush>
  </inkml:definitions>
  <inkml:trace contextRef="#ctx0" brushRef="#br0">147 1,'2040'0,"-1999"3,0 1,0 2,58 18,-4-2,-25-11,108 6,73-15,-170-2,-54 1,0 2,39 8,17 3,-82-14,-1 0,0 0,1-1,-1 1,1 0,-1 0,1 0,-1 0,1 0,-1 0,1 1,-1-1,1 0,-1 0,1 0,-1 0,0 0,1 1,-1-1,1 0,-1 0,0 1,1-1,-1 0,0 1,1-1,-1 0,0 1,1 0,-13 6,-38 9,40-13,-122 29,-265 29,234-41,86-10,-117 17,-284 3,102-11,243-8,59-3,0 3,-140 41,189-46,0 0,0-2,-40 1,-80-6,60-1,-10 0,-128 4,92 18,91-13,10 0,3 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1:25.159"/>
    </inkml:context>
    <inkml:brush xml:id="br0">
      <inkml:brushProperty name="width" value="0.3" units="cm"/>
      <inkml:brushProperty name="height" value="0.6" units="cm"/>
      <inkml:brushProperty name="color" value="#A2D762"/>
      <inkml:brushProperty name="tip" value="rectangle"/>
      <inkml:brushProperty name="rasterOp" value="maskPen"/>
      <inkml:brushProperty name="ignorePressure" value="1"/>
    </inkml:brush>
  </inkml:definitions>
  <inkml:trace contextRef="#ctx0" brushRef="#br0">0 0,'3'8,"-1"0,1 0,0-1,1 0,9 14,-11-17,37 46,-7-9,39 57,36 57,-38-48,-36-59,43 86,-28-11,-4-18,-44-105,0 0,0 1,0-1,0 0,0 0,0 0,0 1,0-1,0 0,0 0,0 0,0 1,0-1,0 0,0 0,0 0,0 0,1 1,-1-1,0 0,0 0,0 0,0 0,0 0,1 0,-1 1,0-1,0 0,0 0,0 0,1 0,-1 0,0 0,0 0,0 0,1 0,-1 0,0 0,0 0,0 0,1 0,-1 0,0 0,0 0,0 0,0 0,1 0,-1 0,0 0,0 0,0-1,0 1,1 0,-1 0,0 0,0 0,0 0,0 0,0-1,1 1,-1 0,5-19,0-27,-2-22,-6-77,1 122,-1 0,-1 1,0-1,-2 1,-1 0,-1 1,-14-29,16 41,-1-1,0 2,-1-1,0 1,0 0,0 1,-1-1,-11-5,9 5,0 0,0-1,1 0,0-1,-10-13,-5-10,13 18,1 1,1-2,-15-28,-8-22,22 46</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1:35.544"/>
    </inkml:context>
    <inkml:brush xml:id="br0">
      <inkml:brushProperty name="width" value="0.3" units="cm"/>
      <inkml:brushProperty name="height" value="0.6" units="cm"/>
      <inkml:brushProperty name="color" value="#A2D762"/>
      <inkml:brushProperty name="tip" value="rectangle"/>
      <inkml:brushProperty name="rasterOp" value="maskPen"/>
      <inkml:brushProperty name="ignorePressure" value="1"/>
    </inkml:brush>
  </inkml:definitions>
  <inkml:trace contextRef="#ctx0" brushRef="#br0">33 391,'0'516,"2"-474,11 64,-6-62,2 59,-12 16,5 89,12-123,-8-56,2 37,-4-32,11 46,-3-15,-11-57,1 0,0 1,0-1,1 0,0 0,7 14,-8-19,0 0,-1-1,1 1,1-1,-1 0,0 0,0 1,1-1,-1-1,1 1,0 0,-1-1,1 1,0-1,0 0,0 0,0 0,0 0,0-1,0 1,5-1,16 0,0-1,39-7,12-1,-24 3,82-19,-89 15,1 1,71-3,-86 10,51-10,17-2,14-1,-75 8,53-2,323 8,-191 3,-121 2,0 6,179 39,-138-12,32 6,-124-33,-2 0,-1-3,81 4,-58-13,-27 1,0 1,-1 1,56 11,-26 4,-31-6,0-2,69 6,448-12,-272-5,-263 2,1-1,37-9,-34 5,39-3,-47 8,0-1,0 0,0-2,0 0,-1-1,0-1,0-1,31-16,9-7,-37 20,-1-1,-1 0,0-1,0-1,33-31,-39 30,1 0,-2-1,0 0,-1-1,-1-1,0 0,-1 0,-1-1,-1 0,0 0,-1-1,-1 0,-1 0,-1 0,0 0,-2-1,0 1,-1-1,-1 1,-1-1,-5-23,-6-16,3 13,-1-1,-3 2,-25-57,-26-29,-55-126,44 39,34 89,36 107,1 1,-4-37,7 38,-1 0,0 1,-2-1,-9-25,12 40,-1-1,0 1,1 0,-2 1,1-1,0 0,-1 1,0 0,0 0,0 0,-1 0,1 1,-1 0,0 0,0 0,0 0,0 1,-1 0,-9-3,-7 1,-1 0,-1 2,1 0,-44 4,40-1,0-1,-1-1,-32-6,-230-40,215 36,-245-14,-2 27,115 1,-114-15,-442-8,507 22,159-3,-112 3,184 1,0 1,0 1,-35 13,-29 6,-203 14,250-32,0 2,0 3,-71 26,60-18,-74 16,112-31,0 0,0 2,1 0,-1 0,1 1,1 1,-1 0,1 1,1 1,0 0,-19 20,12-9,0 0,2 2,1 0,0 2,-19 42,7-14,18-36,1 1,0 0,-10 34,0 15,6-26,3 0,0 1,-4 66,13 284,3-182,-2 298,0-503,0 0,0 0,0 1,1-1,0 0,0 0,0 0,1-1,3 9,-3-11,-1 1,1 0,1-1,-1 0,0 1,0-1,1 0,-1 0,1-1,0 1,0 0,-1-1,1 0,0 0,0 1,6 0,21 6,1-2,0 0,0-3,0 0,0-2,0-1,1-2,-1 0,0-3,-1 0,50-16,-53 13,-1 1,1 2,1 1,32-1,112 6,-63 2,47-5,172 5,-190 11,49 2,-96-18,-49 0,1 2,-1 2,66 10,-69-5,0-3,69 0,4 1,-29 9,-58-9,41 5,-15-9,0-2,65-10,100-26,-115 18,285-52,-357 64,0-2,53-23,-50 18,53-16,-56 24,55-3,-4 0,-11-1,-29 5,53-13,265-58,-305 67,-27 4,-1-1,1-1,-1-2,40-18,-2 1,-43 19,0-1,20-12,1-6,50-42,-32 21,-53 43,-1-1,0 0,0 0,0-1,0 1,-1-1,0 0,-1 0,1-1,-1 1,0-1,0 1,-1-1,0 0,2-14,-2 2,-1 0,0 0,-1-1,-6-32,6 47,-1 1,0-1,-1 1,1 0,-1 0,0 0,0 0,0 0,0 0,-1 0,1 0,-1 1,0 0,0-1,0 1,-1 0,1 1,-1-1,0 1,0-1,0 1,0 0,-6-2,-9-2,0 0,0 2,-1 0,-20-1,15 1,-64-4,-156 6,130 4,-291-17,4 0,-141 16,522 0,1 2,-1 0,1 1,-39 14,34-10,1-1,-49 6,-255-8,183-8,75 3,-863 18,170-5,522-14,233 1,1 1,-1 0,1 0,0 1,-1-1,1 2,0-1,0 1,1 0,-1 1,-7 4,11-6,0 0,0 1,-1-1,1 1,1 0,-1 0,0 0,1 0,-1 0,1 1,0-1,0 1,1-1,-1 1,1 0,-1-1,1 1,0 0,1 0,-1 0,1 0,-1 5,2-8,-1 1,0 0,1 0,-1-1,1 1,-1 0,1-1,0 1,0-1,0 1,0-1,0 1,0-1,0 1,0-1,1 0,-1 0,0 0,1 0,-1 0,1 0,-1 0,1 0,0 0,2 0,5 2,1 0,0-1,15 2,-6-1,98 17,218 11,725-33,-3-61,-467 36,-575 26,0 0,0-1,0-1,15-4,-11 2,-1 1,21-1,-16 3,2 0,0 0,0 2,0 0,1 2,34 7,-43-3,0 1,-1 1,23 13,21 11,-44-25,-3-1,1 0,-1-1,1 0,0-1,25 3,6-1,60 17,-66-13,0-2,57 5,-69-12,-8 1,1-1,-1-1,36-5,-55 5,0 0,1 0,-1 0,1-1,-1 1,1 0,-1 0,0-1,1 1,-1 0,0-1,1 1,-1 0,0-1,1 1,-1 0,0-1,0 1,1-1,-1 1,0-1,0 1,0-1,0 1,0 0,1-1,-1 1,0-1,0 1,0-1,0 1,-1-1,1 1,0-1,0 1,0-1,0 1,0-1,0 1,-1 0,1-1,0 1,0-1,-1 1,1 0,0-1,-1 1,1 0,0-1,-1 1,0-1,-21-24,19 22,-44-51,-75-112,116 158,-79-127,-17-23,7 13,62 90,-2 2,-78-90,100 131,0 1,-1 0,0 1,0 0,-1 1,-1 0,1 2,-1 0,-1 0,1 2,-1 0,-29-4,-44-14,69 16,-1 2,1 0,-1 1,0 1,-42-1,24 7,0 2,0 1,1 2,0 1,-55 22,65-17,6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1:44.088"/>
    </inkml:context>
    <inkml:brush xml:id="br0">
      <inkml:brushProperty name="width" value="0.3" units="cm"/>
      <inkml:brushProperty name="height" value="0.6" units="cm"/>
      <inkml:brushProperty name="color" value="#A2D762"/>
      <inkml:brushProperty name="tip" value="rectangle"/>
      <inkml:brushProperty name="rasterOp" value="maskPen"/>
      <inkml:brushProperty name="ignorePressure" value="1"/>
    </inkml:brush>
  </inkml:definitions>
  <inkml:trace contextRef="#ctx0" brushRef="#br0">91 92,'0'989,"1"-974,1-1,0 1,1 0,0-1,1 1,9 20,44 81,-31-69,25 43,-46-84,0 1,1-1,0 0,1 0,-1-1,1 0,0 0,0 0,1-1,11 5,-2-2,1 0,0-2,31 7,14-5,1-3,107-6,-49-1,-87 3,1-2,-1-1,-1-2,61-16,-84 18,33-10,0-2,44-21,-68 28,0 0,0 2,28-5,14-5,-54 13,365-104,9 32,8 16,-311 46,-44 7,62-5,-96 11,123 2,-107 0,0 0,0 1,-1 1,1 1,19 7,15 6,76 18,-16-6,-42-11,1-3,106 11,-47-22,-83-4,77 10,-120-11,25 6,0-2,0 0,0-2,55-3,-76 0,-1 0,1 0,0-1,-1 0,1 0,-1 0,0-1,0 0,0 0,0-1,0 1,-1-1,0-1,1 1,-2-1,1 1,0-2,-1 1,0 0,0-1,-1 0,1 1,-1-2,-1 1,1 0,2-9,-1-6,0 1,-1-1,-2 0,0 0,-3-38,0 38,1-1,2 0,0 1,1-1,6-26,0 10,-1-1,-3 1,-1-1,-1 0,-3 0,-4-39,-22-45,23 94,-2 1,-18-52,8 29,2-8,8 30,-15-40,18 62,0 0,0 0,0 0,-1 1,0-1,0 1,-1 0,0 0,0 1,-10-9,2 6,1 2,-2-1,1 2,-1-1,1 2,-1 0,-1 1,1 0,-28-1,-367 1,219 5,-265 16,-373 24,-497-43,683 2,637-2,1 1,-1 0,1 0,-1 0,0 1,1 0,-1 0,1 0,-1 0,1 1,0-1,0 1,-1 0,1 1,0-1,1 1,-1-1,0 1,1 0,0 1,-1-1,1 0,1 1,-1 0,0 0,1 0,0 0,0 0,0 0,0 0,1 1,-2 8,-7 27,2 0,2 0,1 1,3-1,1 1,2 0,1 0,3-1,1 1,16 54,-13-62,-4-10,1 0,1-1,2 0,0 0,1-1,19 30,-28-49,0 0,1-1,-1 1,1-1,-1 1,1-1,-1 0,1 1,0-1,0 0,0 0,0 0,-1 0,1-1,0 1,1-1,-1 1,0-1,0 1,0-1,0 0,0 0,0 0,0 0,0-1,0 1,1 0,-1-1,0 0,0 1,0-1,2-1,7-4,-1 0,0-1,0 0,15-15,-3 3,124-101,-120 95,-2-1,40-57,-2 4,-54 70,1 0,1 1,0 0,0 0,0 1,1 0,0 1,17-7,13-3,46-11,-51 17,64-17,2 5,141-13,209 9,576 41,-952-6,112 29,67 36,-180-51,-53-18,1 0,0-2,1 0,29-2,7 2,18 11,-28-3,13 1,-21-4,84 6,-119-14,1 0,-1 1,0 0,0 0,0 1,0-1,0 1,-1 1,1-1,0 1,-1 1,8 4,-10-4,1 0,-1 0,-1 0,1 0,0 1,-1-1,0 1,0 0,0 0,-1 1,0-1,0 0,0 1,0-1,0 11,2 14,-1 1,-2 30,-2-36,2 0,0 0,2 0,6 27,3-7,2 0,2-1,31 61,-32-76,17 54,1 2,-24-63,-1 0,5 31,-7-29,17 45,-13-47,-4-13,-2 1,1 0,-2 1,1-1,2 17,-5-25,-1 0,0 0,0 0,0 0,0 0,0 0,-1 0,1 0,-1-1,1 1,-1 0,1 0,-1 0,0-1,0 1,0 0,0-1,0 1,-1-1,1 1,0-1,-1 1,1-1,-1 0,1 0,-1 0,1 0,-1 0,0 0,0 0,1-1,-1 1,0 0,0-1,0 0,0 1,-3-1,-103 14,-1-4,-133-6,-97 7,-18 27,2-26,280-13,46 2,0 2,-34 7,29-3,-43 1,-446-5,267-5,205 4,1 3,-77 18,77-12,0-3,-78 3,-410-12,519 0,0-1,0-1,0-1,1 0,-36-14,11 3,-124-34,146 42,0 2,0 1,-1 0,-35 0,20 1,25 1,0-1,1 0,-1 0,1-1,-22-11,27 13,-16-8</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1:45.108"/>
    </inkml:context>
    <inkml:brush xml:id="br0">
      <inkml:brushProperty name="width" value="0.3" units="cm"/>
      <inkml:brushProperty name="height" value="0.6" units="cm"/>
      <inkml:brushProperty name="color" value="#A2D762"/>
      <inkml:brushProperty name="tip" value="rectangle"/>
      <inkml:brushProperty name="rasterOp" value="maskPen"/>
      <inkml:brushProperty name="ignorePressure" value="1"/>
    </inkml:brush>
  </inkml:definitions>
  <inkml:trace contextRef="#ctx0" brushRef="#br0">72 0,'-5'16,"-7"9,-1 6,2 3,2 1,-2-2,1-5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1:54.246"/>
    </inkml:context>
    <inkml:brush xml:id="br0">
      <inkml:brushProperty name="width" value="0.3" units="cm"/>
      <inkml:brushProperty name="height" value="0.6" units="cm"/>
      <inkml:brushProperty name="color" value="#A2D762"/>
      <inkml:brushProperty name="tip" value="rectangle"/>
      <inkml:brushProperty name="rasterOp" value="maskPen"/>
      <inkml:brushProperty name="ignorePressure" value="1"/>
    </inkml:brush>
  </inkml:definitions>
  <inkml:trace contextRef="#ctx0" brushRef="#br0">425 62,'36'0,"-1"-2,-1 3,0 0,0 2,0 2,60 15,-65-11,0-1,1-2,0-1,36 1,123-6,-90-2,358 1,-430 0,0-2,-1-1,1-2,33-10,-33 8,1 1,0 1,49-4,-35 7,71-16,-90 15,33-9,-37 7,0 2,37-4,278 6,-167 4,-106 2,-1 2,0 3,77 22,-22-5,450 118,-535-137,1-1,0-2,0-1,0-1,53-4,-28 1,-27-1,0-2,-1-1,53-15,-57 13,0 0,0 2,1 1,0 0,44 1,-66 4,1-1,0 1,0-1,-1 1,1 0,-1 0,1 1,-1-1,1 1,-1 0,0 0,1 0,-1 0,0 0,-1 1,1-1,4 6,-3-2,0-1,-1 1,0 0,-1 0,1 0,-1 0,0 0,0 0,1 12,-2-2,0 1,-1-1,0 1,-2 0,1-1,-2 0,-7 24,-8 6,-1 0,-48 77,33-62,25-45,-6 8,2 1,1 1,0 0,2 1,-10 42,15-51,0 0,-13 27,12-32,1-1,1 1,0 0,0 0,-2 23,6-36,0 0,0 0,0-1,1 1,-1 0,0 0,0 0,1-1,-1 1,0 0,0 0,1 0,-1 0,0 0,0-1,1 1,-1 0,0 0,1 0,-1 0,0 0,1 0,-1 0,0 0,1 0,-1 0,0 0,0 0,1 1,-1-1,0 0,1 0,-1 0,0 0,0 0,1 1,-1-1,0 0,0 0,1 0,-1 1,0-1,0 0,0 0,1 1,-1-1,0 0,0 0,0 1,0-1,0 0,0 1,0-1,0 0,0 1,1-1,-1 0,0 0,-1 1,1-1,0 0,0 1,0-1,0 1,19-23,17-25,56-103,-40 61,-32 59,-2-2,23-55,-34 69,-1 2,0 1,-1-1,-1 0,4-27,-8 41,0-6,1 1,0 0,0-1,4-9,-5 16,0 1,0-1,0 1,1 0,-1-1,0 1,0-1,1 1,-1 0,0-1,0 1,1 0,-1-1,0 1,1 0,-1-1,0 1,1 0,-1 0,1 0,-1-1,1 1,-1 0,0 0,1 0,-1 0,1 0,-1 0,1 0,0 0,0 0,1 1,-1 0,0 0,1 0,-1 0,0 0,0 0,0 0,1 0,-1 0,0 0,-1 1,1-1,1 2,9 14,0 0,-1 0,-1 1,-1 0,-1 1,0-1,-1 1,-2 1,1-1,-2 1,1 32,-2-12,10 56,-5-52,-6-38,0-1,-1 0,0 1,0-1,0 0,0 1,-1-1,0 0,0 0,0 1,-1-1,0 0,0 0,0 0,-1-1,1 1,-1-1,0 1,0-1,-1 0,1 0,-1 0,0 0,0-1,0 0,-1 0,1 0,-1 0,0 0,-7 2,-126 67,-160 110,272-166,-1 0,-1-2,0-1,-1-2,-40 12,-154 25,96-24,-78 11,124-24,0 3,-90 30,146-37,-1-1,0 0,-1-2,-34 1,-110-7,58-1,-930 3,1017-1,0-1,-37-9,32 5,-36-3,-185-26,102 10,-337-36,467 58,1-1,0 0,0-2,1 0,-20-9,-82-49,59 29,40 22,1-1,0-1,0 0,1-2,2 0,-1-1,-15-22,28 33,1-1,0 1,0-1,0 1,1-1,1-1,-1 1,1 0,1 0,-2-16,2-9,3-50,1 31,-3 28,2 0,0 1,1 0,1-1,2 1,0 1,1-1,2 1,0 0,1 1,14-22,-10 17,-2 0,-1 0,-2-1,10-42,-4 17,-8 29,7-23,24-56,-32 86,-1 1,5-25,2-4,-9 31,-2 6,1 0,0 0,0 1,5-11,-6 16,-1 0,0 1,1-1,-1 1,1-1,-1 1,1-1,-1 1,1-1,-1 1,1-1,-1 1,1-1,0 1,-1 0,1 0,-1-1,1 1,0 0,-1 0,2-1,-1 2,0-1,0 0,0 1,1-1,-1 0,0 1,0 0,-1-1,1 1,0-1,0 1,0 0,0 0,-1-1,1 1,0 0,0 0,0 1,8 12,0 1,-1 0,0 0,-1 0,-1 1,8 30,14 109,-18-88,-5-43,4 32,23 77,-26-117,-1 0,2 0,0-1,1 0,1 0,0-1,1 0,0 0,16 14,-5-6,0 1,25 38,-40-50,0 0,0 1,-1 0,4 16,-7-20,0 0,1 0,0-1,0 0,0 1,1-1,0 0,0-1,1 1,0-1,0 0,1 0,-1 0,8 5,-3-6,0 0,0 0,0-1,1-1,-1 1,1-2,0 0,0 0,0-1,17 0,15-2,60-9,-71 6,904-114,-64-5,-417 24,-104 20,-323 73,0 1,0 2,0 1,1 1,39 3,-61-1,1 1,-1 0,-1 0,1 1,0-1,0 2,-1-1,0 1,0 0,8 6,5 7,29 32,10 9,-28-33,29 33,-57-56,-1 0,1 0,0 0,0 0,-1 0,1 1,-1-1,0 0,0 1,1-1,-2 1,1-1,0 1,0 0,-1-1,0 1,1 0,-1-1,0 1,0 0,0-1,-1 1,1 0,-1-1,1 1,-1-1,0 1,0 0,0-1,-1 0,1 1,0-1,-1 0,1 0,-1 0,0 0,0 0,-2 2,-3 2,0-1,0 0,0 0,0 0,-1-1,0 0,0-1,0 0,0 0,0-1,-10 2,-18 1,-1-3,0 0,0-3,0-1,-65-11,-179-59,149 34,72 25,-62-5,8 1,17-1,-857-135,777 137,0 8,-277 24,290 8,105-13,-93 4,136-13,0 0,0 1,1 0,-1 1,1 1,0 0,0 2,1-1,-16 11,27-16,-35 16,-52 16,6-3,-84 22,3-2,107-27,13-4</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1:58.162"/>
    </inkml:context>
    <inkml:brush xml:id="br0">
      <inkml:brushProperty name="width" value="0.3" units="cm"/>
      <inkml:brushProperty name="height" value="0.6" units="cm"/>
      <inkml:brushProperty name="color" value="#A2D762"/>
      <inkml:brushProperty name="tip" value="rectangle"/>
      <inkml:brushProperty name="rasterOp" value="maskPen"/>
      <inkml:brushProperty name="ignorePressure" value="1"/>
    </inkml:brush>
  </inkml:definitions>
  <inkml:trace contextRef="#ctx0" brushRef="#br0">0 1,'2319'0,"-2203"4,-1 5,0 6,148 37,-228-44,44 12,2-4,120 10,-165-23,43 9,-45-6,51 3,-49-6,-1 1,0 2,-1 1,36 13,-35-12,40 5,-39-7,39 10,-11-1,91 11,-58-12,-17-6,1-3,108-6,-58-2,1089 3,-1190 2,0 1,38 8,-36-5,56 4,115-10,-177-1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2:11.579"/>
    </inkml:context>
    <inkml:brush xml:id="br0">
      <inkml:brushProperty name="width" value="0.3" units="cm"/>
      <inkml:brushProperty name="height" value="0.6" units="cm"/>
      <inkml:brushProperty name="color" value="#A2D762"/>
      <inkml:brushProperty name="tip" value="rectangle"/>
      <inkml:brushProperty name="rasterOp" value="maskPen"/>
      <inkml:brushProperty name="ignorePressure" value="1"/>
    </inkml:brush>
  </inkml:definitions>
  <inkml:trace contextRef="#ctx0" brushRef="#br0">0 151,'30'0,"42"0,101 12,912 116,-750-117,-10 0,223 25,39-23,-376-15,-185 2,58 1,149-19,-41-12,286-55,-367 57,-21 4,1 4,107-10,380 23,-327 10,-94-5,171 4,-308 1,41 9,-42-8,39 5,-31-5,0 1,0 1,0 1,38 16,-40-13,0-1,0-2,1 0,0-2,34 3,74 2,132 27,-171-26,1-5,127-8,-79 0,-80 2,130-4,-157 1,-1-2,0-2,48-14,-19 5,0 2,0 4,116-4,-33 3,587-6,-493 19,336-2,-509 3,75 13,-54-4,-7-2,98 8,524-16,-360-4,-326 1,-1-1,1-1,21-6,-18 4,39-4,49 8,-74 2,-1-1,1-2,45-8,1-2,-64 11,0-1,1-1,-1-1,0 0,30-13,-29 10,-1 1,1 0,1 1,-1 1,1 1,0 1,28 0,-4 0,72-15,-52 6,114-20,-116 18,-42 8,1 1,27-3,340 5,-195 4,-113-3,93 3,-97 12,-57-9,0-1,20 1,53-4,-1-4,174-30,-186 22,17 1,158 6,-147 5,-64 2,-1 2,0 2,0 1,-1 2,53 21,-69-22,0 1,39 22,-52-25,-1 0,0 1,0 0,-1 1,0 0,-1 1,12 14,-15-14,1 1,-2 1,1-1,-2 1,1 0,-2 0,4 15,-2 2,-1-1,0 31,-4 407,-2-214,1-137,3 129,5-189,15 61,-12-73,-2 1,5 86,-12-63,-4 104,2-168,1 0,-1 0,1 0,-1 0,0 0,0-1,-1 1,1 0,0 0,-1-1,0 1,1-1,-1 0,0 1,0-1,0 0,-1 0,1 0,-1 0,1-1,-1 1,1-1,-1 1,0-1,0 0,1 0,-1 0,0-1,0 1,-4 0,-11 1,0-1,0 0,0-1,-20-3,3 0,-514 6,500 2,1 3,-67 19,-88 39,44-13,106-39,-1-2,0-2,0-3,-1-3,-80-2,90-1,0 3,1 1,-51 14,49-9,-1-2,-78 3,-732-13,838 1,-1-1,1-1,0-1,0-1,-24-9,19 6,0 1,-37-6,15 9,27 2,-1 0,1 0,0-2,-33-11,25 6,0 1,-1 1,-42-4,50 6,0 0,0-1,-25-11,0 0,15 6,16 5,-1 1,1 0,-1 1,-20-2,1 1,0-2,-36-11,41 9,-1 1,0 2,-38-3,15 8,24 1,0-2,-40-7,-152-27,193 31,-1 1,-46 1,45 2,0 0,-35-8,-7-1,0 2,-1 4,-92 7,41-1,83-2,16 1,0-1,-1-1,1-1,-34-8,25 3,0 1,-68-3,-74 11,63 0,-544-2,628-2,1 0,-39-10,36 6,-53-4,-467 9,265 3,-312-2,569-2,-1 0,-34-9,31 5,-50-3,-42 7,55 3,1-3,0-3,-74-15,-72-30,168 43,0 2,-1 1,-91 7,36-1,-447-2,501-2,-63-11,61 6,-56-1,76 5,1 0,-1-2,-44-13,-47-8,14 19,-136 7,99 2,23-4,-132 5,181 11,54-9,0-1,-22 1,-337-2,193-5,84 2,-139-18,103-3,4-1,-225-8,279 31,9 0,-125-13,-56-13,103 13,-418-1,360 15,180 1,-1 0,1 1,0 2,-43 15,6-3,42-11,17-6,0 1,0-1,-1 0,1 0,0 0,-1 0,1-1,-8 0,10-1,1 1,-1-1,1 0,-1 1,1-1,0 0,-1 0,1 0,0 0,0 0,0-1,0 1,0 0,0 0,0-1,0 1,0-1,1 1,-1 0,0-1,1 0,-1 1,1-1,0 1,0-1,-1 1,1-1,0 0,1-1,-5-48,7-94,0 39,-3-282,0 380,1 0,0 0,0 0,0 0,1 1,0-1,1 1,0-1,0 1,0 0,1 0,0 0,0 0,1 1,0 0,0 0,1 0,-1 1,1-1,0 1,1 1,-1-1,1 1,0 0,0 1,0-1,1 1,-1 1,1 0,9-2,51-18,-53 16,-1 1,1 1,0 0,0 1,22-2,-33 5,0 0,-1 1,1-1,-1 1,1 0,-1 0,1 0,-1 1,1-1,-1 1,0 0,0 0,0 0,0 0,0 1,0-1,-1 1,1 0,-1-1,0 1,4 6,1 3,-1 0,0 1,0 0,5 21,1 12,-2 0,-2 1,3 58,-7 146,-14-76,7-146,-2 0,-1 0,-1-1,-12 29,14-45,-1 0,-1 0,-9 12,-13 24,14-20,-1-1,-24 30,25-38,1 1,1 1,1-1,1 2,-11 29,21-49,1 0,-1 0,1 0,-1 0,0 0,0 0,0 0,0-1,0 1,0 0,-1-1,1 1,0-1,-1 1,-3 2,4-4,1 0,-1 0,0 0,0 1,0-1,0 0,0 0,1 0,-1 0,0-1,0 1,0 0,0 0,0 0,1-1,-1 1,0 0,0-1,0 1,1-1,-1 1,0-1,1 1,-1-1,0 0,-5-6,1 1,0-1,0 0,1 0,0 0,-5-10,-117-240,112 220,2-1,1 0,2-1,2 0,-3-56,8 83,-3-87,5 90,0 0,1 0,0 0,1 0,0 0,1 1,-1-1,7-13,14-25,-16 32,0 0,1 0,1 0,11-14,-16 25,0 0,0 0,0 0,0 0,1 1,0 0,-1 0,1 0,0 0,0 1,1 0,-1 0,0 0,1 1,-1 0,9-1,-7 1,0 1,0 0,0 0,0 0,0 1,0 0,0 0,0 1,0 0,-1 0,1 0,-1 1,1 0,-1 0,0 1,0 0,-1 0,1 0,-1 1,0 0,0 0,0 0,-1 1,1-1,-1 1,5 10,-2-3,-1 1,0-1,-1 2,0-1,-1 0,0 1,-1 0,0 16,0 17,-5 58,0-40,0-39,-1 0,-7 29,4-25,-3 36,7-46,-1 0,-1 0,-1-1,-13 36,-39 75,44-103,10-24,1 1,-1-1,0 0,0 0,0-1,0 1,0 0,-1-1,0 0,0 0,0 0,0 0,0-1,-1 1,1-1,-1 0,1-1,-1 1,0-1,0 0,-5 1,-11 0,0-1,-1 0,-35-5,10 1,-301 1,342 4,12 2,15 2,30 3,0-3,0-2,62-3,-53-1,788-11,0-62,854-228,-1663 292,224-59,-204 49,-1-3,79-40,-11-14,148-115,-31 18,4-3,-180 121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2:21.754"/>
    </inkml:context>
    <inkml:brush xml:id="br0">
      <inkml:brushProperty name="width" value="0.3" units="cm"/>
      <inkml:brushProperty name="height" value="0.6" units="cm"/>
      <inkml:brushProperty name="color" value="#A2D762"/>
      <inkml:brushProperty name="tip" value="rectangle"/>
      <inkml:brushProperty name="rasterOp" value="maskPen"/>
      <inkml:brushProperty name="ignorePressure" value="1"/>
    </inkml:brush>
  </inkml:definitions>
  <inkml:trace contextRef="#ctx0" brushRef="#br0">160 368,'38'0,"42"1,0-4,130-19,-173 15,-19 4,1-1,-1 0,0-1,18-8,-18-1,-18 14,0 0,0-1,1 1,-1-1,0 1,0-1,0 1,0 0,0-1,0 1,0-1,0 1,0-1,0 1,0-1,0 1,0-1,0 1,0-1,0 1,0 0,-1-1,1 1,0-1,0 1,-1-1,-1-1,0 0,-1 0,1 1,-1-1,1 1,-1-1,1 1,-1 0,0 0,1 0,-1 0,-4 0,-31-6,1 2,-1 2,0 1,-1 2,-44 5,-189 41,257-43,-7 1,-1 1,-41 17,62-22,0 1,0 0,1 0,-1 0,0 0,0 0,0 1,1-1,-1 1,1-1,-1 1,-1 2,3-4,0 1,0 0,0 0,0 0,0 0,0 0,0 0,0 0,0 0,1 0,-1 0,0 0,1 0,-1 0,1-1,-1 1,1 0,-1 0,1 0,-1-1,1 1,0 0,-1-1,1 1,0 0,0-1,-1 1,1-1,0 0,0 1,0-1,1 1,10 6,-1-1,1-1,1 0,-1 0,22 4,82 11,109-2,112-17,129-33,127-29,96-21,904-89,3 71,-1252 96,-239 5,180 26,-217-13,84 30,15 4,-68-30,1-4,0-5,134-4,306-39,-266 11,-201 18,523-19,-594 23,-1 1,1 0,0 0,0 0,-1 0,1 0,0 0,-1 1,1-1,0 1,-1-1,1 1,0-1,1 2,-5-1,-1 1,1-1,0 0,-1 0,1 0,-1 0,0 0,1 0,-1-1,-4 1,-1255 367,785-190,-691 230,963-348,187-54,0 0,0 1,1 1,-25 15,42-23,0 0,-1 0,1 0,0 0,0 0,-1 1,1-1,0 0,0 0,0 0,-1 1,1-1,0 0,0 0,0 0,-1 1,1-1,0 0,0 0,0 1,0-1,0 0,0 0,0 1,0-1,0 0,0 1,-1-1,1 0,1 0,-1 1,0-1,0 1,10 4,32-3,38-9,-1-4,90-24,-146 30,706-174,-119 27,3 28,-303 80,-263 36,-34 4,-13 0,-24 1,-17 3,-58 8,70-5,-1227 175,696-89,251-41,-523 68,727-111,77-6,0 2,1 2,-1 0,-37 10,60-12,-27 9,27-8,19-5,151-39,534-187,-596 193,-79 28,386-150,-398 153,0-1,0 0,0-1,-1 0,0-1,16-15,-25 21,0 0,0 0,0 0,-1-1,1 1,-1 0,1-1,-1 1,0-1,0 1,0-1,0 0,0 0,-1 1,1-1,-1 0,0 0,0 0,0 1,0-1,0 0,-1 0,1 0,-1 1,0-1,0 0,0 1,0-1,0 1,0-1,-1 1,1-1,-1 1,0 0,0 0,-3-3,2 2,0 0,-1 0,0 0,0 0,0 1,0-1,0 1,0 0,0 1,-1-1,1 1,-1 0,-8-1,-8-1,-39 2,32 1,-1509 66,1190-13,327-48,30-2,46-4,1018-79,-991 71,269-26,-343 34,1 1,-1 0,1 1,-1 0,0 0,1 1,-1 0,12 5,-19-7,1 1,-1 1,0-1,0 0,0 0,0 1,0-1,0 1,0 0,-1 0,1 0,0-1,-1 1,0 1,1-1,-1 0,0 0,0 0,0 1,0-1,-1 0,1 1,-1-1,1 1,-1-1,0 1,0-1,0 1,0-1,0 1,-1-1,1 0,-1 1,0-1,1 1,-2 2,-2 4,-1 0,1-1,-2 1,1-1,-1 0,0 0,0-1,-1 0,0 0,-1 0,1-1,-11 6,-17 11,-55 27,83-46,-131 57,78-36,-65 37,108-52,1 0,0 1,1 1,0 0,1 1,0 1,1 0,-15 21,26-32,0-1,0 1,1 0,-1 0,1 0,-1 0,1 0,0 0,0 0,0 0,1 0,-1 1,1-1,0 0,0 0,0 1,0-1,0 0,1 1,-1-1,3 6,-1-6,0 1,1-1,-1 0,1 0,-1 0,1 0,0-1,0 1,0-1,1 1,-1-1,1 0,-1 0,1-1,-1 1,1-1,0 0,5 1,33 7,-1-3,1-1,0-2,48-3,-27 0,276-5,353-51,-513 36,196 3,-291 14,117-19,-6 0,-127 18,253-23,-244 16,-2-3,91-29,101-54,-83 28,-151 60,-29 9,-7 4,-13 8,-38 22,-2-2,-1-3,-119 43,-198 37,231-70,-376 115,-312 82,827-236,-784 162,733-155,0-3,0-3,-88-8,-155-41,283 41,20 1,26-3,654-117,-532 101,681-77,-442 98,-204 7,968-3,-1139 1,-1-2,1 0,0 0,-1-2,1 0,-1-1,0 0,0-1,0-1,-1-1,0 0,0-1,-1-1,0 0,0-1,13-11,-5-2,-1 0,28-41,-17 21,52-48,-17 20,-56 59,8-10,33-49,-47 62,0 0,0-1,-1 1,0-1,-1 0,0-1,-1 1,0 0,1-14,-2 9,0 0,-2 0,0 0,0-1,-6-21,6 32,-1-1,0 1,0 0,0-1,-1 1,0 0,0 0,0 1,-1-1,1 1,-1-1,0 1,0 0,-1 1,1-1,-1 1,-8-5,-16-5,-29-14,55 26,1-1,0 1,-1-1,1 1,0-1,0 0,0 0,0 0,0 0,1 0,-1 0,1-1,-1 1,1 0,0-1,0 1,-2-5,3 6,0-1,0 1,0-1,0 1,1-1,-1 1,0-1,1 1,-1 0,1-1,-1 1,1 0,-1-1,1 1,0 0,0 0,0 0,0-1,0 1,0 0,0 0,0 0,0 0,0 1,0-1,1 0,-1 0,2 0,46-15,-31 12,7-4,1 2,0 2,52-4,81 9,-73 1,-62-2,-1 0,0 0,26 5,-42-4,0 1,0 0,0 0,0 0,0 1,-1 0,0 1,1-1,-1 1,0 0,6 6,201 220,-183-196,-13-16,22 32,-34-42,0 0,-1 0,0 1,0 0,-1 0,0 0,2 15,0 8,-2 1,-2-1,-1 1,-4 37,0-54,1-1,-2 1,0-1,-13 27,0 2,-11 22,-6 17,27-59,1 0,0 1,2 0,1 0,-1 31,5-47,0-1,0 1,-1 0,-1 0,0-1,0 1,0 0,-1-1,0 0,-1 0,0 0,0 0,-1-1,0 1,0-1,-1 0,0-1,0 1,0-1,-1 0,0-1,0 0,0 0,-17 8,-35 14,-1-2,-74 19,-128 21,184-47,-5-1,-2-4,-96 3,-173-13,103 10,160-5,-147-6,2-27,-89-6,152 21,0-9,-221-52,-71-4,287 50,109 19,-135 4,-8 0,102-12,61 7,-62-2,62 11,35 0,1-1,-1-1,1 0,-1-1,1 0,0-1,-15-4,26 5,1 1,0 0,0 0,0-1,0 1,-1-1,1 1,0-1,0 0,0 0,0 1,0-1,0 0,0 0,1 0,-1 0,0 0,0 0,1 0,-1 0,1 0,-1 0,1 0,-1 0,1 0,-1-1,1 1,0 0,0 0,0-1,0 1,0 0,0 0,0-1,0 1,0 0,1 0,-1 0,0-1,1 1,-1 0,1 0,-1 0,1 0,0 0,-1 0,2-1,2-3,0 0,0 0,0 0,1 1,0 0,0 0,0 0,8-4,20-7,1 1,0 2,1 2,0 1,49-7,-52 10,599-105,-131 25,187-20,-482 86,289 10,-388 11,141-18,98-32,-42 4,-195 37,40-7,-82 6,1 4,126 5,-73 3,-84-4,-21 0,1 0,0 2,-1 0,17 3,-27-3,-1 1,1-1,-1 1,0 0,0-1,1 2,-2-1,1 0,0 1,0 0,-1 0,1 0,-1 0,0 1,0-1,0 1,-1 0,4 5,2 10,-1 1,0 0,-2 0,0 0,-1 1,-1 0,-1 0,-1-1,-1 1,0 0,-5 28,3-41,0 0,0 0,-1 0,0-1,0 1,-1 0,0-1,0 0,-1 0,0 0,0-1,0 0,-12 11,-7 3,-1-1,-36 22,38-26,-31 24,30-21,-34 19,50-32,-1-1,0 0,0-1,0 1,0-2,-1 0,1 0,-12 1,-26-2,-82-7,124 5,0 0,1 0,-1 0,0-1,0 1,1-1,-1 0,1-1,0 1,-1-1,1 0,0 0,1 0,-1 0,0-1,1 0,0 1,0-1,0 0,0-1,1 1,0 0,-3-6,-2-11,0-1,1 1,-7-45,7 28,-69-469,44 202,29 284,-1-1,-2 1,-11-37,12 47,0 1,-1-1,-1 1,0 0,0 0,-1 1,0 0,-14-13,11 11,1 0,-12-18,14 19,-1 0,1 0,-13-11,20 21,0-1,-1 1,0-1,1 1,-1-1,1 1,-1-1,1 1,-1 0,0 0,1-1,-1 1,0 0,1 0,-1 0,0-1,1 1,-1 0,0 0,0 0,1 0,-1 0,0 0,1 1,-1-1,0 0,1 0,-1 0,0 1,1-1,-1 0,0 1,1-1,-1 0,1 1,-1-1,1 1,-1-1,0 2,-17 29,7-11,1-9,0 0,-1 0,-1-1,0-1,-23 15,-14 11,5-3,0-1,-3-3,0-2,-1-1,-2-3,0-2,-1-3,-80 18,57-23,1-3,-1-4,-112-5,-66 3,129 12,-133 33,123-21,-255 21,216-32,-432 71,-92-18,639-65,-437 25,269-20,-342-30,463 14,-110 7,166 4,1 1,-1 3,1 1,-69 24,49-7,10-1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2:33.12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1,'0'480,"2"-444,12 67,-7-63,2 49,-7-41,13 84,-6-65,-4 1,-5 125,-2-73,1-74,-1-25,2 0,0 0,2 0,0 0,9 36,-9-53,0 0,0 0,0 0,0-1,1 1,-1-1,1 0,0 0,0 0,0 0,1 0,-1 0,1-1,-1 0,1 0,0 0,0 0,0 0,0-1,0 0,0 0,0 0,7 1,11 0,0 0,1-1,29-4,-29 2,116-2,170-16,-251 13,65 2,-14 1,13-11,-70 7,57-1,1161 9,-1251 0,0 1,0 1,0 1,35 12,-28-8,40 8,91-3,-110-12,1 3,91 20,-36 2,1-5,1-4,144 5,202-20,-241-3,-178 3,62 11,13 1,328-11,-223-5,-90 2,144-18,-148 7,194 8,-157 5,-80-1,123 16,-96-7,203-6,-158-6,382 20,-349-10,63 8,508 29,-605-41,-79-2,1 2,-2 4,1 2,120 35,-140-31,2-2,0-3,0-1,52 1,204-9,-133-3,-94 3,0-4,120-21,184-42,-275 54,174 0,-259 12,-1-1,0-1,1-1,23-8,-2 2,296-51,-84 5,-9 1,-210 52,0 0,37 4,-59 1,-12 3,-20 14,-79 45,38-29</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2:35.66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1 676,'1'-5,"-1"0,2 0,-1 0,0 0,1 0,0 1,0-1,1 0,-1 1,1 0,6-8,39-42,-21 26,-4 4,27-23,-43 42,1-1,-1 1,1 0,0 1,0-1,0 2,1-1,15-3,21 0,0 3,1 1,68 6,-67-1,0-1,1-3,58-9,6-12,-29 4,1 4,140-7,482 22,-268 3,-341-3,283-12,375-84,-736 93,52-6,162-28,53-36,-242 66,0 2,0 1,1 3,53 5,5-1,707-3,-783-2,0 0,32-8,31-3,141-14,-45 4,-145 22,-41 1,1 0,0 0,-1 0,1 0,-1 0,1 0,-1 0,1 0,-1 0,1 0,-1 1,1-1,0 0,-1 0,1 0,-1 1,0-1,1 0,-1 0,1 1,-1-1,1 1,-1-1,0 0,1 1,-1-1,0 1,1-1,-1 1,0-1,0 1,1 0,-14 16,-17 10,-1-2,-1-1,-65 37,-116 45,-432 139,252-145,308-84</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1T18:03:30.16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20410 510,'3'1,"0"-1,1 1,-1 0,0 0,0 1,-1-1,1 0,0 1,0 0,-1 0,1 0,-1 0,1 0,-1 0,0 0,0 1,0-1,0 1,-1 0,1 0,0-1,-1 1,0 0,1 4,5 9,-2 0,0 0,3 20,5 64,-5-23,4 101,-7-69,9-15,-8-61,3 48,5 72,-6-97,0 64,-9 447,1-562,0 1,0 0,-1 0,1 0,-1 0,-2 7,3-12,0 0,-1 0,1 0,-1 0,1 0,-1 0,1 0,-1 0,0 0,1 0,-1 0,0-1,0 1,1 0,-1 0,0-1,0 1,0-1,0 1,0-1,0 1,0-1,0 1,0-1,0 0,0 0,-1 0,1 1,0-1,0 0,0 0,0 0,0-1,-2 1,-19-5,1-1,0-1,-23-12,-19-5,13 7,19 5,0 2,-1 1,-1 2,-61-7,-147 16,222 1,0 1,0 1,1 0,-21 9,-27 9,27-11,-38 19,48-19,0 0,-1-2,-41 9,45-14,-44 17,47-14,0-1,-38 7,-23 0,41-6,-62 4,-260-13,186-27,-41-2,-32-2,-168 30,205 4,185-4,-59-10,-2-1,-365 8,252 8,-60 12,-2 0,-86-21,239-1,-122-25,-331-45,424 63,2-6,0-7,-187-60,209 54,-2 6,-1 5,-1 5,-130-1,-35 5,-272-7,304 5,-20 1,-855 15,653-1,444 1,0 2,-32 8,29-5,-53 3,-99 6,-21 0,148-12,0 2,-94 21,-55 10,-113 25,-19 14,245-60,-153 4,-635-19,383-3,272 6,-252-6,370-8,-154-33,88 11,122 24,-369-42,-34 21,266 1,127 16,-99-6,3 4,-36 0,-119 34,165-7,-202-10,164-4,-1180 2,1340-2,0-1,-35-7,33 4,-51-3,51 8,-4 0,-46-6,69 5,0-1,0-1,1 0,-1 0,1-1,0-1,-13-8,2-2,0-1,1-2,-25-27,-32-27,65 59,0 0,1 0,1-1,0-1,-17-30,-10-13,-50-74,62 91,1-4,-23-53,35 68,-1 0,-1 1,-2 0,-1 1,-25-30,37 51,1-1,0 0,0-1,1 0,1 0,-1 0,1 0,1 0,0-1,1 0,-2-13,-14-50,7 41,2 0,-6-51,2 20,7 37,-4-48,10 65,-1 0,2 0,0 0,0 1,1-1,0 0,0 1,7-16,-6 15,2 0,-1 0,1 1,1-1,-1 1,2 0,-1 1,1-1,1 1,-1 1,1-1,1 1,-1 1,1 0,0 0,15-7,-5 5,2-3,0 2,1 1,0 1,0 1,0 0,41-3,238 11,-246 4,-1 3,66 18,37 7,-100-23,0 2,94 36,-115-38,0-1,69 8,-8-2,49 10,2-7,295 0,387-20,-781 4,1 2,78 18,-73-12,97 9,414-18,-272-5,618 3,-889 1,0 1,28 7,19 2,142-5,-41-4,24 23,390-19,-323-9,-71 5,279-9,-181-35,-40 4,453 2,-307 18,-276 4,581-44,-589 60,106-3,-112-12,14-2,160 12,94-6,-143-5,96-10,80 10,6-1,-260 7,-34 3,3-20,133-9,-157 25,214-12,1235 20,-730 3,-763 1,59 9,29 2,74 6,-89-11,-88-8,-1 1,39 9,-13 3,112 20,-145-28,54 19,13 3,92 8,-117-19,81 32,-47-14,19 14,4 0,-90-35,-1 1,37 20,-16 0,-42-24,2 0,34 14,-29-16,1-2,0-1,0-1,36 3,104-5,-161-3,22 2,0 0,-1 2,1 1,26 9,38 7,-18-13,0-4,81-4,-62-1,-69 0,0-1,0-1,0-1,-1 0,1-2,21-9,-3-1,0-3,42-26,32-32,-37 22,-59 46,0 0,1 0,0 2,22-6,-3 1,4-2,-10 3,0 0,56-30,-76 35,0 0,1 1,-1 1,1 0,0 0,1 1,26-2,5 3,46 4,-52-1,-101-2,-158-9,126-1,-390-27,462 37,0-2,-42-9,14 2,25 4,0-1,-25-10,30 9,0 2,-1 0,0 1,-26-3,-18 4,-109 9,141 0,1 2,0 0,0 3,1 0,-42 21,-25 9,50-20,-61 35,66-31,-31 18,-79 62,136-91,-13 6,-33 16,-20 12,-103 59,131-78,2 2,-80 59,114-76,0-1,-1 0,-1-1,0-2,-22 8,20-8,-1 0,2 2,-42 26,62-36,1 0,-1 1,0-1,1 0,-1 1,0-1,1 1,0 0,-1-1,1 1,0 0,0 0,0 0,0 0,0 0,1 0,-1 0,1 0,-1 2,1-2,1-1,-1 1,0 0,1-1,0 1,-1 0,1-1,0 1,0-1,0 1,0-1,0 0,0 1,1-1,-1 0,0 0,1 0,-1 0,1 0,-1 0,1 0,-1-1,1 1,2 0,17 6,0 0,0-2,1-1,0-1,-1 0,41-2,36 5,413 72,-242-34,-31-5,-224-36,0-1,0 0,0-1,0 0,1-1,-1-1,0 0,0-1,0-1,0 0,0 0,15-7,148-62,-139 51,-30 16,-1 1,1 0,0 0,1 1,16-5,32 2,-45 5,0 1,0-2,0 0,-1 0,1-1,18-7,298-131,-228 99,-99 42,16-8,1 1,0 1,0 1,22-4,-35 8,-1 1,1-1,0 1,0 0,0 0,-1 1,1 0,0 0,-1 0,1 0,-1 0,1 1,-1 0,1 0,-1 0,0 1,0 0,0-1,0 1,-1 0,7 7,-6-5,44 50,-1 2,64 106,-104-149,-1 0,-1 0,0 0,-1 1,3 15,6 75,-11-89,0-1,-2 0,0 1,0-1,-4 16,3-26,0 1,-1-1,0 0,0 0,-1 0,1 0,-1 0,0 0,-1-1,1 0,-1 1,0-1,0-1,0 1,0 0,0-1,-8 4,-27 15,-1-2,-1-1,0-3,-45 12,-179 36,249-61,-7 2,-342 65,274-58,0-3,-99-4,123-7,-217 3,273 0,0 2,0-1,1 2,-1-1,-10 6,10-4,0-1,0 0,-21 4,75-27,72-10,172-23,126 10,-3 0,-364 39,-34 2,0 1,0-2,0 0,0 0,13-4,-25 6,0 0,1 0,-1 0,0 0,0-1,1 1,-1 0,0 0,0 0,0 0,1 0,-1 0,0 0,0 0,0 0,1 0,-1-1,0 1,0 0,0 0,0 0,1 0,-1-1,0 1,0 0,0 0,0 0,0-1,0 1,0 0,1 0,-1 0,0-1,0 1,0 0,0 0,0-1,0 1,0 0,0 0,0 0,0-1,0 1,0 0,-1 0,1-1,0 1,0 0,0 0,0 0,0-1,0 1,0 0,-1 0,1 0,0 0,0-1,0 1,0 0,-1 0,1 0,0 0,-17-8,-50-13,-94-14,100 22,-112-20,-2 8,-335-6,458 33,0 1,-1 3,1 3,1 1,-85 29,-462 152,443-150,-266 36,-165-21,456-45,-357 8,361-23,-230-35,309 29,0-1,1-3,0-1,-75-38,104 45,0 1,-1 0,0 1,0 1,-1 1,-19-2,-115-1,123 7,-681 23,-5 34,473-35,-1622 172,1808-187,1537-253,-1044 187,2409-148,-2576 202,40 5,-270 2,-102-1,-124-4,-138-7,-144-2,-103 1,-2659 15,2728 15,73 17,67 9,-540 123,874-158,34-7,21-2,45-7,121-26,-130 20,245-45,102-10,110-3,1299-106,16 101,-1431 76,-190 8,-357-7,-136-2,-203 0,-241 2,-237 12,-158 33,-540 90,-7 44,471-49,440-55,218-27,346-32,-88 6,971-102,11-60,-218 24,75-12,114-5,115 7,1397-140,7 61,-2021 188,207-18,50 2,-380 28,0 2,0 3,0 1,74 15,-37 0,1-5,0-3,91-2,973-10,-1139 1,0 0,-1-1,1-1,0 0,-1-1,0 0,0 0,0-1,18-12,-17 10,0 0,0 1,1 1,0 0,0 0,0 2,23-5,-3 6,0-2,-1-1,0-2,48-16,-76 21,0 0,0 0,0 0,0-1,0 1,-1-1,7-7,-9 10,-1-1,1 0,0 1,-1-1,1 0,-1 1,1-1,-1 0,0 0,1 0,-1 0,0 1,0-1,1 0,-1 0,0 0,0 0,0 0,0 0,0 1,0-1,0 0,-1 0,1 0,0 0,0 0,-1 1,1-1,0 0,-1 0,1 0,-1 1,1-1,-1 0,1 1,-1-1,0 0,1 1,-1-1,0 1,1-1,-1 1,0-1,0 1,0-1,-1 1,-11-7,-1 1,0 0,0 2,-1-1,0 2,-24-4,-96-2,110 8,-640 3,171 50,243-18,-579 32,767-63,1 3,-124 26,-112 54,197-59,-138 18,146-30,-295 37,-77 15,24 29,254-54,108-27,0-4,-95 2,-162-14,179-2,27 2,-577 12,26 29,351-22,-614 3,508-51,-53-1,-644 29,541 4,262 14,25-1,162-19,-1-5,2-7,0-6,-166-47,-560-125,651 170,48 8,16-5,3 1,-192-50,133 18,-333-37,153 66,250 19,18-10,79 8,-50-1,82 7,-15 0,-1 0,1-2,0-1,-35-8,-22-16,-52-13,133 39,0 1,0 0,0-1,0 1,0-1,-1 1,1 0,0 0,0 0,0 0,0 0,0 0,0 0,-1 0,1 0,0 0,0 1,0-1,0 0,0 1,0-1,0 1,0-1,0 1,0 0,-1 0,2 1,0 0,0 0,0-1,0 1,1 0,-1 0,0 0,1-1,-1 1,1 0,0-1,0 1,-1 0,1-1,0 1,2 1,22 36,49 58,-11-18,120 189,-169-252,1 0,0-1,1-1,0-1,1 0,1-1,0-1,1 0,0-1,0-2,35 12,22 2,141 21,-197-40,546 64,-250-35,765 74,-313-34,345 11,-720-71,401 1,-589-19,374-62,-522 57,0-2,66-26,-119 37,1 0,0 0,-1 0,0-1,1 0,-1 1,0-1,-1-1,1 1,5-6,-8 8,-1-1,1 1,0-1,0 1,-1-1,1 1,-1-1,1 0,-1 1,0-1,0 1,0-1,0 0,0 1,0-1,0 0,0 1,0-1,-1 1,1-1,-1 0,1 1,-1-1,0 1,0 0,1-1,-1 1,0-1,0 1,0 0,0 0,-1 0,1 0,0 0,-2-1,-5-5,-1 0,1 1,-1 1,-1 0,1 0,-1 0,-14-3,-78-19,83 23,-424-67,-11 39,45 25,-66-3,431 8,18 2,0-2,0 0,0-2,-41-11,64 14,-1-1,1 1,0-1,1 0,-1 0,0 0,0 0,1-1,0 1,-1-1,1 1,0-1,0 0,0 0,0 0,1 0,-1 0,1 0,0 0,-1-5,1 4,-1 0,1 0,-1 0,0 1,0-1,0 0,-1 1,1-1,-1 1,0 0,0 0,0 0,-5-4,-2 1,0 2,0-1,0 1,0 0,-1 1,1 0,-13-1,-85-6,54 6,-160-11,-137-17,303 22,1-1,-64-25,14 4,-42-16,39 12,96 34,-27-9,30 11,0-1,0 1,0 0,0-1,0 0,0 1,0-1,0 1,0-1,0 0,0 0,0 0,0 0,0 1,1-1,-1 0,0 0,1-1,-1 1,0-1,2 1,0 0,-1 1,1-1,0 0,0 0,0 1,0-1,0 0,0 1,0-1,0 1,0 0,0-1,0 1,0 0,0-1,0 1,0 0,0 0,0 0,0 0,2 0,3-1,251-30,-110 15,982-57,13 71,-537 6,596 61,-686-37,2-29,-219-2,80 3,617-5,-5-38,-237 29,-483 16,1097-2,-653-48,-6-63,-622 95,165-22,160-29,-337 52,-8 3,-38 8,-1-1,1-1,-1-1,33-14,-59 21,0-1,0 1,0 0,-1-1,1 1,0 0,-1-1,1 1,0-1,-1 0,1 1,0-1,-1 1,1-1,-1 0,1 0,-1 1,0-1,1 0,-1 0,0 1,1-1,-1 0,0 0,0 0,0 1,0-1,0 0,0 0,0 0,0 0,0 0,0 1,0-1,0 0,-1 0,1 0,0 1,0-1,-1 0,1 0,-1 1,1-1,-1 0,1 1,-1-1,1 0,-2 0,-3-4,1 0,-1 1,0 0,0 0,-7-4,-7-2,1 0,-2 1,1 2,-1 0,-27-6,-108-14,103 19,-154-16,-373 3,-202 64,235 11,525-52,-1 2,1 0,0 2,-24 9,92-4,121 30,-34-5,-15-14,152 8,121-14,-335-14,25 4,-80-6,0 0,0 0,0 0,0 0,0 1,0-1,0 1,0 0,0 0,0-1,0 1,-1 0,1 0,0 1,-1-1,1 0,2 3,-4-3,0-1,0 1,0 0,0-1,0 1,0-1,0 1,0-1,0 1,0 0,0-1,0 1,-1-1,1 1,0-1,0 1,-1-1,1 1,0-1,-1 1,1-1,0 1,-1-1,-22 18,-18 2,-1-2,-1-1,0-3,-59 12,-605 111,-14-58,86-53,6-29,293 0,318 3,0-1,-27-4,45 5,-1 0,0 0,1 0,-1 0,1 0,-1 0,0 0,1 0,-1 0,1 0,-1-1,1 1,-1 0,1 0,-1-1,1 1,-1 0,1-1,-1 1,1-1,0 1,-1 0,1-1,-1 1,1-1,0 1,-1-2,2 1,0 1,0-1,0 0,0 0,0 0,0 1,0-1,1 0,-1 1,0-1,0 1,0 0,1-1,-1 1,2 0,36-9,1 2,40-1,-47 5,907-40,-523 32,334-32,-11-68,-679 100,-34 6,-1 0,41-15,-99 15,-96 7,-148-6,-134-38,-32-3,-544 20,972 24,0 0,1 0,0-2,-1 1,1-2,0 0,0 0,1-2,-1 1,1-1,0-1,1 0,0-1,0 0,0-1,-11-12,20 19,0 0,1 0,-1 0,0 0,1 0,-1 0,1-1,0 1,-1-1,1 1,1-1,-1 1,0-1,0 0,1 1,0-1,-1 0,1 1,0-1,1 0,-1-2,1 2,1 0,-1 0,1 1,-1-1,1 1,0-1,0 1,0 0,0-1,0 1,1 0,-1 0,1 1,-1-1,1 1,0-1,-1 1,1 0,5-2,14-4,1 0,-1 1,45-4,74 2,-89 6,837-5,-650 9,254 12,-4 45,325 109,-647-137,319 72,-437-89,-1 3,0 1,71 39,-114-54,1 0,-1 1,0 0,0 0,0 0,0 1,-1 0,0 0,5 7,-8-11,0 1,0 0,0 0,0 0,0 0,-1-1,1 1,-1 0,1 0,-1 0,0 1,0-1,0 0,0 0,0 0,0 0,0 0,-1 0,1 0,-1 0,0 0,1 0,-1-1,0 1,0 0,0 0,0-1,-1 1,1 0,0-1,-1 1,1-1,-3 2,-4 3,0 0,-1-1,0 0,0-1,0 0,0 0,-1-1,-16 4,12-3,-572 122,382-88,-131 21,307-53,24-5,6 0,42-4,537-99,-175 24,-385 75,388-81,-385 76,-1-2,0 0,35-23,-30 17,41-18,20-6,-56 24,1 1,0 2,45-11,-21 15,1 2,0 3,0 2,0 3,0 3,65 12,-110-14,0 1,-1 0,1 1,-1 0,0 2,-1-1,1 1,-1 1,0 0,-1 1,0 0,0 1,15 16,-1-4,0-1,1-1,35 19,89 40,-42-25,-79-35,0 1,41 37,-42-33,0-2,43 26,-51-36,-8-3,2 0,-1-1,1-1,0 0,0-1,1 0,0-2,-1 1,21 1,-28-5,-1 1,1-1,-1-1,1 1,-1-1,1 0,-1-1,1 0,-1 0,9-4,-13 5,0-1,0 1,1-1,-1 0,-1 0,1 0,0 0,0-1,-1 1,1 0,-1-1,0 1,0-1,0 1,0-1,0 1,0-1,-1 0,1 0,-1 1,0-1,0 0,0 0,0 1,0-1,0 0,-2-4,0-4,-1 0,0 0,-1 0,0 1,-1-1,0 1,0 0,-1 0,0 0,-9-9,-8-7,-53-48,49 53,-1 1,-1 2,-49-25,1 1,-80-36,102 53,-85-52,17 2,108 67,0 2,-1 0,1 0,-1 1,0 1,-27-3,13 3,0-2,0-1,1-1,0-2,-50-24,68 30,0 0,-1 1,1 1,-18-2,19 3,0-1,0 0,-1 0,1-1,-12-6,21 9,0 0,1 0,-1-1,0 1,0 0,0-1,1 1,-1 0,0-1,1 1,-1-1,0 0,1 1,-1-1,1 1,-1-1,0 0,1 1,0-1,-1 0,1 0,-1 1,1-1,0 0,0 0,-1 0,1-1,1 1,-1 0,1 1,-1-1,1 0,0 0,0 0,-1 0,1 1,0-1,0 0,0 1,0-1,0 1,0-1,0 1,0-1,1 0,7-2,0 0,1 1,13-2,70-3,52-7,-94 8,1 2,85 4,40-2,-149-1,1-2,-1 0,52-20,77-41,-79 31,-76 35,60-30,-58 28,1-1,-1 0,0 0,0 0,0 0,0 0,0-1,-1 0,1 0,4-7,-8 10,0 1,0-1,1 1,-1-1,0 0,0 1,0-1,0 0,0 1,0-1,-1 0,1 1,0-1,0 0,0 1,-1-1,1 1,0-1,0 1,-1-1,1 0,-1 1,1-1,0 1,-1-1,1 1,-1 0,1-1,-1 1,1-1,-1 1,0 0,1 0,-1-1,1 1,-1 0,0 0,1 0,-1-1,0 1,1 0,-2 0,-33-5,31 5,-190-2,16 2,149-3,1-2,-42-11,-33-7,-38 12,-186 8,211 5,90-2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18" tIns="47108" rIns="94218" bIns="47108" rtlCol="0"/>
          <a:lstStyle>
            <a:lvl1pPr algn="l">
              <a:defRPr sz="1200"/>
            </a:lvl1pPr>
          </a:lstStyle>
          <a:p>
            <a:endParaRPr lang="en-US" dirty="0"/>
          </a:p>
        </p:txBody>
      </p:sp>
      <p:sp>
        <p:nvSpPr>
          <p:cNvPr id="3" name="Date Placeholder 2"/>
          <p:cNvSpPr>
            <a:spLocks noGrp="1"/>
          </p:cNvSpPr>
          <p:nvPr>
            <p:ph type="dt" idx="1"/>
          </p:nvPr>
        </p:nvSpPr>
        <p:spPr>
          <a:xfrm>
            <a:off x="4023093" y="0"/>
            <a:ext cx="3077739" cy="471054"/>
          </a:xfrm>
          <a:prstGeom prst="rect">
            <a:avLst/>
          </a:prstGeom>
        </p:spPr>
        <p:txBody>
          <a:bodyPr vert="horz" lIns="94218" tIns="47108" rIns="94218" bIns="47108" rtlCol="0"/>
          <a:lstStyle>
            <a:lvl1pPr algn="r">
              <a:defRPr sz="1200"/>
            </a:lvl1pPr>
          </a:lstStyle>
          <a:p>
            <a:fld id="{CC6DBDFE-DD3D-4291-A404-1B97A83A6EA8}" type="datetimeFigureOut">
              <a:rPr lang="en-US" smtClean="0"/>
              <a:t>10/22/2024</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18" tIns="47108" rIns="94218" bIns="47108"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18" tIns="47108" rIns="94218" bIns="471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18" tIns="47108" rIns="94218" bIns="47108"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18" tIns="47108" rIns="94218" bIns="47108"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medicare.gov/sign-up-change-plans/when-can-i-join-a-health-or-drug-plan/special-circumstances-special-enrollment-periods"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www.medicare.gov/drug-coverage-part-d/costs-for-medicare-drug-coverage/part-d-late-enrollment-penalty"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E2C7A22B-3575-437B-9B49-494846B0365C}" type="slidenum">
              <a:rPr lang="en-US" smtClean="0"/>
              <a:t>1</a:t>
            </a:fld>
            <a:endParaRPr lang="en-US" dirty="0"/>
          </a:p>
        </p:txBody>
      </p:sp>
    </p:spTree>
    <p:extLst>
      <p:ext uri="{BB962C8B-B14F-4D97-AF65-F5344CB8AC3E}">
        <p14:creationId xmlns:p14="http://schemas.microsoft.com/office/powerpoint/2010/main" val="754399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MMAP counselors can: </a:t>
            </a:r>
          </a:p>
          <a:p>
            <a:endParaRPr lang="en-US" sz="1600" dirty="0"/>
          </a:p>
          <a:p>
            <a:pPr marL="179929" indent="-179929">
              <a:buFont typeface="Arial" panose="020B0604020202020204" pitchFamily="34" charset="0"/>
              <a:buChar char="•"/>
            </a:pPr>
            <a:r>
              <a:rPr lang="en-US" sz="1600" dirty="0"/>
              <a:t>Help you understand Medicare health plans</a:t>
            </a:r>
            <a:endParaRPr lang="en-US" sz="1600" dirty="0">
              <a:cs typeface="Calibri" panose="020F0502020204030204"/>
            </a:endParaRPr>
          </a:p>
          <a:p>
            <a:pPr marL="179929" indent="-179929">
              <a:buFont typeface="Arial" panose="020B0604020202020204" pitchFamily="34" charset="0"/>
              <a:buChar char="•"/>
            </a:pPr>
            <a:r>
              <a:rPr lang="en-US" sz="1600" dirty="0"/>
              <a:t>Compare and enroll you in Medicare Advantage Coverage</a:t>
            </a:r>
            <a:endParaRPr lang="en-US" sz="1600" dirty="0">
              <a:cs typeface="Calibri"/>
            </a:endParaRPr>
          </a:p>
          <a:p>
            <a:pPr marL="179929" indent="-179929">
              <a:buFont typeface="Arial" panose="020B0604020202020204" pitchFamily="34" charset="0"/>
              <a:buChar char="•"/>
            </a:pPr>
            <a:r>
              <a:rPr lang="en-US" sz="1600" dirty="0"/>
              <a:t>Compare and enroll you in Medicare Prescription Drug Coverage</a:t>
            </a:r>
            <a:endParaRPr lang="en-US" sz="1600" dirty="0">
              <a:cs typeface="Calibri"/>
            </a:endParaRPr>
          </a:p>
          <a:p>
            <a:pPr marL="179929" indent="-179929">
              <a:buFont typeface="Arial" panose="020B0604020202020204" pitchFamily="34" charset="0"/>
              <a:buChar char="•"/>
            </a:pPr>
            <a:r>
              <a:rPr lang="en-US" sz="1600" dirty="0"/>
              <a:t>Help you identify and report Medicare and Medicaid fraud and scams</a:t>
            </a:r>
            <a:endParaRPr lang="en-US" sz="1600" dirty="0">
              <a:cs typeface="Calibri" panose="020F0502020204030204"/>
            </a:endParaRPr>
          </a:p>
          <a:p>
            <a:pPr marL="179929" indent="-179929">
              <a:buFont typeface="Arial" panose="020B0604020202020204" pitchFamily="34" charset="0"/>
              <a:buChar char="•"/>
            </a:pPr>
            <a:r>
              <a:rPr lang="en-US" sz="1600" dirty="0"/>
              <a:t>Assist you with enrollment into low-income programs like Extra Help and Medicaid</a:t>
            </a:r>
          </a:p>
          <a:p>
            <a:pPr marL="179929" indent="-179929">
              <a:buFont typeface="Arial" panose="020B0604020202020204" pitchFamily="34" charset="0"/>
              <a:buChar char="•"/>
            </a:pPr>
            <a:r>
              <a:rPr lang="en-US" sz="1600" dirty="0">
                <a:cs typeface="Calibri" panose="020F0502020204030204"/>
              </a:rPr>
              <a:t>We can also help with appeals, billing issues and other more unusual Medicare problems</a:t>
            </a:r>
          </a:p>
          <a:p>
            <a:pPr marL="180015" indent="-180015">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86456DE3-4E01-4AFD-AD42-42312842ED89}" type="slidenum">
              <a:rPr lang="en-US" smtClean="0"/>
              <a:t>4</a:t>
            </a:fld>
            <a:endParaRPr lang="en-US" dirty="0"/>
          </a:p>
        </p:txBody>
      </p:sp>
    </p:spTree>
    <p:extLst>
      <p:ext uri="{BB962C8B-B14F-4D97-AF65-F5344CB8AC3E}">
        <p14:creationId xmlns:p14="http://schemas.microsoft.com/office/powerpoint/2010/main" val="2851125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Medicare is insurance for 3 groups of people:</a:t>
            </a:r>
          </a:p>
          <a:p>
            <a:pPr marL="647742" lvl="1" indent="-176657">
              <a:buFont typeface="Arial" panose="020B0604020202020204" pitchFamily="34" charset="0"/>
              <a:buChar char="•"/>
            </a:pPr>
            <a:r>
              <a:rPr lang="en-US" dirty="0"/>
              <a:t>Those aged 65 or older </a:t>
            </a:r>
          </a:p>
          <a:p>
            <a:pPr marL="647742" lvl="1" indent="-176657">
              <a:buFont typeface="Arial" panose="020B0604020202020204" pitchFamily="34" charset="0"/>
              <a:buChar char="•"/>
            </a:pPr>
            <a:r>
              <a:rPr lang="en-US" dirty="0"/>
              <a:t>Those under 65 with certain disabilities</a:t>
            </a:r>
          </a:p>
          <a:p>
            <a:pPr marL="647742" lvl="1" indent="-176657">
              <a:buFont typeface="Arial" panose="020B0604020202020204" pitchFamily="34" charset="0"/>
              <a:buChar char="•"/>
            </a:pPr>
            <a:r>
              <a:rPr lang="en-US" dirty="0"/>
              <a:t>Those of any age with ESRD</a:t>
            </a:r>
          </a:p>
          <a:p>
            <a:endParaRPr lang="en-US" dirty="0"/>
          </a:p>
          <a:p>
            <a:r>
              <a:rPr lang="en-US" dirty="0"/>
              <a:t>Medicare has four parts to it:</a:t>
            </a:r>
          </a:p>
          <a:p>
            <a:pPr marL="647742" lvl="1" indent="-176657">
              <a:buFont typeface="Arial" panose="020B0604020202020204" pitchFamily="34" charset="0"/>
              <a:buChar char="•"/>
            </a:pPr>
            <a:r>
              <a:rPr lang="en-US" dirty="0"/>
              <a:t>Medicare Part A (hospital coverage)</a:t>
            </a:r>
          </a:p>
          <a:p>
            <a:pPr marL="647742" lvl="1" indent="-176657">
              <a:buFont typeface="Arial" panose="020B0604020202020204" pitchFamily="34" charset="0"/>
              <a:buChar char="•"/>
            </a:pPr>
            <a:r>
              <a:rPr lang="en-US" dirty="0"/>
              <a:t>Medicare Part B (medical coverage)</a:t>
            </a:r>
          </a:p>
          <a:p>
            <a:pPr marL="647742" lvl="1" indent="-176657">
              <a:buFont typeface="Arial" panose="020B0604020202020204" pitchFamily="34" charset="0"/>
              <a:buChar char="•"/>
            </a:pPr>
            <a:r>
              <a:rPr lang="en-US" dirty="0"/>
              <a:t>Medicare Part D (prescription drug coverage)</a:t>
            </a:r>
          </a:p>
          <a:p>
            <a:pPr marL="647742" lvl="1" indent="-176657">
              <a:buFont typeface="Arial" panose="020B0604020202020204" pitchFamily="34" charset="0"/>
              <a:buChar char="•"/>
            </a:pPr>
            <a:r>
              <a:rPr lang="en-US" dirty="0"/>
              <a:t>Medicare Part C (</a:t>
            </a:r>
            <a:r>
              <a:rPr lang="en-US" dirty="0" err="1"/>
              <a:t>medicare</a:t>
            </a:r>
            <a:r>
              <a:rPr lang="en-US" dirty="0"/>
              <a:t> advantage)</a:t>
            </a:r>
          </a:p>
          <a:p>
            <a:pPr marL="647742" lvl="1" indent="-176657">
              <a:buFont typeface="Arial" panose="020B0604020202020204" pitchFamily="34" charset="0"/>
              <a:buChar char="•"/>
            </a:pPr>
            <a:endParaRPr lang="en-US" dirty="0"/>
          </a:p>
          <a:p>
            <a:r>
              <a:rPr lang="en-US" dirty="0"/>
              <a:t>Enrollment typically takes place through SSA for most and the Railroad Retiree Board for railroad retirees</a:t>
            </a:r>
          </a:p>
          <a:p>
            <a:endParaRPr lang="en-US" dirty="0"/>
          </a:p>
          <a:p>
            <a:pPr defTabSz="942170">
              <a:defRPr/>
            </a:pPr>
            <a:r>
              <a:rPr lang="en-US" dirty="0"/>
              <a:t>If you are receiving SSA or Railroad Retiree benefits enrollment may be automatic, however if it is not then you will have to enroll during your 7-month initial enrollment period, or at other times, for example, when you retire.  Once you enroll in Medicare parts A &amp; B you will not need to reenroll in Medicare Parts A &amp; B each year. </a:t>
            </a:r>
          </a:p>
          <a:p>
            <a:endParaRPr lang="en-US" dirty="0"/>
          </a:p>
          <a:p>
            <a:endParaRPr lang="en-US" dirty="0"/>
          </a:p>
        </p:txBody>
      </p:sp>
      <p:sp>
        <p:nvSpPr>
          <p:cNvPr id="4" name="Slide Number Placeholder 3"/>
          <p:cNvSpPr>
            <a:spLocks noGrp="1"/>
          </p:cNvSpPr>
          <p:nvPr>
            <p:ph type="sldNum" sz="quarter" idx="5"/>
          </p:nvPr>
        </p:nvSpPr>
        <p:spPr/>
        <p:txBody>
          <a:bodyPr/>
          <a:lstStyle/>
          <a:p>
            <a:fld id="{86456DE3-4E01-4AFD-AD42-42312842ED89}" type="slidenum">
              <a:rPr lang="en-US" smtClean="0"/>
              <a:t>5</a:t>
            </a:fld>
            <a:endParaRPr lang="en-US" dirty="0"/>
          </a:p>
        </p:txBody>
      </p:sp>
    </p:spTree>
    <p:extLst>
      <p:ext uri="{BB962C8B-B14F-4D97-AF65-F5344CB8AC3E}">
        <p14:creationId xmlns:p14="http://schemas.microsoft.com/office/powerpoint/2010/main" val="1230329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first enroll in Medicare and during certain times of the year, you can choose how you get your Medicare coverage. </a:t>
            </a:r>
          </a:p>
          <a:p>
            <a:endParaRPr lang="en-US" dirty="0"/>
          </a:p>
          <a:p>
            <a:r>
              <a:rPr lang="en-US" dirty="0"/>
              <a:t>There are 2 main ways to get Medicare:</a:t>
            </a:r>
          </a:p>
          <a:p>
            <a:endParaRPr lang="en-US" dirty="0"/>
          </a:p>
          <a:p>
            <a:r>
              <a:rPr lang="en-US" dirty="0"/>
              <a:t>Original Medicare:</a:t>
            </a:r>
          </a:p>
          <a:p>
            <a:pPr marL="183246" indent="-183246">
              <a:buFont typeface="Arial"/>
              <a:buChar char="•"/>
            </a:pPr>
            <a:r>
              <a:rPr lang="en-US" dirty="0"/>
              <a:t>Original Medicare includes Medicare Part A (Hospital Insurance) and Part B (Medical Insurance).</a:t>
            </a:r>
            <a:endParaRPr lang="en-US" dirty="0">
              <a:cs typeface="Calibri"/>
            </a:endParaRPr>
          </a:p>
          <a:p>
            <a:pPr marL="183246" indent="-183246">
              <a:buFont typeface="Arial"/>
              <a:buChar char="•"/>
            </a:pPr>
            <a:r>
              <a:rPr lang="en-US" dirty="0"/>
              <a:t>If you want drug coverage, you can join a separate Medicare drug plan (Part D).</a:t>
            </a:r>
            <a:endParaRPr lang="en-US" dirty="0">
              <a:cs typeface="Calibri"/>
            </a:endParaRPr>
          </a:p>
          <a:p>
            <a:pPr marL="183246" indent="-183246">
              <a:buFont typeface="Arial"/>
              <a:buChar char="•"/>
            </a:pPr>
            <a:r>
              <a:rPr lang="en-US" dirty="0"/>
              <a:t>To help pay your out-of-pocket costs in Original Medicare (like your 20% coinsurance), you can also shop for and buy supplemental coverage.</a:t>
            </a:r>
            <a:endParaRPr lang="en-US" dirty="0">
              <a:cs typeface="Calibri"/>
            </a:endParaRPr>
          </a:p>
          <a:p>
            <a:pPr marL="183246" indent="-183246">
              <a:buFont typeface="Arial"/>
              <a:buChar char="•"/>
            </a:pPr>
            <a:r>
              <a:rPr lang="en-US" dirty="0"/>
              <a:t>Can use any doctor or hospital that takes Medicare, anywhere in the U.S.</a:t>
            </a:r>
          </a:p>
          <a:p>
            <a:pPr marL="183246" indent="-183246">
              <a:buFont typeface="Arial"/>
              <a:buChar char="•"/>
            </a:pPr>
            <a:endParaRPr lang="en-US" dirty="0">
              <a:cs typeface="Calibri"/>
            </a:endParaRPr>
          </a:p>
          <a:p>
            <a:r>
              <a:rPr lang="en-US" dirty="0"/>
              <a:t>Medicare Advantage (also known as Part C):</a:t>
            </a:r>
          </a:p>
          <a:p>
            <a:pPr marL="183246" indent="-183246">
              <a:buFont typeface="Arial"/>
              <a:buChar char="•"/>
            </a:pPr>
            <a:r>
              <a:rPr lang="en-US" dirty="0"/>
              <a:t>Medicare Advantage is an “all in one” alternative to Original Medicare. These “bundled” plans include Part A, Part B, and usually Part D.</a:t>
            </a:r>
            <a:endParaRPr lang="en-US" dirty="0">
              <a:cs typeface="Calibri"/>
            </a:endParaRPr>
          </a:p>
          <a:p>
            <a:pPr marL="183246" indent="-183246">
              <a:buFont typeface="Arial"/>
              <a:buChar char="•"/>
            </a:pPr>
            <a:r>
              <a:rPr lang="en-US" dirty="0"/>
              <a:t>Plans may have lower out-of-pocket costs than Original Medicare.</a:t>
            </a:r>
            <a:endParaRPr lang="en-US" dirty="0">
              <a:cs typeface="Calibri"/>
            </a:endParaRPr>
          </a:p>
          <a:p>
            <a:pPr marL="183246" indent="-183246">
              <a:buFont typeface="Arial"/>
              <a:buChar char="•"/>
            </a:pPr>
            <a:r>
              <a:rPr lang="en-US" dirty="0"/>
              <a:t>In many cases, you’ll need to use doctors who are in the plan’s network.</a:t>
            </a:r>
            <a:endParaRPr lang="en-US" dirty="0">
              <a:cs typeface="Calibri"/>
            </a:endParaRPr>
          </a:p>
          <a:p>
            <a:pPr marL="183246" indent="-183246">
              <a:buFont typeface="Arial"/>
              <a:buChar char="•"/>
            </a:pPr>
            <a:r>
              <a:rPr lang="en-US" dirty="0"/>
              <a:t>Most plans offer extra benefits that Original Medicare doesn’t cover—like vision, hearing, dental, and more.</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86456DE3-4E01-4AFD-AD42-42312842ED89}" type="slidenum">
              <a:rPr lang="en-US" smtClean="0"/>
              <a:t>6</a:t>
            </a:fld>
            <a:endParaRPr lang="en-US" dirty="0"/>
          </a:p>
        </p:txBody>
      </p:sp>
    </p:spTree>
    <p:extLst>
      <p:ext uri="{BB962C8B-B14F-4D97-AF65-F5344CB8AC3E}">
        <p14:creationId xmlns:p14="http://schemas.microsoft.com/office/powerpoint/2010/main" val="4230041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xfrm>
            <a:off x="514350" y="784225"/>
            <a:ext cx="6681788" cy="3759200"/>
          </a:xfrm>
          <a:noFill/>
          <a:ln>
            <a:solidFill>
              <a:srgbClr val="000000"/>
            </a:solidFill>
            <a:miter lim="800000"/>
            <a:headEnd/>
            <a:tailEnd/>
          </a:ln>
        </p:spPr>
      </p:sp>
      <p:sp>
        <p:nvSpPr>
          <p:cNvPr id="3" name="Notes Placeholder 2"/>
          <p:cNvSpPr>
            <a:spLocks noGrp="1"/>
          </p:cNvSpPr>
          <p:nvPr>
            <p:ph type="body" idx="1"/>
          </p:nvPr>
        </p:nvSpPr>
        <p:spPr/>
        <p:txBody>
          <a:bodyPr/>
          <a:lstStyle/>
          <a:p>
            <a:pPr marL="246011" indent="-246011">
              <a:buFont typeface="Wingdings" pitchFamily="2" charset="2"/>
              <a:buChar char="§"/>
              <a:defRPr/>
            </a:pPr>
            <a:r>
              <a:rPr lang="en-US" sz="1600" dirty="0"/>
              <a:t>If you are not  getting Social Security or Railroad Retirement Board benefits (for instance, because you are still working), and you want to start Medicare at age 65 (parts A and/or B) you must contact Social Security during your 7 month initial enrollment period—3 months before you turn 65 the month you turn 65 or up to 3 months after. . If you work for a railroad, contact the RRB to sign up. </a:t>
            </a:r>
          </a:p>
          <a:p>
            <a:pPr marL="246011" indent="-246011">
              <a:buFont typeface="Wingdings" pitchFamily="2" charset="2"/>
              <a:buChar char="§"/>
              <a:defRPr/>
            </a:pPr>
            <a:r>
              <a:rPr lang="en-US" sz="1600" dirty="0"/>
              <a:t>If you are still actively working and not retiring at 65 you should check with a MMAP counselor as to the timelines for signing up for Medicare.  There can be penalties that will follow you for life if you miss deadlines.  </a:t>
            </a:r>
          </a:p>
          <a:p>
            <a:pPr marL="246011" indent="-246011">
              <a:buFont typeface="Wingdings" pitchFamily="2" charset="2"/>
              <a:buChar char="§"/>
              <a:defRPr/>
            </a:pPr>
            <a:r>
              <a:rPr lang="en-US" sz="1600" dirty="0"/>
              <a:t>While Medicare is administered by the Centers for Medicare &amp; Medicaid Services (CMS), the Social Security Administration (SSA) is responsible for enrolling most people in Medicare. The Railroad Retirement Board (RRB) is responsible for enrolling railroad retirees in Medicare.</a:t>
            </a:r>
            <a:endParaRPr lang="en-US" sz="1600" dirty="0">
              <a:cs typeface="Calibri"/>
            </a:endParaRPr>
          </a:p>
          <a:p>
            <a:pPr marL="246465" indent="-246465">
              <a:buFont typeface="Wingdings" pitchFamily="2" charset="2"/>
              <a:buChar char="§"/>
              <a:defRPr/>
            </a:pPr>
            <a:endParaRPr lang="en-US" sz="1600" dirty="0"/>
          </a:p>
          <a:p>
            <a:pPr>
              <a:defRPr/>
            </a:pPr>
            <a:endParaRPr lang="en-US" dirty="0"/>
          </a:p>
          <a:p>
            <a:pPr>
              <a:defRPr/>
            </a:pPr>
            <a:endParaRPr lang="en-US" dirty="0"/>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EC62C6B-A5FC-46DD-AE88-C06F86CD67EA}" type="slidenum">
              <a:rPr lang="en-US"/>
              <a:pPr fontAlgn="base">
                <a:spcBef>
                  <a:spcPct val="0"/>
                </a:spcBef>
                <a:spcAft>
                  <a:spcPct val="0"/>
                </a:spcAft>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bwMode="auto">
          <a:xfrm>
            <a:off x="514350" y="703263"/>
            <a:ext cx="6681788" cy="37576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Rectangle 3"/>
          <p:cNvSpPr>
            <a:spLocks noGrp="1" noChangeArrowheads="1"/>
          </p:cNvSpPr>
          <p:nvPr>
            <p:ph type="body" idx="1"/>
          </p:nvPr>
        </p:nvSpPr>
        <p:spPr bwMode="auto">
          <a:xfrm>
            <a:off x="1118745" y="4844266"/>
            <a:ext cx="5850806" cy="4593577"/>
          </a:xfrm>
        </p:spPr>
        <p:txBody>
          <a:bodyPr wrap="square" numCol="1" anchor="t" anchorCtr="0" compatLnSpc="1">
            <a:prstTxWarp prst="textNoShape">
              <a:avLst/>
            </a:prstTxWarp>
            <a:normAutofit/>
          </a:bodyPr>
          <a:lstStyle/>
          <a:p>
            <a:pPr marL="311439" indent="-311439">
              <a:spcAft>
                <a:spcPts val="324"/>
              </a:spcAft>
              <a:buFont typeface="Wingdings" pitchFamily="2" charset="2"/>
              <a:buChar char="§"/>
              <a:defRPr/>
            </a:pPr>
            <a:r>
              <a:rPr lang="en-US" dirty="0"/>
              <a:t>The Original Medicare Card is red, white, and blue and it is used when a beneficiary gets health care. The Medicare card shows the Medicare coverage Part A and Part B date the coverage starts. </a:t>
            </a:r>
            <a:r>
              <a:rPr lang="en-US" dirty="0">
                <a:solidFill>
                  <a:srgbClr val="000000"/>
                </a:solidFill>
              </a:rPr>
              <a:t>Note</a:t>
            </a:r>
            <a:r>
              <a:rPr lang="en-US" b="1" dirty="0">
                <a:solidFill>
                  <a:srgbClr val="000000"/>
                </a:solidFill>
              </a:rPr>
              <a:t>: </a:t>
            </a:r>
            <a:r>
              <a:rPr lang="en-US" dirty="0">
                <a:solidFill>
                  <a:srgbClr val="000000"/>
                </a:solidFill>
              </a:rPr>
              <a:t>The card may look slightly different from this one; it’s still valid.</a:t>
            </a:r>
          </a:p>
          <a:p>
            <a:pPr marL="311439" indent="-311439">
              <a:spcAft>
                <a:spcPts val="324"/>
              </a:spcAft>
              <a:buFont typeface="Wingdings" pitchFamily="2" charset="2"/>
              <a:buChar char="§"/>
              <a:defRPr/>
            </a:pPr>
            <a:r>
              <a:rPr lang="en-US" dirty="0">
                <a:solidFill>
                  <a:srgbClr val="000000"/>
                </a:solidFill>
                <a:cs typeface="Calibri" panose="020F0502020204030204"/>
              </a:rPr>
              <a:t>The card shows a Medicare # that is unique to you.  In the past SSA used a Social Security #.  This was changed a few years ago in order to help prevent identity theft. Now, in the unlikely event that your number gets compromised, you can be issued a new number.</a:t>
            </a:r>
            <a:endParaRPr lang="en-US" dirty="0">
              <a:cs typeface="Calibri"/>
            </a:endParaRPr>
          </a:p>
          <a:p>
            <a:pPr marL="311439" indent="-311439">
              <a:spcAft>
                <a:spcPts val="324"/>
              </a:spcAft>
              <a:buFont typeface="Wingdings" pitchFamily="2" charset="2"/>
              <a:buChar char="§"/>
              <a:defRPr/>
            </a:pPr>
            <a:r>
              <a:rPr lang="en-US" dirty="0"/>
              <a:t>When you choose a Part D or Medicare Advantage plan, your plan may give you another to use when you get health care services, supplies and/or medications. </a:t>
            </a:r>
            <a:endParaRPr lang="en-US" dirty="0">
              <a:cs typeface="Calibri"/>
            </a:endParaRPr>
          </a:p>
          <a:p>
            <a:pPr marL="311439" indent="-311439">
              <a:spcAft>
                <a:spcPts val="324"/>
              </a:spcAft>
              <a:buFont typeface="Wingdings" pitchFamily="2" charset="2"/>
              <a:buChar char="§"/>
              <a:defRPr/>
            </a:pPr>
            <a:r>
              <a:rPr lang="en-US" dirty="0"/>
              <a:t>You should contact Social Security, if any information on the card is incorrect. </a:t>
            </a:r>
            <a:endParaRPr lang="en-US" dirty="0">
              <a:cs typeface="Calibri" panose="020F0502020204030204"/>
            </a:endParaRPr>
          </a:p>
          <a:p>
            <a:pPr marL="311439" indent="-311439">
              <a:spcAft>
                <a:spcPts val="324"/>
              </a:spcAft>
              <a:buFont typeface="Wingdings" pitchFamily="2" charset="2"/>
              <a:buChar char="§"/>
              <a:defRPr/>
            </a:pPr>
            <a:r>
              <a:rPr lang="en-US" dirty="0"/>
              <a:t>When you get your card, if you don’t want Part B,  for example if you are still working, follow the directions and return the card.  </a:t>
            </a:r>
            <a:endParaRPr lang="en-US" dirty="0">
              <a:cs typeface="Calibri"/>
            </a:endParaRP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801010" indent="-308081" eaLnBrk="0" hangingPunct="0">
              <a:defRPr>
                <a:solidFill>
                  <a:schemeClr val="tx1"/>
                </a:solidFill>
                <a:latin typeface="Arial" charset="0"/>
              </a:defRPr>
            </a:lvl2pPr>
            <a:lvl3pPr marL="1232322" indent="-246465" eaLnBrk="0" hangingPunct="0">
              <a:defRPr>
                <a:solidFill>
                  <a:schemeClr val="tx1"/>
                </a:solidFill>
                <a:latin typeface="Arial" charset="0"/>
              </a:defRPr>
            </a:lvl3pPr>
            <a:lvl4pPr marL="1725251" indent="-246465" eaLnBrk="0" hangingPunct="0">
              <a:defRPr>
                <a:solidFill>
                  <a:schemeClr val="tx1"/>
                </a:solidFill>
                <a:latin typeface="Arial" charset="0"/>
              </a:defRPr>
            </a:lvl4pPr>
            <a:lvl5pPr marL="2218177" indent="-246465" eaLnBrk="0" hangingPunct="0">
              <a:defRPr>
                <a:solidFill>
                  <a:schemeClr val="tx1"/>
                </a:solidFill>
                <a:latin typeface="Arial" charset="0"/>
              </a:defRPr>
            </a:lvl5pPr>
            <a:lvl6pPr marL="2711107" indent="-246465" eaLnBrk="0" fontAlgn="base" hangingPunct="0">
              <a:spcBef>
                <a:spcPct val="0"/>
              </a:spcBef>
              <a:spcAft>
                <a:spcPct val="0"/>
              </a:spcAft>
              <a:defRPr>
                <a:solidFill>
                  <a:schemeClr val="tx1"/>
                </a:solidFill>
                <a:latin typeface="Arial" charset="0"/>
              </a:defRPr>
            </a:lvl6pPr>
            <a:lvl7pPr marL="3204037" indent="-246465" eaLnBrk="0" fontAlgn="base" hangingPunct="0">
              <a:spcBef>
                <a:spcPct val="0"/>
              </a:spcBef>
              <a:spcAft>
                <a:spcPct val="0"/>
              </a:spcAft>
              <a:defRPr>
                <a:solidFill>
                  <a:schemeClr val="tx1"/>
                </a:solidFill>
                <a:latin typeface="Arial" charset="0"/>
              </a:defRPr>
            </a:lvl7pPr>
            <a:lvl8pPr marL="3696965" indent="-246465" eaLnBrk="0" fontAlgn="base" hangingPunct="0">
              <a:spcBef>
                <a:spcPct val="0"/>
              </a:spcBef>
              <a:spcAft>
                <a:spcPct val="0"/>
              </a:spcAft>
              <a:defRPr>
                <a:solidFill>
                  <a:schemeClr val="tx1"/>
                </a:solidFill>
                <a:latin typeface="Arial" charset="0"/>
              </a:defRPr>
            </a:lvl8pPr>
            <a:lvl9pPr marL="4189893" indent="-246465"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837C1168-59FE-4238-AADA-A7CBC55B24F0}" type="slidenum">
              <a:rPr lang="en-US" smtClean="0">
                <a:latin typeface="Calibri" pitchFamily="34" charset="0"/>
              </a:rPr>
              <a:pPr eaLnBrk="1" fontAlgn="base" hangingPunct="1">
                <a:spcBef>
                  <a:spcPct val="0"/>
                </a:spcBef>
                <a:spcAft>
                  <a:spcPct val="0"/>
                </a:spcAft>
              </a:pPr>
              <a:t>8</a:t>
            </a:fld>
            <a:endParaRPr lang="en-US" dirty="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Before we move forward, I want to go through a few definitions.  You have all probably heard these terms before, and you will hear them in the rest of the presentation, so I want to be sure everyone has a good working definition to help in their understanding.</a:t>
            </a:r>
          </a:p>
          <a:p>
            <a:endParaRPr lang="en-US" dirty="0"/>
          </a:p>
          <a:p>
            <a:endParaRPr lang="en-US" dirty="0"/>
          </a:p>
          <a:p>
            <a:r>
              <a:rPr lang="en-US" dirty="0"/>
              <a:t>Medicare uses Co-Pay and Co-insurance interchangeably.  </a:t>
            </a:r>
          </a:p>
        </p:txBody>
      </p:sp>
      <p:sp>
        <p:nvSpPr>
          <p:cNvPr id="4" name="Slide Number Placeholder 3"/>
          <p:cNvSpPr>
            <a:spLocks noGrp="1"/>
          </p:cNvSpPr>
          <p:nvPr>
            <p:ph type="sldNum" sz="quarter" idx="5"/>
          </p:nvPr>
        </p:nvSpPr>
        <p:spPr/>
        <p:txBody>
          <a:bodyPr/>
          <a:lstStyle/>
          <a:p>
            <a:fld id="{E2C7A22B-3575-437B-9B49-494846B0365C}" type="slidenum">
              <a:rPr lang="en-US" smtClean="0"/>
              <a:t>9</a:t>
            </a:fld>
            <a:endParaRPr lang="en-US"/>
          </a:p>
        </p:txBody>
      </p:sp>
    </p:spTree>
    <p:extLst>
      <p:ext uri="{BB962C8B-B14F-4D97-AF65-F5344CB8AC3E}">
        <p14:creationId xmlns:p14="http://schemas.microsoft.com/office/powerpoint/2010/main" val="3461803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456DE3-4E01-4AFD-AD42-42312842ED89}" type="slidenum">
              <a:rPr lang="en-US" smtClean="0"/>
              <a:t>10</a:t>
            </a:fld>
            <a:endParaRPr lang="en-US" dirty="0"/>
          </a:p>
        </p:txBody>
      </p:sp>
    </p:spTree>
    <p:extLst>
      <p:ext uri="{BB962C8B-B14F-4D97-AF65-F5344CB8AC3E}">
        <p14:creationId xmlns:p14="http://schemas.microsoft.com/office/powerpoint/2010/main" val="58973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r>
              <a:rPr lang="en-US" dirty="0"/>
              <a:t>There is nothing really new in Medicare for Part A &amp; B with the exception of the costs.  Part A Premium is always free if you and/or your spouse have worked 40 quarters. </a:t>
            </a:r>
          </a:p>
          <a:p>
            <a:endParaRPr lang="en-US" dirty="0"/>
          </a:p>
          <a:p>
            <a:r>
              <a:rPr lang="en-US" dirty="0"/>
              <a:t>We have not received the 2025 information for B premiums, and Parts A &amp; B deductibles and co-pays.  Unfortunately, the estimated price for the Part B premium is a 5.6% increase over 2024, and the COLA is only going to be 2.5%...the lowest COLA in about a decade.</a:t>
            </a:r>
          </a:p>
          <a:p>
            <a:endParaRPr lang="en-US" b="1" dirty="0">
              <a:cs typeface="Calibri"/>
            </a:endParaRPr>
          </a:p>
        </p:txBody>
      </p:sp>
      <p:sp>
        <p:nvSpPr>
          <p:cNvPr id="4" name="Slide Number Placeholder 3"/>
          <p:cNvSpPr>
            <a:spLocks noGrp="1"/>
          </p:cNvSpPr>
          <p:nvPr>
            <p:ph type="sldNum" sz="quarter" idx="5"/>
          </p:nvPr>
        </p:nvSpPr>
        <p:spPr/>
        <p:txBody>
          <a:bodyPr/>
          <a:lstStyle/>
          <a:p>
            <a:fld id="{86456DE3-4E01-4AFD-AD42-42312842ED89}" type="slidenum">
              <a:rPr lang="en-US" smtClean="0"/>
              <a:t>11</a:t>
            </a:fld>
            <a:endParaRPr lang="en-US"/>
          </a:p>
        </p:txBody>
      </p:sp>
    </p:spTree>
    <p:extLst>
      <p:ext uri="{BB962C8B-B14F-4D97-AF65-F5344CB8AC3E}">
        <p14:creationId xmlns:p14="http://schemas.microsoft.com/office/powerpoint/2010/main" val="3356585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2022 Inflation Reduction Act is bringing about changes to the Medicare Landscape.  In 2023, the price of insulin dropped to $35 and all Medicare approved vaccines are available at no cost.  In 2024, catastrophic costs changed, as and all people receiving partial low-income subsidies became eligible for full-subsidies.  </a:t>
            </a:r>
          </a:p>
          <a:p>
            <a:endParaRPr lang="en-US" dirty="0"/>
          </a:p>
          <a:p>
            <a:r>
              <a:rPr lang="en-US" dirty="0"/>
              <a:t>The biggest change for Medicare in 2025 with respect to the Inflation Reduction Act is the $2,000 cap out out-of-pocket expenses for Part D.  The slides going forward will illustrate this in more depth.  </a:t>
            </a:r>
          </a:p>
        </p:txBody>
      </p:sp>
      <p:sp>
        <p:nvSpPr>
          <p:cNvPr id="4" name="Slide Number Placeholder 3"/>
          <p:cNvSpPr>
            <a:spLocks noGrp="1"/>
          </p:cNvSpPr>
          <p:nvPr>
            <p:ph type="sldNum" sz="quarter" idx="5"/>
          </p:nvPr>
        </p:nvSpPr>
        <p:spPr/>
        <p:txBody>
          <a:bodyPr/>
          <a:lstStyle/>
          <a:p>
            <a:fld id="{87C3D43A-5F1E-4153-93C8-F25D110F33C4}" type="slidenum">
              <a:rPr lang="en-US" smtClean="0"/>
              <a:pPr/>
              <a:t>13</a:t>
            </a:fld>
            <a:endParaRPr lang="en-US"/>
          </a:p>
        </p:txBody>
      </p:sp>
    </p:spTree>
    <p:extLst>
      <p:ext uri="{BB962C8B-B14F-4D97-AF65-F5344CB8AC3E}">
        <p14:creationId xmlns:p14="http://schemas.microsoft.com/office/powerpoint/2010/main" val="3646661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latinLnBrk="1">
              <a:defRPr/>
            </a:pPr>
            <a:r>
              <a:rPr lang="en-US" dirty="0" err="1"/>
              <a:t>RxMOOP</a:t>
            </a:r>
            <a:r>
              <a:rPr lang="en-US" dirty="0"/>
              <a:t> includes what you have personally spent (and in some cases**, what other organizations have spent) for Medicare Part D drugs that are included on your Medicare drug plan's formulary (drug list).</a:t>
            </a:r>
            <a:br>
              <a:rPr lang="en-US" dirty="0"/>
            </a:br>
            <a:br>
              <a:rPr lang="en-US" dirty="0"/>
            </a:br>
            <a:br>
              <a:rPr lang="en-US" dirty="0"/>
            </a:br>
            <a:endParaRPr lang="en-US"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14</a:t>
            </a:fld>
            <a:endParaRPr lang="ko-KR" altLang="en-US"/>
          </a:p>
        </p:txBody>
      </p:sp>
    </p:spTree>
    <p:extLst>
      <p:ext uri="{BB962C8B-B14F-4D97-AF65-F5344CB8AC3E}">
        <p14:creationId xmlns:p14="http://schemas.microsoft.com/office/powerpoint/2010/main" val="2838800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illustrates how much you will pay for your medications at various points in time.  So once you pay $590, you will pay 25% of the cost of medications.  Once you hit $2,000, you will not pay anything.  </a:t>
            </a:r>
          </a:p>
          <a:p>
            <a:endParaRPr lang="en-US" dirty="0"/>
          </a:p>
          <a:p>
            <a:r>
              <a:rPr lang="en-US" dirty="0"/>
              <a:t>So… if you are paying a maximum of $2,000 out of pocket for your medications, who is picking up the rest of the price?  The next slide will provide some detail on this. </a:t>
            </a:r>
          </a:p>
        </p:txBody>
      </p:sp>
      <p:sp>
        <p:nvSpPr>
          <p:cNvPr id="4" name="Slide Number Placeholder 3"/>
          <p:cNvSpPr>
            <a:spLocks noGrp="1"/>
          </p:cNvSpPr>
          <p:nvPr>
            <p:ph type="sldNum" sz="quarter" idx="5"/>
          </p:nvPr>
        </p:nvSpPr>
        <p:spPr/>
        <p:txBody>
          <a:bodyPr/>
          <a:lstStyle/>
          <a:p>
            <a:fld id="{87C3D43A-5F1E-4153-93C8-F25D110F33C4}" type="slidenum">
              <a:rPr lang="en-US" smtClean="0"/>
              <a:pPr/>
              <a:t>15</a:t>
            </a:fld>
            <a:endParaRPr lang="en-US"/>
          </a:p>
        </p:txBody>
      </p:sp>
    </p:spTree>
    <p:extLst>
      <p:ext uri="{BB962C8B-B14F-4D97-AF65-F5344CB8AC3E}">
        <p14:creationId xmlns:p14="http://schemas.microsoft.com/office/powerpoint/2010/main" val="3466473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change over the last 3 years as to who is providing what coverage for prescription medications.  The graph with the red circle, beautifully drawn,  is for 2025.    </a:t>
            </a:r>
          </a:p>
          <a:p>
            <a:endParaRPr lang="en-US" dirty="0"/>
          </a:p>
          <a:p>
            <a:r>
              <a:rPr lang="en-US" dirty="0"/>
              <a:t>Like in 2023 and  2024, you will pay 100% of the cost of medications until you reach the deductible of $590.  In 2025, when you enter the initial coverage phase drug manufacturers are now having to pay 10%, reducing the cost to the plans by the same amount.</a:t>
            </a:r>
          </a:p>
          <a:p>
            <a:r>
              <a:rPr lang="en-US" dirty="0"/>
              <a:t>And, once you reach catastrophic coverage with $2,000 in out-of-pocket expenses, where you would previously pay 20% and Medicare would pay 80%, you will now not pay anything, the plans will pay 60%, the drug manufacturers will pay 20% and Medicare will pay 20%.  </a:t>
            </a:r>
          </a:p>
          <a:p>
            <a:r>
              <a:rPr lang="en-US" dirty="0"/>
              <a:t>Many people will not feel the effects of these changes, but for people who take expensive medications, this can truly be life changing</a:t>
            </a:r>
          </a:p>
          <a:p>
            <a:endParaRPr lang="en-US" dirty="0"/>
          </a:p>
          <a:p>
            <a:endParaRPr lang="en-US" dirty="0"/>
          </a:p>
        </p:txBody>
      </p:sp>
      <p:sp>
        <p:nvSpPr>
          <p:cNvPr id="4" name="Slide Number Placeholder 3"/>
          <p:cNvSpPr>
            <a:spLocks noGrp="1"/>
          </p:cNvSpPr>
          <p:nvPr>
            <p:ph type="sldNum" sz="quarter" idx="5"/>
          </p:nvPr>
        </p:nvSpPr>
        <p:spPr/>
        <p:txBody>
          <a:bodyPr/>
          <a:lstStyle/>
          <a:p>
            <a:fld id="{87C3D43A-5F1E-4153-93C8-F25D110F33C4}" type="slidenum">
              <a:rPr lang="en-US" smtClean="0"/>
              <a:pPr/>
              <a:t>16</a:t>
            </a:fld>
            <a:endParaRPr lang="en-US"/>
          </a:p>
        </p:txBody>
      </p:sp>
    </p:spTree>
    <p:extLst>
      <p:ext uri="{BB962C8B-B14F-4D97-AF65-F5344CB8AC3E}">
        <p14:creationId xmlns:p14="http://schemas.microsoft.com/office/powerpoint/2010/main" val="4060577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r>
              <a:rPr lang="en-US" dirty="0"/>
              <a:t>For example, Gabapentin may be on your plan for </a:t>
            </a:r>
            <a:r>
              <a:rPr lang="en-US" b="0" i="0" dirty="0">
                <a:solidFill>
                  <a:srgbClr val="4D5156"/>
                </a:solidFill>
                <a:effectLst/>
                <a:latin typeface="Roboto" panose="02000000000000000000" pitchFamily="2" charset="0"/>
              </a:rPr>
              <a:t>postherpetic neuralgia, but your doctor may prescribe it for sleep disorders.  As this drug is not FDA approved for sleep disorders, your plan may choose  to not cover it or may require prior authorization.   If the plan does not approve the off-label use of the medication, you will be stuck with the entire cost, and it will not cost towards your $2,000 deductible, or as part of coverage after you meet your deductible.  This is just an example.  </a:t>
            </a:r>
            <a:endParaRPr lang="en-US" dirty="0"/>
          </a:p>
          <a:p>
            <a:pPr defTabSz="942170">
              <a:defRPr/>
            </a:pPr>
            <a:endParaRPr lang="en-US" dirty="0"/>
          </a:p>
          <a:p>
            <a:pPr defTabSz="942170">
              <a:defRPr/>
            </a:pPr>
            <a:r>
              <a:rPr lang="en-US" dirty="0"/>
              <a:t>I will speak more about this a little later when we discuss weight loss drugs.</a:t>
            </a:r>
          </a:p>
          <a:p>
            <a:pPr defTabSz="942170">
              <a:defRPr/>
            </a:pPr>
            <a:endParaRPr lang="en-US" dirty="0"/>
          </a:p>
          <a:p>
            <a:endParaRPr lang="en-US" dirty="0"/>
          </a:p>
        </p:txBody>
      </p:sp>
      <p:sp>
        <p:nvSpPr>
          <p:cNvPr id="4" name="Slide Number Placeholder 3"/>
          <p:cNvSpPr>
            <a:spLocks noGrp="1"/>
          </p:cNvSpPr>
          <p:nvPr>
            <p:ph type="sldNum" sz="quarter" idx="5"/>
          </p:nvPr>
        </p:nvSpPr>
        <p:spPr/>
        <p:txBody>
          <a:bodyPr/>
          <a:lstStyle/>
          <a:p>
            <a:fld id="{86456DE3-4E01-4AFD-AD42-42312842ED89}" type="slidenum">
              <a:rPr lang="en-US" smtClean="0"/>
              <a:t>17</a:t>
            </a:fld>
            <a:endParaRPr lang="en-US" dirty="0"/>
          </a:p>
        </p:txBody>
      </p:sp>
    </p:spTree>
    <p:extLst>
      <p:ext uri="{BB962C8B-B14F-4D97-AF65-F5344CB8AC3E}">
        <p14:creationId xmlns:p14="http://schemas.microsoft.com/office/powerpoint/2010/main" val="1344226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C3D43A-5F1E-4153-93C8-F25D110F33C4}" type="slidenum">
              <a:rPr lang="en-US" smtClean="0"/>
              <a:pPr/>
              <a:t>18</a:t>
            </a:fld>
            <a:endParaRPr lang="en-US"/>
          </a:p>
        </p:txBody>
      </p:sp>
    </p:spTree>
    <p:extLst>
      <p:ext uri="{BB962C8B-B14F-4D97-AF65-F5344CB8AC3E}">
        <p14:creationId xmlns:p14="http://schemas.microsoft.com/office/powerpoint/2010/main" val="96172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xfrm>
            <a:off x="530225" y="750888"/>
            <a:ext cx="6683375" cy="3759200"/>
          </a:xfrm>
          <a:noFill/>
          <a:ln>
            <a:solidFill>
              <a:srgbClr val="000000"/>
            </a:solidFill>
            <a:miter lim="800000"/>
            <a:headEnd/>
            <a:tailEnd/>
          </a:ln>
        </p:spPr>
      </p:sp>
      <p:sp>
        <p:nvSpPr>
          <p:cNvPr id="3" name="Notes Placeholder 2"/>
          <p:cNvSpPr>
            <a:spLocks noGrp="1"/>
          </p:cNvSpPr>
          <p:nvPr>
            <p:ph type="body" idx="1"/>
          </p:nvPr>
        </p:nvSpPr>
        <p:spPr>
          <a:xfrm>
            <a:off x="774784" y="4761269"/>
            <a:ext cx="6194768" cy="4722305"/>
          </a:xfrm>
        </p:spPr>
        <p:txBody>
          <a:bodyPr>
            <a:normAutofit/>
          </a:bodyPr>
          <a:lstStyle/>
          <a:p>
            <a:pPr marL="246011" indent="-246011">
              <a:buFont typeface="Wingdings" pitchFamily="2" charset="2"/>
              <a:buChar char="§"/>
              <a:defRPr/>
            </a:pPr>
            <a:r>
              <a:rPr lang="en-US" sz="1600" dirty="0"/>
              <a:t>Medigap (Medicare Supplement Insurance) policies are private health insurance that cover the policyholder.  They are sold by private insurance companies to supplement Original Medicare (help pay for “gaps” in Original Medicare coverage - like deductibles, coinsurance and copayments)</a:t>
            </a:r>
          </a:p>
          <a:p>
            <a:pPr marL="246011" lvl="2" indent="-246011">
              <a:buFont typeface="Wingdings" pitchFamily="2" charset="2"/>
              <a:buChar char="§"/>
              <a:defRPr/>
            </a:pPr>
            <a:r>
              <a:rPr lang="en-US" sz="1600" dirty="0"/>
              <a:t>They pay for Medicare-covered services provided by any doctor, hospital, or provider that accepts Medicare </a:t>
            </a:r>
            <a:endParaRPr lang="en-US" sz="1600" dirty="0">
              <a:cs typeface="Calibri"/>
            </a:endParaRPr>
          </a:p>
          <a:p>
            <a:pPr marL="246011" lvl="1" indent="-246011">
              <a:buFont typeface="Wingdings" pitchFamily="2" charset="2"/>
              <a:buChar char="§"/>
              <a:defRPr/>
            </a:pPr>
            <a:r>
              <a:rPr lang="en-US" sz="1600" dirty="0"/>
              <a:t>They must follow Federal and state laws that protect people with Medicare.</a:t>
            </a:r>
          </a:p>
          <a:p>
            <a:pPr marL="246011" lvl="1" indent="-246011">
              <a:buFont typeface="Wingdings" pitchFamily="2" charset="2"/>
              <a:buChar char="§"/>
              <a:defRPr/>
            </a:pPr>
            <a:r>
              <a:rPr lang="en-US" sz="1600" dirty="0">
                <a:cs typeface="Calibri"/>
              </a:rPr>
              <a:t>Some Medigap plans are now offering various riders for services such as vision, dental and hearing.  These riders come at a cost to the beneficiary and also come with various restrictions. </a:t>
            </a:r>
          </a:p>
          <a:p>
            <a:pPr marL="246011" lvl="1" indent="-246011">
              <a:buFont typeface="Wingdings" pitchFamily="2" charset="2"/>
              <a:buChar char="§"/>
              <a:defRPr/>
            </a:pPr>
            <a:endParaRPr lang="en-US" sz="1600" dirty="0">
              <a:cs typeface="Calibri"/>
            </a:endParaRPr>
          </a:p>
          <a:p>
            <a:pPr marL="246011" lvl="1" indent="-246011">
              <a:buFont typeface="Wingdings" pitchFamily="2" charset="2"/>
              <a:buChar char="§"/>
              <a:defRPr/>
            </a:pPr>
            <a:r>
              <a:rPr lang="en-US" sz="1600" dirty="0">
                <a:cs typeface="Calibri"/>
              </a:rPr>
              <a:t>The next slide details what different Medigap plans cover.  It is important to note that all plans with the same letter must offer the same services at the same percentages.  This is aside from any riders they may choose to offer.  </a:t>
            </a:r>
          </a:p>
        </p:txBody>
      </p:sp>
      <p:sp>
        <p:nvSpPr>
          <p:cNvPr id="706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73F4E9C-120F-429E-9FD7-72261511903E}" type="slidenum">
              <a:rPr lang="en-US"/>
              <a:pPr fontAlgn="base">
                <a:spcBef>
                  <a:spcPct val="0"/>
                </a:spcBef>
                <a:spcAft>
                  <a:spcPct val="0"/>
                </a:spcAft>
              </a:pPr>
              <a:t>19</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have been no significant changes to Medigap chart graph on page 76 of the Medicare and You 2025 book.  Out of pocket limits for K &amp; L plans still show 2024 prices. </a:t>
            </a:r>
            <a:endParaRPr lang="en-US" dirty="0">
              <a:highlight>
                <a:srgbClr val="FFFF00"/>
              </a:highlight>
              <a:cs typeface="Calibri"/>
            </a:endParaRPr>
          </a:p>
        </p:txBody>
      </p:sp>
      <p:sp>
        <p:nvSpPr>
          <p:cNvPr id="4" name="Slide Number Placeholder 3"/>
          <p:cNvSpPr>
            <a:spLocks noGrp="1"/>
          </p:cNvSpPr>
          <p:nvPr>
            <p:ph type="sldNum" sz="quarter" idx="5"/>
          </p:nvPr>
        </p:nvSpPr>
        <p:spPr/>
        <p:txBody>
          <a:bodyPr/>
          <a:lstStyle/>
          <a:p>
            <a:fld id="{87C3D43A-5F1E-4153-93C8-F25D110F33C4}" type="slidenum">
              <a:rPr lang="en-US" smtClean="0"/>
              <a:pPr/>
              <a:t>20</a:t>
            </a:fld>
            <a:endParaRPr lang="en-US"/>
          </a:p>
        </p:txBody>
      </p:sp>
    </p:spTree>
    <p:extLst>
      <p:ext uri="{BB962C8B-B14F-4D97-AF65-F5344CB8AC3E}">
        <p14:creationId xmlns:p14="http://schemas.microsoft.com/office/powerpoint/2010/main" val="2853023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xfrm>
            <a:off x="530225" y="750888"/>
            <a:ext cx="6683375" cy="3759200"/>
          </a:xfrm>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marL="123005" indent="-123005">
              <a:spcBef>
                <a:spcPct val="0"/>
              </a:spcBef>
              <a:buFont typeface="Wingdings" pitchFamily="2" charset="2"/>
              <a:buChar char="§"/>
            </a:pPr>
            <a:r>
              <a:rPr lang="en-US" sz="1600" dirty="0"/>
              <a:t>Medicare Advantage is also called Part C. They are</a:t>
            </a:r>
          </a:p>
          <a:p>
            <a:pPr lvl="1">
              <a:spcBef>
                <a:spcPct val="0"/>
              </a:spcBef>
              <a:buFont typeface="Arial" charset="0"/>
              <a:buChar char="–"/>
            </a:pPr>
            <a:r>
              <a:rPr lang="en-US" sz="1600" dirty="0">
                <a:cs typeface="Calibri"/>
              </a:rPr>
              <a:t>Health plan options approved by Medicare </a:t>
            </a:r>
          </a:p>
          <a:p>
            <a:pPr lvl="1">
              <a:spcBef>
                <a:spcPct val="0"/>
              </a:spcBef>
              <a:buFont typeface="Arial" charset="0"/>
              <a:buChar char="–"/>
            </a:pPr>
            <a:r>
              <a:rPr lang="en-US" sz="1600" dirty="0">
                <a:cs typeface="Calibri"/>
              </a:rPr>
              <a:t>Run by private companies</a:t>
            </a:r>
          </a:p>
          <a:p>
            <a:pPr lvl="1">
              <a:spcBef>
                <a:spcPct val="0"/>
              </a:spcBef>
              <a:buFont typeface="Arial" charset="0"/>
              <a:buChar char="–"/>
            </a:pPr>
            <a:r>
              <a:rPr lang="en-US" sz="1600" dirty="0">
                <a:cs typeface="Calibri"/>
              </a:rPr>
              <a:t>Either an HMO or a PPO</a:t>
            </a:r>
          </a:p>
          <a:p>
            <a:pPr marL="123005" indent="-123005">
              <a:spcBef>
                <a:spcPct val="0"/>
              </a:spcBef>
              <a:buFont typeface="Wingdings" pitchFamily="2" charset="2"/>
              <a:buChar char="§"/>
            </a:pPr>
            <a:r>
              <a:rPr lang="en-US" sz="1600" dirty="0">
                <a:cs typeface="Calibri"/>
              </a:rPr>
              <a:t>Medicare pays amount for each member’s care</a:t>
            </a:r>
          </a:p>
          <a:p>
            <a:pPr marL="123005" indent="-123005">
              <a:spcBef>
                <a:spcPct val="0"/>
              </a:spcBef>
              <a:buFont typeface="Wingdings" pitchFamily="2" charset="2"/>
              <a:buChar char="§"/>
            </a:pPr>
            <a:r>
              <a:rPr lang="en-US" sz="1600" dirty="0">
                <a:cs typeface="Calibri"/>
              </a:rPr>
              <a:t>Advantage plans are another way to get Medicare coverage </a:t>
            </a:r>
          </a:p>
          <a:p>
            <a:pPr marL="123005" indent="-123005">
              <a:spcBef>
                <a:spcPct val="0"/>
              </a:spcBef>
              <a:buFont typeface="Wingdings" pitchFamily="2" charset="2"/>
              <a:buChar char="§"/>
            </a:pPr>
            <a:r>
              <a:rPr lang="en-US" sz="1600" dirty="0">
                <a:cs typeface="Calibri"/>
              </a:rPr>
              <a:t> You may have to use network doctors or hospitals although most PPOs have an out-of-network option.  Costs may be slightly higher than the in-network option</a:t>
            </a:r>
          </a:p>
          <a:p>
            <a:pPr marL="123005" indent="-123005">
              <a:spcBef>
                <a:spcPct val="0"/>
              </a:spcBef>
              <a:buFont typeface="Wingdings" pitchFamily="2" charset="2"/>
              <a:buChar char="§"/>
            </a:pPr>
            <a:r>
              <a:rPr lang="en-US" sz="1600" dirty="0">
                <a:cs typeface="Calibri"/>
              </a:rPr>
              <a:t>It is important to make sure the doctors you choose are in-network, or that your plan has an out-of-network option that you are ok with.  And just like choosing a Part D plan, it is essential that check if your medications are all on the plan formularies. </a:t>
            </a:r>
          </a:p>
          <a:p>
            <a:pPr marL="123232" indent="-123232">
              <a:spcBef>
                <a:spcPct val="0"/>
              </a:spcBef>
              <a:buFont typeface="Wingdings" pitchFamily="2" charset="2"/>
              <a:buChar char="§"/>
            </a:pPr>
            <a:endParaRPr lang="en-US" dirty="0"/>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FA826ED-4ADC-40E1-B16F-17F9BB2AF8B8}" type="slidenum">
              <a:rPr lang="en-US"/>
              <a:pPr fontAlgn="base">
                <a:spcBef>
                  <a:spcPct val="0"/>
                </a:spcBef>
                <a:spcAft>
                  <a:spcPct val="0"/>
                </a:spcAft>
              </a:pPr>
              <a:t>21</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C3D43A-5F1E-4153-93C8-F25D110F33C4}" type="slidenum">
              <a:rPr lang="en-US" smtClean="0"/>
              <a:pPr/>
              <a:t>22</a:t>
            </a:fld>
            <a:endParaRPr lang="en-US"/>
          </a:p>
        </p:txBody>
      </p:sp>
    </p:spTree>
    <p:extLst>
      <p:ext uri="{BB962C8B-B14F-4D97-AF65-F5344CB8AC3E}">
        <p14:creationId xmlns:p14="http://schemas.microsoft.com/office/powerpoint/2010/main" val="5227368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1" dirty="0">
                <a:latin typeface="Calibri-Bold"/>
              </a:rPr>
              <a:t>Plans may not </a:t>
            </a:r>
            <a:r>
              <a:rPr lang="en-US" sz="1300" dirty="0">
                <a:latin typeface="Calibri-Bold"/>
              </a:rPr>
              <a:t>d</a:t>
            </a:r>
            <a:r>
              <a:rPr lang="en-US" sz="1300" dirty="0"/>
              <a:t>iscriminate based on race, ethnicity, national origin, religion, gender, sex, age, mental or physical disability, health status, receipt of health care, claims experience, medical history, genetic information, evidence or insurability, or geographic location.</a:t>
            </a:r>
            <a:r>
              <a:rPr lang="en-US" sz="1300" dirty="0">
                <a:cs typeface="Calibri"/>
              </a:rPr>
              <a:t>  They cannot t</a:t>
            </a:r>
            <a:r>
              <a:rPr lang="en-US" sz="1300" dirty="0"/>
              <a:t>arget Higher Income Areas</a:t>
            </a:r>
            <a:r>
              <a:rPr lang="en-US" sz="1300" dirty="0">
                <a:cs typeface="Calibri"/>
              </a:rPr>
              <a:t>.  They cannot s</a:t>
            </a:r>
            <a:r>
              <a:rPr lang="en-US" sz="1300" dirty="0"/>
              <a:t>tate or imply that plans are only available to Senior rather than all Medicare beneficiaries</a:t>
            </a:r>
            <a:r>
              <a:rPr lang="en-US" sz="1300" dirty="0">
                <a:cs typeface="Calibri"/>
              </a:rPr>
              <a:t>, or u</a:t>
            </a:r>
            <a:r>
              <a:rPr lang="en-US" sz="1300" dirty="0"/>
              <a:t>se the term “Free” to describe:</a:t>
            </a:r>
            <a:r>
              <a:rPr lang="en-US" sz="1300" dirty="0">
                <a:cs typeface="Calibri"/>
              </a:rPr>
              <a:t> </a:t>
            </a:r>
            <a:r>
              <a:rPr lang="en-US" sz="1300" dirty="0"/>
              <a:t>Zero dollar premium or</a:t>
            </a:r>
            <a:r>
              <a:rPr lang="en-US" sz="1300" dirty="0">
                <a:cs typeface="Calibri"/>
              </a:rPr>
              <a:t> </a:t>
            </a:r>
            <a:r>
              <a:rPr lang="en-US" sz="1300" dirty="0"/>
              <a:t>Reduction in premiums including the part b buy-down or give-back, reduction in deductibles for cost-sharing</a:t>
            </a:r>
          </a:p>
          <a:p>
            <a:endParaRPr lang="en-US" sz="2000" b="1" dirty="0">
              <a:latin typeface="Calibri-Bold"/>
            </a:endParaRPr>
          </a:p>
          <a:p>
            <a:r>
              <a:rPr lang="en-US" sz="2000" b="1" dirty="0">
                <a:latin typeface="Calibri-Bold"/>
              </a:rPr>
              <a:t>Marketers must clearly indicate what plans/companies they are representing. And, also </a:t>
            </a:r>
            <a:r>
              <a:rPr lang="en-US" sz="1400" dirty="0"/>
              <a:t> note that there is a 12 hour break between a marketing event and a sales event, meaning that if you attend a marketing/educational event and like what you see, the presenter cannot sell you a policy on the spot.  There must be a 12 hour break between sessions.  And what is going to be discussed must be filled out on a scope of appointment form </a:t>
            </a:r>
            <a:endParaRPr lang="en-US" sz="1300" dirty="0">
              <a:cs typeface="Calibri"/>
            </a:endParaRPr>
          </a:p>
          <a:p>
            <a:pPr marL="299662" indent="-299662">
              <a:buFont typeface="Arial" panose="020B0604020202020204" pitchFamily="34" charset="0"/>
              <a:buChar char="•"/>
            </a:pPr>
            <a:endParaRPr lang="en-US" sz="1300" dirty="0"/>
          </a:p>
          <a:p>
            <a:pPr marL="299662" indent="-299662">
              <a:buFont typeface="Arial" panose="020B0604020202020204" pitchFamily="34" charset="0"/>
              <a:buChar char="•"/>
            </a:pPr>
            <a:r>
              <a:rPr lang="en-US" sz="1300" dirty="0"/>
              <a:t>Plans must include the plan type at the end of each plan name on all communication materials, including marketing material, when the plan name is mentioned. </a:t>
            </a:r>
          </a:p>
          <a:p>
            <a:endParaRPr lang="en-US" sz="1300" dirty="0">
              <a:highlight>
                <a:srgbClr val="FFFF00"/>
              </a:highlight>
            </a:endParaRPr>
          </a:p>
          <a:p>
            <a:r>
              <a:rPr lang="en-US" sz="1300" dirty="0">
                <a:highlight>
                  <a:srgbClr val="FFFF00"/>
                </a:highlight>
              </a:rPr>
              <a:t>If you feel you have witnessed a marketing violation or have been misled by a marketer, call us with as much information as you have.  We can help.  </a:t>
            </a:r>
            <a:endParaRPr lang="en-US" dirty="0"/>
          </a:p>
        </p:txBody>
      </p:sp>
      <p:sp>
        <p:nvSpPr>
          <p:cNvPr id="4" name="Slide Number Placeholder 3"/>
          <p:cNvSpPr>
            <a:spLocks noGrp="1"/>
          </p:cNvSpPr>
          <p:nvPr>
            <p:ph type="sldNum" sz="quarter" idx="5"/>
          </p:nvPr>
        </p:nvSpPr>
        <p:spPr/>
        <p:txBody>
          <a:bodyPr/>
          <a:lstStyle/>
          <a:p>
            <a:fld id="{86456DE3-4E01-4AFD-AD42-42312842ED89}" type="slidenum">
              <a:rPr lang="en-US" smtClean="0"/>
              <a:t>24</a:t>
            </a:fld>
            <a:endParaRPr lang="en-US" dirty="0"/>
          </a:p>
        </p:txBody>
      </p:sp>
    </p:spTree>
    <p:extLst>
      <p:ext uri="{BB962C8B-B14F-4D97-AF65-F5344CB8AC3E}">
        <p14:creationId xmlns:p14="http://schemas.microsoft.com/office/powerpoint/2010/main" val="1896852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party marketers are, for example the commercials you see with Captain Kirk, Jimmy Walker or Joe </a:t>
            </a:r>
            <a:r>
              <a:rPr lang="en-US" dirty="0" err="1"/>
              <a:t>Nameth</a:t>
            </a:r>
            <a:r>
              <a:rPr lang="en-US" dirty="0"/>
              <a:t> urging you to call and enroll in a plan.</a:t>
            </a:r>
          </a:p>
          <a:p>
            <a:r>
              <a:rPr lang="en-US" dirty="0"/>
              <a:t>They must have a disclaimer on their ads, however, there is no rule on how fast they can read it.</a:t>
            </a:r>
          </a:p>
          <a:p>
            <a:endParaRPr lang="en-US" dirty="0"/>
          </a:p>
          <a:p>
            <a:r>
              <a:rPr lang="en-US" dirty="0"/>
              <a:t>This slide shows a couple examples of disclaimers that marketers can  use.  Please note that they need to reference the state SHIP programs!  </a:t>
            </a:r>
          </a:p>
          <a:p>
            <a:endParaRPr lang="en-US" dirty="0">
              <a:cs typeface="Calibri"/>
            </a:endParaRPr>
          </a:p>
          <a:p>
            <a:r>
              <a:rPr lang="en-US" dirty="0">
                <a:cs typeface="Calibri"/>
              </a:rPr>
              <a:t>Please be very mindful if you choose to call the numbers they provide.  More than one </a:t>
            </a:r>
            <a:r>
              <a:rPr lang="en-US" dirty="0" err="1">
                <a:cs typeface="Calibri"/>
              </a:rPr>
              <a:t>medicare</a:t>
            </a:r>
            <a:r>
              <a:rPr lang="en-US" dirty="0">
                <a:cs typeface="Calibri"/>
              </a:rPr>
              <a:t> beneficiary has found themselves enrolled in a plan they did not care to be on.  If you hear something that sounds really good, call us and let us know what you are interested in.  We will do our best to find you a plan with those benefits.  </a:t>
            </a:r>
          </a:p>
          <a:p>
            <a:endParaRPr lang="en-US" dirty="0">
              <a:cs typeface="Calibri"/>
            </a:endParaRPr>
          </a:p>
        </p:txBody>
      </p:sp>
      <p:sp>
        <p:nvSpPr>
          <p:cNvPr id="4" name="Slide Number Placeholder 3"/>
          <p:cNvSpPr>
            <a:spLocks noGrp="1"/>
          </p:cNvSpPr>
          <p:nvPr>
            <p:ph type="sldNum" sz="quarter" idx="5"/>
          </p:nvPr>
        </p:nvSpPr>
        <p:spPr/>
        <p:txBody>
          <a:bodyPr/>
          <a:lstStyle/>
          <a:p>
            <a:fld id="{87C3D43A-5F1E-4153-93C8-F25D110F33C4}" type="slidenum">
              <a:rPr lang="en-US" smtClean="0"/>
              <a:pPr/>
              <a:t>25</a:t>
            </a:fld>
            <a:endParaRPr lang="en-US"/>
          </a:p>
        </p:txBody>
      </p:sp>
    </p:spTree>
    <p:extLst>
      <p:ext uri="{BB962C8B-B14F-4D97-AF65-F5344CB8AC3E}">
        <p14:creationId xmlns:p14="http://schemas.microsoft.com/office/powerpoint/2010/main" val="1191596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Medicare.gov plan finder, SNPs are also called Special Plans.  The reason is that Medicare wants to insure that people at all income levels know that they are eligible for the C-SNPs if they have a qualifying chronic condition.   </a:t>
            </a:r>
          </a:p>
        </p:txBody>
      </p:sp>
      <p:sp>
        <p:nvSpPr>
          <p:cNvPr id="4" name="Slide Number Placeholder 3"/>
          <p:cNvSpPr>
            <a:spLocks noGrp="1"/>
          </p:cNvSpPr>
          <p:nvPr>
            <p:ph type="sldNum" sz="quarter" idx="5"/>
          </p:nvPr>
        </p:nvSpPr>
        <p:spPr/>
        <p:txBody>
          <a:bodyPr/>
          <a:lstStyle/>
          <a:p>
            <a:fld id="{87C3D43A-5F1E-4153-93C8-F25D110F33C4}" type="slidenum">
              <a:rPr lang="en-US" smtClean="0"/>
              <a:pPr/>
              <a:t>26</a:t>
            </a:fld>
            <a:endParaRPr lang="en-US"/>
          </a:p>
        </p:txBody>
      </p:sp>
    </p:spTree>
    <p:extLst>
      <p:ext uri="{BB962C8B-B14F-4D97-AF65-F5344CB8AC3E}">
        <p14:creationId xmlns:p14="http://schemas.microsoft.com/office/powerpoint/2010/main" val="879813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C3D43A-5F1E-4153-93C8-F25D110F33C4}" type="slidenum">
              <a:rPr lang="en-US" smtClean="0"/>
              <a:pPr/>
              <a:t>27</a:t>
            </a:fld>
            <a:endParaRPr lang="en-US"/>
          </a:p>
        </p:txBody>
      </p:sp>
    </p:spTree>
    <p:extLst>
      <p:ext uri="{BB962C8B-B14F-4D97-AF65-F5344CB8AC3E}">
        <p14:creationId xmlns:p14="http://schemas.microsoft.com/office/powerpoint/2010/main" val="22212151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r>
              <a:rPr lang="en-US" dirty="0"/>
              <a:t>This is very important because, if you spend $2,000 on formulary Part D drugs and reach your 2025 </a:t>
            </a:r>
            <a:r>
              <a:rPr lang="en-US" dirty="0" err="1"/>
              <a:t>RxMOOP</a:t>
            </a:r>
            <a:r>
              <a:rPr lang="en-US" dirty="0"/>
              <a:t> - and then purchase an expensive drug (such as </a:t>
            </a:r>
            <a:r>
              <a:rPr lang="en-US" dirty="0" err="1"/>
              <a:t>Wegovy</a:t>
            </a:r>
            <a:r>
              <a:rPr lang="en-US" dirty="0"/>
              <a:t> prescribed only for weight loss, you will end of paying about $1,300 a month—even though you met your max out –of-pocket.   It must be prescribed for another diagnosis approved by Medicare.  And, if you haven’t met your maximum out-of-pocket yet, the cost of </a:t>
            </a:r>
            <a:r>
              <a:rPr lang="en-US" dirty="0" err="1"/>
              <a:t>Wegovy</a:t>
            </a:r>
            <a:r>
              <a:rPr lang="en-US" dirty="0"/>
              <a:t> just for weight-loss will not count towards your $2,000 maximum.  If your doctor prescribes </a:t>
            </a:r>
            <a:r>
              <a:rPr lang="en-US" dirty="0" err="1"/>
              <a:t>Wegovy</a:t>
            </a:r>
            <a:r>
              <a:rPr lang="en-US" dirty="0"/>
              <a:t> for weight loss make sure he or she got prior approval based on an approved diagnosis, or you will end up footing the bill. </a:t>
            </a:r>
          </a:p>
        </p:txBody>
      </p:sp>
      <p:sp>
        <p:nvSpPr>
          <p:cNvPr id="4" name="Slide Number Placeholder 3"/>
          <p:cNvSpPr>
            <a:spLocks noGrp="1"/>
          </p:cNvSpPr>
          <p:nvPr>
            <p:ph type="sldNum" sz="quarter" idx="5"/>
          </p:nvPr>
        </p:nvSpPr>
        <p:spPr/>
        <p:txBody>
          <a:bodyPr/>
          <a:lstStyle/>
          <a:p>
            <a:fld id="{87C3D43A-5F1E-4153-93C8-F25D110F33C4}" type="slidenum">
              <a:rPr lang="en-US" smtClean="0"/>
              <a:pPr/>
              <a:t>28</a:t>
            </a:fld>
            <a:endParaRPr lang="en-US"/>
          </a:p>
        </p:txBody>
      </p:sp>
    </p:spTree>
    <p:extLst>
      <p:ext uri="{BB962C8B-B14F-4D97-AF65-F5344CB8AC3E}">
        <p14:creationId xmlns:p14="http://schemas.microsoft.com/office/powerpoint/2010/main" val="29279091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a postal worker and believe you are  affected by this change, please reach out to us, or your benefits manager through the PSHB.</a:t>
            </a:r>
          </a:p>
        </p:txBody>
      </p:sp>
      <p:sp>
        <p:nvSpPr>
          <p:cNvPr id="4" name="Slide Number Placeholder 3"/>
          <p:cNvSpPr>
            <a:spLocks noGrp="1"/>
          </p:cNvSpPr>
          <p:nvPr>
            <p:ph type="sldNum" sz="quarter" idx="5"/>
          </p:nvPr>
        </p:nvSpPr>
        <p:spPr/>
        <p:txBody>
          <a:bodyPr/>
          <a:lstStyle/>
          <a:p>
            <a:fld id="{87C3D43A-5F1E-4153-93C8-F25D110F33C4}" type="slidenum">
              <a:rPr lang="en-US" smtClean="0"/>
              <a:pPr/>
              <a:t>29</a:t>
            </a:fld>
            <a:endParaRPr lang="en-US"/>
          </a:p>
        </p:txBody>
      </p:sp>
    </p:spTree>
    <p:extLst>
      <p:ext uri="{BB962C8B-B14F-4D97-AF65-F5344CB8AC3E}">
        <p14:creationId xmlns:p14="http://schemas.microsoft.com/office/powerpoint/2010/main" val="40815909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13131"/>
                </a:solidFill>
                <a:effectLst/>
                <a:latin typeface="avenir"/>
              </a:rPr>
              <a:t>For people enrolled in a Medicare Advantage plan, the new “Monthly SEP” will allow individuals enrolled in Medicaid and/or who receive assistance through the Low-Income Subsidy to drop their Medicare Advantage plan, return to Original Medicare, and enroll in a new standalone Prescription Drug Plan on a monthly basis. For individuals already in Original Medicare, the Monthly SEP will also allow individuals to switch from one Prescription Drug Plan to another. The SEP cannot be used to enroll into another Medicare Advantage plan.</a:t>
            </a:r>
            <a:endParaRPr lang="en-US" dirty="0"/>
          </a:p>
        </p:txBody>
      </p:sp>
      <p:sp>
        <p:nvSpPr>
          <p:cNvPr id="4" name="Slide Number Placeholder 3"/>
          <p:cNvSpPr>
            <a:spLocks noGrp="1"/>
          </p:cNvSpPr>
          <p:nvPr>
            <p:ph type="sldNum" sz="quarter" idx="5"/>
          </p:nvPr>
        </p:nvSpPr>
        <p:spPr/>
        <p:txBody>
          <a:bodyPr/>
          <a:lstStyle/>
          <a:p>
            <a:fld id="{86456DE3-4E01-4AFD-AD42-42312842ED89}" type="slidenum">
              <a:rPr lang="en-US" smtClean="0"/>
              <a:t>30</a:t>
            </a:fld>
            <a:endParaRPr lang="en-US" dirty="0"/>
          </a:p>
        </p:txBody>
      </p:sp>
    </p:spTree>
    <p:extLst>
      <p:ext uri="{BB962C8B-B14F-4D97-AF65-F5344CB8AC3E}">
        <p14:creationId xmlns:p14="http://schemas.microsoft.com/office/powerpoint/2010/main" val="3561288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qualify for Extra Help and join a separate Medicare drug plan or Medicare Advantage Plan with Medicare drug coverage (Part D): • You’ll get help paying your drug coverage costs. • You won’t pay a Part D late enrollment penalty. Most people with Medicare can only switch plans at certain times of the year. 2025 numbers are not out yet.</a:t>
            </a:r>
          </a:p>
        </p:txBody>
      </p:sp>
      <p:sp>
        <p:nvSpPr>
          <p:cNvPr id="4" name="Slide Number Placeholder 3"/>
          <p:cNvSpPr>
            <a:spLocks noGrp="1"/>
          </p:cNvSpPr>
          <p:nvPr>
            <p:ph type="sldNum" sz="quarter" idx="5"/>
          </p:nvPr>
        </p:nvSpPr>
        <p:spPr/>
        <p:txBody>
          <a:bodyPr/>
          <a:lstStyle/>
          <a:p>
            <a:fld id="{86456DE3-4E01-4AFD-AD42-42312842ED89}" type="slidenum">
              <a:rPr lang="en-US" smtClean="0"/>
              <a:t>32</a:t>
            </a:fld>
            <a:endParaRPr lang="en-US" dirty="0"/>
          </a:p>
        </p:txBody>
      </p:sp>
    </p:spTree>
    <p:extLst>
      <p:ext uri="{BB962C8B-B14F-4D97-AF65-F5344CB8AC3E}">
        <p14:creationId xmlns:p14="http://schemas.microsoft.com/office/powerpoint/2010/main" val="3478137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There are some circumstances in which people with Medicare are given a Special Enrollment Period (SEP). </a:t>
            </a:r>
          </a:p>
          <a:p>
            <a:pPr eaLnBrk="1" hangingPunct="1"/>
            <a:endParaRPr lang="en-US" dirty="0"/>
          </a:p>
          <a:p>
            <a:pPr eaLnBrk="1" hangingPunct="1"/>
            <a:endParaRPr lang="en-US" sz="800" dirty="0"/>
          </a:p>
          <a:p>
            <a:pPr eaLnBrk="1" hangingPunct="1"/>
            <a:r>
              <a:rPr lang="en-US" b="1" dirty="0"/>
              <a:t>NOTE on loss of creditable coverage</a:t>
            </a:r>
            <a:r>
              <a:rPr lang="en-US" dirty="0"/>
              <a:t>: A beneficiary is not entitled to a SEP if he/she loses coverage due to non-payment of premiums.  If a beneficiary was not adequately informed that his/her coverage was not creditable, or that his/her current coverage was reduced so that it is no longer creditable, then the beneficiary will qualify for a SEP.</a:t>
            </a:r>
          </a:p>
          <a:p>
            <a:pPr eaLnBrk="1" hangingPunct="1"/>
            <a:endParaRPr lang="en-US" dirty="0"/>
          </a:p>
          <a:p>
            <a:pPr eaLnBrk="1" hangingPunct="1"/>
            <a:r>
              <a:rPr lang="en-US" b="1" dirty="0"/>
              <a:t>Other special enrollment circumstances:</a:t>
            </a:r>
          </a:p>
          <a:p>
            <a:pPr lvl="1" eaLnBrk="1" hangingPunct="1">
              <a:buFontTx/>
              <a:buNone/>
            </a:pPr>
            <a:endParaRPr lang="en-US" dirty="0"/>
          </a:p>
          <a:p>
            <a:pPr marL="471086" lvl="1" defTabSz="942170" fontAlgn="base">
              <a:spcBef>
                <a:spcPct val="30000"/>
              </a:spcBef>
              <a:spcAft>
                <a:spcPct val="0"/>
              </a:spcAft>
              <a:buFontTx/>
              <a:buChar char="•"/>
              <a:defRPr/>
            </a:pPr>
            <a:r>
              <a:rPr lang="en-US" b="0" i="0" dirty="0">
                <a:solidFill>
                  <a:srgbClr val="323A45"/>
                </a:solidFill>
                <a:effectLst/>
                <a:latin typeface="Rubik"/>
              </a:rPr>
              <a:t>There may be reasons why you should take Medicare drug coverage instead of, or in addition to, COBRA. If you take COBRA and it includes creditable prescription drug coverage, you'll have a </a:t>
            </a:r>
            <a:r>
              <a:rPr lang="en-US" b="0" i="0" u="sng" dirty="0">
                <a:solidFill>
                  <a:srgbClr val="1E3C70"/>
                </a:solidFill>
                <a:effectLst/>
                <a:latin typeface="Rubik"/>
                <a:hlinkClick r:id="rId3" tooltip="Special circumstances (Special Enrollment Periods)"/>
              </a:rPr>
              <a:t>special enrollment period </a:t>
            </a:r>
            <a:r>
              <a:rPr lang="en-US" b="0" i="0" dirty="0">
                <a:solidFill>
                  <a:srgbClr val="323A45"/>
                </a:solidFill>
                <a:effectLst/>
                <a:latin typeface="Rubik"/>
              </a:rPr>
              <a:t>to join a Medicare drug plan without a </a:t>
            </a:r>
            <a:r>
              <a:rPr lang="en-US" b="0" i="0" u="sng" dirty="0">
                <a:solidFill>
                  <a:srgbClr val="1E3C70"/>
                </a:solidFill>
                <a:effectLst/>
                <a:latin typeface="Rubik"/>
                <a:hlinkClick r:id="rId4" tooltip="Part D late enrollment penalty"/>
              </a:rPr>
              <a:t>penalty </a:t>
            </a:r>
            <a:r>
              <a:rPr lang="en-US" b="0" i="0" dirty="0">
                <a:solidFill>
                  <a:srgbClr val="323A45"/>
                </a:solidFill>
                <a:effectLst/>
                <a:latin typeface="Rubik"/>
              </a:rPr>
              <a:t>when COBRA ends.</a:t>
            </a:r>
            <a:endParaRPr lang="en-US" dirty="0"/>
          </a:p>
          <a:p>
            <a:endParaRPr lang="en-US" dirty="0"/>
          </a:p>
        </p:txBody>
      </p:sp>
      <p:sp>
        <p:nvSpPr>
          <p:cNvPr id="4" name="Slide Number Placeholder 3"/>
          <p:cNvSpPr>
            <a:spLocks noGrp="1"/>
          </p:cNvSpPr>
          <p:nvPr>
            <p:ph type="sldNum" sz="quarter" idx="5"/>
          </p:nvPr>
        </p:nvSpPr>
        <p:spPr/>
        <p:txBody>
          <a:bodyPr/>
          <a:lstStyle/>
          <a:p>
            <a:fld id="{86456DE3-4E01-4AFD-AD42-42312842ED89}" type="slidenum">
              <a:rPr lang="en-US" smtClean="0"/>
              <a:t>33</a:t>
            </a:fld>
            <a:endParaRPr lang="en-US" dirty="0"/>
          </a:p>
        </p:txBody>
      </p:sp>
    </p:spTree>
    <p:extLst>
      <p:ext uri="{BB962C8B-B14F-4D97-AF65-F5344CB8AC3E}">
        <p14:creationId xmlns:p14="http://schemas.microsoft.com/office/powerpoint/2010/main" val="1654519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456DE3-4E01-4AFD-AD42-42312842ED89}" type="slidenum">
              <a:rPr lang="en-US" smtClean="0"/>
              <a:t>34</a:t>
            </a:fld>
            <a:endParaRPr lang="en-US" dirty="0"/>
          </a:p>
        </p:txBody>
      </p:sp>
    </p:spTree>
    <p:extLst>
      <p:ext uri="{BB962C8B-B14F-4D97-AF65-F5344CB8AC3E}">
        <p14:creationId xmlns:p14="http://schemas.microsoft.com/office/powerpoint/2010/main" val="42799701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 example, if you don’t sign up for Part D for 5 years, you will now have an additional $4.32 a year added on to your Part D premium, x 5 years, which would be $21.60 a month additional added on to whatever premium your plan is charging.</a:t>
            </a:r>
          </a:p>
          <a:p>
            <a:endParaRPr lang="en-US" dirty="0"/>
          </a:p>
          <a:p>
            <a:r>
              <a:rPr lang="en-US" dirty="0"/>
              <a:t>Something we frequently hear is that “I must sign-up when I turn 65 or I will have penalties.”  This is basically true, but there are other times people can enroll, depending on their circumstances.  A quick conversation with a MMAP counselor can provide you with information on your specific situation.</a:t>
            </a:r>
          </a:p>
        </p:txBody>
      </p:sp>
      <p:sp>
        <p:nvSpPr>
          <p:cNvPr id="4" name="Slide Number Placeholder 3"/>
          <p:cNvSpPr>
            <a:spLocks noGrp="1"/>
          </p:cNvSpPr>
          <p:nvPr>
            <p:ph type="sldNum" sz="quarter" idx="5"/>
          </p:nvPr>
        </p:nvSpPr>
        <p:spPr/>
        <p:txBody>
          <a:bodyPr/>
          <a:lstStyle/>
          <a:p>
            <a:fld id="{86456DE3-4E01-4AFD-AD42-42312842ED89}" type="slidenum">
              <a:rPr lang="en-US" smtClean="0"/>
              <a:t>35</a:t>
            </a:fld>
            <a:endParaRPr lang="en-US" dirty="0"/>
          </a:p>
        </p:txBody>
      </p:sp>
    </p:spTree>
    <p:extLst>
      <p:ext uri="{BB962C8B-B14F-4D97-AF65-F5344CB8AC3E}">
        <p14:creationId xmlns:p14="http://schemas.microsoft.com/office/powerpoint/2010/main" val="14352549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details the different enrollment periods for Medicare.  We are currently in the Annual Election Period (yellow) and January-March, we will be in the green Medicare Advantage Open Enrollment period for people who currently have an MA plan and want to change it.  </a:t>
            </a:r>
          </a:p>
        </p:txBody>
      </p:sp>
      <p:sp>
        <p:nvSpPr>
          <p:cNvPr id="4" name="Slide Number Placeholder 3"/>
          <p:cNvSpPr>
            <a:spLocks noGrp="1"/>
          </p:cNvSpPr>
          <p:nvPr>
            <p:ph type="sldNum" sz="quarter" idx="5"/>
          </p:nvPr>
        </p:nvSpPr>
        <p:spPr/>
        <p:txBody>
          <a:bodyPr/>
          <a:lstStyle/>
          <a:p>
            <a:fld id="{87C3D43A-5F1E-4153-93C8-F25D110F33C4}" type="slidenum">
              <a:rPr lang="en-US" smtClean="0"/>
              <a:pPr/>
              <a:t>36</a:t>
            </a:fld>
            <a:endParaRPr lang="en-US"/>
          </a:p>
        </p:txBody>
      </p:sp>
    </p:spTree>
    <p:extLst>
      <p:ext uri="{BB962C8B-B14F-4D97-AF65-F5344CB8AC3E}">
        <p14:creationId xmlns:p14="http://schemas.microsoft.com/office/powerpoint/2010/main" val="34316274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C3D43A-5F1E-4153-93C8-F25D110F33C4}" type="slidenum">
              <a:rPr lang="en-US" smtClean="0"/>
              <a:pPr/>
              <a:t>37</a:t>
            </a:fld>
            <a:endParaRPr lang="en-US"/>
          </a:p>
        </p:txBody>
      </p:sp>
    </p:spTree>
    <p:extLst>
      <p:ext uri="{BB962C8B-B14F-4D97-AF65-F5344CB8AC3E}">
        <p14:creationId xmlns:p14="http://schemas.microsoft.com/office/powerpoint/2010/main" val="42145080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r>
              <a:rPr lang="en-US" dirty="0"/>
              <a:t>We can provide you with the 2024 IRMAA charts if you believe you fall into one of the higher-income categories.  Also, please note that because the IRS has a 2 year look back, you  may be in a position to appeal the IRMAA.  </a:t>
            </a:r>
          </a:p>
          <a:p>
            <a:endParaRPr lang="en-US" dirty="0"/>
          </a:p>
        </p:txBody>
      </p:sp>
      <p:sp>
        <p:nvSpPr>
          <p:cNvPr id="4" name="Slide Number Placeholder 3"/>
          <p:cNvSpPr>
            <a:spLocks noGrp="1"/>
          </p:cNvSpPr>
          <p:nvPr>
            <p:ph type="sldNum" sz="quarter" idx="5"/>
          </p:nvPr>
        </p:nvSpPr>
        <p:spPr/>
        <p:txBody>
          <a:bodyPr/>
          <a:lstStyle/>
          <a:p>
            <a:fld id="{86456DE3-4E01-4AFD-AD42-42312842ED89}" type="slidenum">
              <a:rPr lang="en-US" smtClean="0"/>
              <a:t>38</a:t>
            </a:fld>
            <a:endParaRPr lang="en-US" dirty="0"/>
          </a:p>
        </p:txBody>
      </p:sp>
    </p:spTree>
    <p:extLst>
      <p:ext uri="{BB962C8B-B14F-4D97-AF65-F5344CB8AC3E}">
        <p14:creationId xmlns:p14="http://schemas.microsoft.com/office/powerpoint/2010/main" val="1783646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456DE3-4E01-4AFD-AD42-42312842ED89}" type="slidenum">
              <a:rPr lang="en-US" smtClean="0"/>
              <a:t>39</a:t>
            </a:fld>
            <a:endParaRPr lang="en-US" dirty="0"/>
          </a:p>
        </p:txBody>
      </p:sp>
    </p:spTree>
    <p:extLst>
      <p:ext uri="{BB962C8B-B14F-4D97-AF65-F5344CB8AC3E}">
        <p14:creationId xmlns:p14="http://schemas.microsoft.com/office/powerpoint/2010/main" val="18452412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33333"/>
                </a:solidFill>
                <a:effectLst/>
                <a:latin typeface="Whitney SSm A"/>
              </a:rPr>
              <a:t>Medicare uses a Star Rating System to measure how well Medicare Advantage and Part D plans perform. Medicare scores how well plans perform in several categories, including quality of care and customer service. Ratings range from one to five stars, with five being the highest and one being the lowest. Plans are rated in each individual category. Medicare also assigns plans one overall star rating to summarize the plan’s performance as a whole. A beneficiary can use the overall star rating to compare performance among several different plans. </a:t>
            </a:r>
          </a:p>
          <a:p>
            <a:pPr algn="l"/>
            <a:endParaRPr lang="en-US" b="0" i="0" dirty="0">
              <a:solidFill>
                <a:srgbClr val="333333"/>
              </a:solidFill>
              <a:effectLst/>
              <a:latin typeface="Whitney SSm A"/>
            </a:endParaRPr>
          </a:p>
          <a:p>
            <a:pPr algn="l"/>
            <a:r>
              <a:rPr lang="en-US" b="0" i="0" dirty="0">
                <a:solidFill>
                  <a:srgbClr val="333333"/>
                </a:solidFill>
                <a:effectLst/>
                <a:latin typeface="Whitney SSm A"/>
              </a:rPr>
              <a:t>Medicare reviews plan performance yearly and releases new star ratings each fall. This means plan ratings may change from year to year.</a:t>
            </a:r>
          </a:p>
          <a:p>
            <a:pPr algn="l"/>
            <a:endParaRPr lang="en-US" b="0" i="0" dirty="0">
              <a:solidFill>
                <a:srgbClr val="333333"/>
              </a:solidFill>
              <a:effectLst/>
              <a:latin typeface="Whitney SSm A"/>
            </a:endParaRPr>
          </a:p>
          <a:p>
            <a:pPr algn="l"/>
            <a:r>
              <a:rPr lang="en-US" b="0" i="0" dirty="0">
                <a:solidFill>
                  <a:srgbClr val="333333"/>
                </a:solidFill>
                <a:effectLst/>
                <a:latin typeface="Whitney SSm A"/>
              </a:rPr>
              <a:t>Remember: Before considering a plan’s star rating, make sure the plan’s coverage and costs suit </a:t>
            </a:r>
            <a:r>
              <a:rPr lang="en-US" b="0" i="0" dirty="0" err="1">
                <a:solidFill>
                  <a:srgbClr val="333333"/>
                </a:solidFill>
                <a:effectLst/>
                <a:latin typeface="Whitney SSm A"/>
              </a:rPr>
              <a:t>youe</a:t>
            </a:r>
            <a:r>
              <a:rPr lang="en-US" b="0" i="0" dirty="0">
                <a:solidFill>
                  <a:srgbClr val="333333"/>
                </a:solidFill>
                <a:effectLst/>
                <a:latin typeface="Whitney SSm A"/>
              </a:rPr>
              <a:t> needs. For example, if </a:t>
            </a:r>
            <a:r>
              <a:rPr lang="en-US" b="0" i="0" dirty="0" err="1">
                <a:solidFill>
                  <a:srgbClr val="333333"/>
                </a:solidFill>
                <a:effectLst/>
                <a:latin typeface="Whitney SSm A"/>
              </a:rPr>
              <a:t>if</a:t>
            </a:r>
            <a:r>
              <a:rPr lang="en-US" b="0" i="0" dirty="0">
                <a:solidFill>
                  <a:srgbClr val="333333"/>
                </a:solidFill>
                <a:effectLst/>
                <a:latin typeface="Whitney SSm A"/>
              </a:rPr>
              <a:t> are considering a Part D plan, be sure the plan covers their drugs at a cost that works for them.</a:t>
            </a:r>
          </a:p>
          <a:p>
            <a:endParaRPr lang="en-US" dirty="0">
              <a:latin typeface="+mn-lt"/>
            </a:endParaRPr>
          </a:p>
          <a:p>
            <a:r>
              <a:rPr lang="en-US" dirty="0">
                <a:latin typeface="+mn-lt"/>
              </a:rPr>
              <a:t>In an effort to promote better plan quality and better choice, Medicare will be sending notices to those who are in a Part D drug plan or Medicare Advantage health plan that fails to get at least a 3-star quality rating for three straight years. The notice lets them know about a Special Enrollment Period to enroll in a 4- or 5-star plan.  If you get such a notice and want to consider a new plan, feel free to call us.  We provide counseling all year round. </a:t>
            </a:r>
          </a:p>
          <a:p>
            <a:endParaRPr lang="en-US" dirty="0"/>
          </a:p>
        </p:txBody>
      </p:sp>
      <p:sp>
        <p:nvSpPr>
          <p:cNvPr id="4" name="Slide Number Placeholder 3"/>
          <p:cNvSpPr>
            <a:spLocks noGrp="1"/>
          </p:cNvSpPr>
          <p:nvPr>
            <p:ph type="sldNum" sz="quarter" idx="5"/>
          </p:nvPr>
        </p:nvSpPr>
        <p:spPr/>
        <p:txBody>
          <a:bodyPr/>
          <a:lstStyle/>
          <a:p>
            <a:fld id="{86456DE3-4E01-4AFD-AD42-42312842ED89}" type="slidenum">
              <a:rPr lang="en-US" smtClean="0"/>
              <a:t>40</a:t>
            </a:fld>
            <a:endParaRPr lang="en-US" dirty="0"/>
          </a:p>
        </p:txBody>
      </p:sp>
    </p:spTree>
    <p:extLst>
      <p:ext uri="{BB962C8B-B14F-4D97-AF65-F5344CB8AC3E}">
        <p14:creationId xmlns:p14="http://schemas.microsoft.com/office/powerpoint/2010/main" val="6741592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your reference, here is a list of the insulin products that are capped at $35, as well as a list of diabetic injectibles that are NOT included.</a:t>
            </a:r>
          </a:p>
        </p:txBody>
      </p:sp>
      <p:sp>
        <p:nvSpPr>
          <p:cNvPr id="4" name="Slide Number Placeholder 3"/>
          <p:cNvSpPr>
            <a:spLocks noGrp="1"/>
          </p:cNvSpPr>
          <p:nvPr>
            <p:ph type="sldNum" sz="quarter" idx="5"/>
          </p:nvPr>
        </p:nvSpPr>
        <p:spPr/>
        <p:txBody>
          <a:bodyPr/>
          <a:lstStyle/>
          <a:p>
            <a:fld id="{87C3D43A-5F1E-4153-93C8-F25D110F33C4}" type="slidenum">
              <a:rPr lang="en-US" smtClean="0"/>
              <a:pPr/>
              <a:t>41</a:t>
            </a:fld>
            <a:endParaRPr lang="en-US"/>
          </a:p>
        </p:txBody>
      </p:sp>
    </p:spTree>
    <p:extLst>
      <p:ext uri="{BB962C8B-B14F-4D97-AF65-F5344CB8AC3E}">
        <p14:creationId xmlns:p14="http://schemas.microsoft.com/office/powerpoint/2010/main" val="23678489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456DE3-4E01-4AFD-AD42-42312842ED89}" type="slidenum">
              <a:rPr lang="en-US" smtClean="0"/>
              <a:t>42</a:t>
            </a:fld>
            <a:endParaRPr lang="en-US" dirty="0"/>
          </a:p>
        </p:txBody>
      </p:sp>
    </p:spTree>
    <p:extLst>
      <p:ext uri="{BB962C8B-B14F-4D97-AF65-F5344CB8AC3E}">
        <p14:creationId xmlns:p14="http://schemas.microsoft.com/office/powerpoint/2010/main" val="24159066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 have received your current Medicare plan’s Annual Notice of Change in September, if you haven’t received it look for an envelope from your insurance provider and note that it may be on thinner paper.</a:t>
            </a:r>
          </a:p>
          <a:p>
            <a:endParaRPr lang="en-US" dirty="0"/>
          </a:p>
          <a:p>
            <a:pPr defTabSz="942170" eaLnBrk="0" fontAlgn="base" hangingPunct="0">
              <a:spcBef>
                <a:spcPct val="30000"/>
              </a:spcBef>
              <a:spcAft>
                <a:spcPct val="0"/>
              </a:spcAft>
              <a:defRPr/>
            </a:pPr>
            <a:r>
              <a:rPr lang="en-US" dirty="0"/>
              <a:t>Note:  Plans cannot change coverage midyear</a:t>
            </a:r>
          </a:p>
          <a:p>
            <a:endParaRPr lang="en-US" dirty="0"/>
          </a:p>
        </p:txBody>
      </p:sp>
      <p:sp>
        <p:nvSpPr>
          <p:cNvPr id="4" name="Slide Number Placeholder 3"/>
          <p:cNvSpPr>
            <a:spLocks noGrp="1"/>
          </p:cNvSpPr>
          <p:nvPr>
            <p:ph type="sldNum" sz="quarter" idx="5"/>
          </p:nvPr>
        </p:nvSpPr>
        <p:spPr/>
        <p:txBody>
          <a:bodyPr/>
          <a:lstStyle/>
          <a:p>
            <a:fld id="{86456DE3-4E01-4AFD-AD42-42312842ED89}" type="slidenum">
              <a:rPr lang="en-US" smtClean="0"/>
              <a:t>43</a:t>
            </a:fld>
            <a:endParaRPr lang="en-US" dirty="0"/>
          </a:p>
        </p:txBody>
      </p:sp>
    </p:spTree>
    <p:extLst>
      <p:ext uri="{BB962C8B-B14F-4D97-AF65-F5344CB8AC3E}">
        <p14:creationId xmlns:p14="http://schemas.microsoft.com/office/powerpoint/2010/main" val="1092725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xfrm>
            <a:off x="530225" y="750888"/>
            <a:ext cx="6683375" cy="3759200"/>
          </a:xfrm>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marL="123232" indent="-123232">
              <a:spcBef>
                <a:spcPct val="0"/>
              </a:spcBef>
              <a:buFont typeface="Wingdings" pitchFamily="2" charset="2"/>
              <a:buChar char="§"/>
            </a:pPr>
            <a:r>
              <a:rPr lang="en-US"/>
              <a:t>There are programs available to help people with limited income and resources pay their Medicare costs. These include Medicaid, Extra Help, and Medicare Savings Programs.  If you think you might qualify or need help, call MMAP and we will set up a private appointment with you.</a:t>
            </a:r>
          </a:p>
        </p:txBody>
      </p:sp>
      <p:sp>
        <p:nvSpPr>
          <p:cNvPr id="849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41C2218-9484-4F99-9541-696284486281}" type="slidenum">
              <a:rPr lang="en-US"/>
              <a:pPr fontAlgn="base">
                <a:spcBef>
                  <a:spcPct val="0"/>
                </a:spcBef>
                <a:spcAft>
                  <a:spcPct val="0"/>
                </a:spcAft>
              </a:pPr>
              <a:t>44</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0225" y="750888"/>
            <a:ext cx="6683375" cy="375920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10"/>
          </p:nvPr>
        </p:nvSpPr>
        <p:spPr/>
        <p:txBody>
          <a:bodyPr/>
          <a:lstStyle/>
          <a:p>
            <a:pPr>
              <a:defRPr/>
            </a:pPr>
            <a:fld id="{10A50FA2-7E48-4C44-8138-295B79D624BA}" type="slidenum">
              <a:rPr lang="en-US" smtClean="0"/>
              <a:pPr>
                <a:defRPr/>
              </a:pPr>
              <a:t>45</a:t>
            </a:fld>
            <a:endParaRPr lang="en-US" dirty="0"/>
          </a:p>
        </p:txBody>
      </p:sp>
    </p:spTree>
    <p:extLst>
      <p:ext uri="{BB962C8B-B14F-4D97-AF65-F5344CB8AC3E}">
        <p14:creationId xmlns:p14="http://schemas.microsoft.com/office/powerpoint/2010/main" val="40960878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Chek</a:t>
            </a:r>
            <a:r>
              <a:rPr lang="en-US" dirty="0"/>
              <a:t> your all your EOBs and </a:t>
            </a:r>
            <a:r>
              <a:rPr lang="en-US" dirty="0" err="1"/>
              <a:t>MSns</a:t>
            </a:r>
            <a:r>
              <a:rPr lang="en-US" dirty="0"/>
              <a:t> to make sure the all the charges are legitimate.  Sometimes a fraudster will get hold of your # and bill </a:t>
            </a:r>
            <a:r>
              <a:rPr lang="en-US" dirty="0" err="1"/>
              <a:t>medicare</a:t>
            </a:r>
            <a:r>
              <a:rPr lang="en-US" dirty="0"/>
              <a:t> for something you did not get or need (currently the big scam is urinary catheters).  If you don’t look at your notices, you won’t know because you aren’t getting billed for anything, but Medicare is.  And, when Medicare pays, we all pay. </a:t>
            </a:r>
          </a:p>
        </p:txBody>
      </p:sp>
      <p:sp>
        <p:nvSpPr>
          <p:cNvPr id="4" name="Slide Number Placeholder 3"/>
          <p:cNvSpPr>
            <a:spLocks noGrp="1"/>
          </p:cNvSpPr>
          <p:nvPr>
            <p:ph type="sldNum" sz="quarter" idx="5"/>
          </p:nvPr>
        </p:nvSpPr>
        <p:spPr/>
        <p:txBody>
          <a:bodyPr/>
          <a:lstStyle/>
          <a:p>
            <a:fld id="{E2C7A22B-3575-437B-9B49-494846B0365C}" type="slidenum">
              <a:rPr lang="en-US" smtClean="0"/>
              <a:t>46</a:t>
            </a:fld>
            <a:endParaRPr lang="en-US" dirty="0"/>
          </a:p>
        </p:txBody>
      </p:sp>
    </p:spTree>
    <p:extLst>
      <p:ext uri="{BB962C8B-B14F-4D97-AF65-F5344CB8AC3E}">
        <p14:creationId xmlns:p14="http://schemas.microsoft.com/office/powerpoint/2010/main" val="34004336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0225" y="750888"/>
            <a:ext cx="6683375" cy="3759200"/>
          </a:xfrm>
        </p:spPr>
      </p:sp>
      <p:sp>
        <p:nvSpPr>
          <p:cNvPr id="3" name="Notes Placeholder 2"/>
          <p:cNvSpPr>
            <a:spLocks noGrp="1"/>
          </p:cNvSpPr>
          <p:nvPr>
            <p:ph type="body" idx="1"/>
          </p:nvPr>
        </p:nvSpPr>
        <p:spPr/>
        <p:txBody>
          <a:bodyPr/>
          <a:lstStyle/>
          <a:p>
            <a:r>
              <a:rPr lang="en-US" dirty="0"/>
              <a:t>We are out in the community during now through December 7</a:t>
            </a:r>
            <a:r>
              <a:rPr lang="en-US" baseline="30000" dirty="0"/>
              <a:t>th</a:t>
            </a:r>
            <a:r>
              <a:rPr lang="en-US" dirty="0"/>
              <a:t>, and have appointments available.  </a:t>
            </a:r>
          </a:p>
        </p:txBody>
      </p:sp>
      <p:sp>
        <p:nvSpPr>
          <p:cNvPr id="4" name="Slide Number Placeholder 3"/>
          <p:cNvSpPr>
            <a:spLocks noGrp="1"/>
          </p:cNvSpPr>
          <p:nvPr>
            <p:ph type="sldNum" sz="quarter" idx="5"/>
          </p:nvPr>
        </p:nvSpPr>
        <p:spPr/>
        <p:txBody>
          <a:bodyPr/>
          <a:lstStyle/>
          <a:p>
            <a:pPr>
              <a:defRPr/>
            </a:pPr>
            <a:fld id="{10A50FA2-7E48-4C44-8138-295B79D624BA}" type="slidenum">
              <a:rPr lang="en-US" smtClean="0"/>
              <a:pPr>
                <a:defRPr/>
              </a:pPr>
              <a:t>48</a:t>
            </a:fld>
            <a:endParaRPr lang="en-US" dirty="0"/>
          </a:p>
        </p:txBody>
      </p:sp>
    </p:spTree>
    <p:extLst>
      <p:ext uri="{BB962C8B-B14F-4D97-AF65-F5344CB8AC3E}">
        <p14:creationId xmlns:p14="http://schemas.microsoft.com/office/powerpoint/2010/main" val="22154255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C7A22B-3575-437B-9B49-494846B0365C}" type="slidenum">
              <a:rPr lang="en-US" smtClean="0"/>
              <a:t>49</a:t>
            </a:fld>
            <a:endParaRPr lang="en-US" dirty="0"/>
          </a:p>
        </p:txBody>
      </p:sp>
    </p:spTree>
    <p:extLst>
      <p:ext uri="{BB962C8B-B14F-4D97-AF65-F5344CB8AC3E}">
        <p14:creationId xmlns:p14="http://schemas.microsoft.com/office/powerpoint/2010/main" val="19351457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C7A22B-3575-437B-9B49-494846B0365C}" type="slidenum">
              <a:rPr lang="en-US" smtClean="0"/>
              <a:t>51</a:t>
            </a:fld>
            <a:endParaRPr lang="en-US" dirty="0"/>
          </a:p>
        </p:txBody>
      </p:sp>
    </p:spTree>
    <p:extLst>
      <p:ext uri="{BB962C8B-B14F-4D97-AF65-F5344CB8AC3E}">
        <p14:creationId xmlns:p14="http://schemas.microsoft.com/office/powerpoint/2010/main" val="21565486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42170">
              <a:defRPr/>
            </a:pPr>
            <a:fld id="{DC5EC68E-3E5D-4BEC-89C8-3EB13FD307C8}" type="slidenum">
              <a:rPr lang="en-US">
                <a:solidFill>
                  <a:prstClr val="black"/>
                </a:solidFill>
                <a:latin typeface="Calibri" panose="020F0502020204030204"/>
              </a:rPr>
              <a:pPr defTabSz="942170">
                <a:defRPr/>
              </a:pPr>
              <a:t>52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6286330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C7A22B-3575-437B-9B49-494846B0365C}" type="slidenum">
              <a:rPr lang="en-US" smtClean="0"/>
              <a:t>53</a:t>
            </a:fld>
            <a:endParaRPr lang="en-US"/>
          </a:p>
        </p:txBody>
      </p:sp>
    </p:spTree>
    <p:extLst>
      <p:ext uri="{BB962C8B-B14F-4D97-AF65-F5344CB8AC3E}">
        <p14:creationId xmlns:p14="http://schemas.microsoft.com/office/powerpoint/2010/main" val="1184684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4" Type="http://schemas.openxmlformats.org/officeDocument/2006/relationships/image" Target="../media/image2.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53885-8E0E-117F-8B0B-BD60E25F1D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813757-8BE0-CFB5-2728-74C44FCBB9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67BD96-3D67-4663-386E-A803D98EC58F}"/>
              </a:ext>
            </a:extLst>
          </p:cNvPr>
          <p:cNvSpPr>
            <a:spLocks noGrp="1"/>
          </p:cNvSpPr>
          <p:nvPr>
            <p:ph type="dt" sz="half" idx="10"/>
          </p:nvPr>
        </p:nvSpPr>
        <p:spPr/>
        <p:txBody>
          <a:bodyPr/>
          <a:lstStyle/>
          <a:p>
            <a:fld id="{8D5D83F1-BF6E-4A98-8153-BAC9ABDE7CE3}" type="datetimeFigureOut">
              <a:rPr lang="en-US" smtClean="0"/>
              <a:t>10/22/2024</a:t>
            </a:fld>
            <a:endParaRPr lang="en-US" dirty="0"/>
          </a:p>
        </p:txBody>
      </p:sp>
      <p:sp>
        <p:nvSpPr>
          <p:cNvPr id="5" name="Footer Placeholder 4">
            <a:extLst>
              <a:ext uri="{FF2B5EF4-FFF2-40B4-BE49-F238E27FC236}">
                <a16:creationId xmlns:a16="http://schemas.microsoft.com/office/drawing/2014/main" id="{127CA994-6EE8-8E04-ACC9-EF26E3D44816}"/>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92CD1688-0AAB-6EEF-C480-B11AF5CCFBA0}"/>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238412144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D68E2-C4F1-EAF0-0F2E-44F96B0BF8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3F43EA-CDDE-74CB-27CF-CAE853DC1E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DC3533-4A46-55D5-F600-25FDD7FE3866}"/>
              </a:ext>
            </a:extLst>
          </p:cNvPr>
          <p:cNvSpPr>
            <a:spLocks noGrp="1"/>
          </p:cNvSpPr>
          <p:nvPr>
            <p:ph type="dt" sz="half" idx="10"/>
          </p:nvPr>
        </p:nvSpPr>
        <p:spPr/>
        <p:txBody>
          <a:bodyPr/>
          <a:lstStyle/>
          <a:p>
            <a:fld id="{BA576E92-E5C8-4FF8-B2BE-A516F6A1724E}" type="datetimeFigureOut">
              <a:rPr lang="en-US" smtClean="0"/>
              <a:t>10/22/2024</a:t>
            </a:fld>
            <a:endParaRPr lang="en-US" dirty="0"/>
          </a:p>
        </p:txBody>
      </p:sp>
      <p:sp>
        <p:nvSpPr>
          <p:cNvPr id="5" name="Footer Placeholder 4">
            <a:extLst>
              <a:ext uri="{FF2B5EF4-FFF2-40B4-BE49-F238E27FC236}">
                <a16:creationId xmlns:a16="http://schemas.microsoft.com/office/drawing/2014/main" id="{0BD80BF3-DCF7-A2F7-2587-BCFC871A731D}"/>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7CFDB27C-3600-D871-7168-2F5A9D1F29F6}"/>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209031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B3C42-5F55-98FA-0B06-D004268444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9A06796-B0A6-B579-2B0C-62FF892251E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813647-BFB9-7341-6EEB-6796432B4B93}"/>
              </a:ext>
            </a:extLst>
          </p:cNvPr>
          <p:cNvSpPr>
            <a:spLocks noGrp="1"/>
          </p:cNvSpPr>
          <p:nvPr>
            <p:ph type="dt" sz="half" idx="10"/>
          </p:nvPr>
        </p:nvSpPr>
        <p:spPr/>
        <p:txBody>
          <a:bodyPr/>
          <a:lstStyle/>
          <a:p>
            <a:fld id="{06DDB232-C681-46A2-B21F-2BD21E9CA134}" type="datetimeFigureOut">
              <a:rPr lang="en-US" smtClean="0"/>
              <a:t>10/22/2024</a:t>
            </a:fld>
            <a:endParaRPr lang="en-US" dirty="0"/>
          </a:p>
        </p:txBody>
      </p:sp>
      <p:sp>
        <p:nvSpPr>
          <p:cNvPr id="5" name="Footer Placeholder 4">
            <a:extLst>
              <a:ext uri="{FF2B5EF4-FFF2-40B4-BE49-F238E27FC236}">
                <a16:creationId xmlns:a16="http://schemas.microsoft.com/office/drawing/2014/main" id="{CFF1AA4B-9AC1-26B1-3643-8E86BEAC010E}"/>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711D1A49-39E0-002F-2AA5-1EF611DD3F1A}"/>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01753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1CFFA-8A3E-76FA-09AE-AAF4C7CB4A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8F77AE-B98D-F058-6808-4BF2545B53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DDAAC-CE96-7B5B-9677-4A7B665284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A585AB-55AD-1DC1-980A-E3C07037D9F6}"/>
              </a:ext>
            </a:extLst>
          </p:cNvPr>
          <p:cNvSpPr>
            <a:spLocks noGrp="1"/>
          </p:cNvSpPr>
          <p:nvPr>
            <p:ph type="dt" sz="half" idx="10"/>
          </p:nvPr>
        </p:nvSpPr>
        <p:spPr/>
        <p:txBody>
          <a:bodyPr/>
          <a:lstStyle/>
          <a:p>
            <a:fld id="{30ABE26E-66F9-4E5F-9E07-CA7CDB200281}" type="datetimeFigureOut">
              <a:rPr lang="en-US" smtClean="0"/>
              <a:t>10/22/2024</a:t>
            </a:fld>
            <a:endParaRPr lang="en-US" dirty="0"/>
          </a:p>
        </p:txBody>
      </p:sp>
      <p:sp>
        <p:nvSpPr>
          <p:cNvPr id="6" name="Footer Placeholder 5">
            <a:extLst>
              <a:ext uri="{FF2B5EF4-FFF2-40B4-BE49-F238E27FC236}">
                <a16:creationId xmlns:a16="http://schemas.microsoft.com/office/drawing/2014/main" id="{E6F58AF1-BB21-ADC0-D516-BB2699B88CE3}"/>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A45D0C3B-16DD-7271-5CB1-0F12A21C049B}"/>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2205847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EE0C4-8E4B-77C4-EC00-27BDB4ECC2C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0077AFD-B29E-9390-8937-7A1006479E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8387D7-7261-6CFD-7252-F5A00A80A4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1C3695-6A61-132A-F5CE-7A77FBA194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6E78CC-1243-B081-868A-6DE7F8C416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3ADDD5-9977-ABE5-7E0C-3565EA7A177E}"/>
              </a:ext>
            </a:extLst>
          </p:cNvPr>
          <p:cNvSpPr>
            <a:spLocks noGrp="1"/>
          </p:cNvSpPr>
          <p:nvPr>
            <p:ph type="dt" sz="half" idx="10"/>
          </p:nvPr>
        </p:nvSpPr>
        <p:spPr/>
        <p:txBody>
          <a:bodyPr/>
          <a:lstStyle/>
          <a:p>
            <a:fld id="{85A1A01C-F286-49E7-998E-3D5BB613F99A}" type="datetimeFigureOut">
              <a:rPr lang="en-US" smtClean="0"/>
              <a:t>10/22/2024</a:t>
            </a:fld>
            <a:endParaRPr lang="en-US" dirty="0"/>
          </a:p>
        </p:txBody>
      </p:sp>
      <p:sp>
        <p:nvSpPr>
          <p:cNvPr id="8" name="Footer Placeholder 7">
            <a:extLst>
              <a:ext uri="{FF2B5EF4-FFF2-40B4-BE49-F238E27FC236}">
                <a16:creationId xmlns:a16="http://schemas.microsoft.com/office/drawing/2014/main" id="{536C675F-0BC0-28B4-F51A-7A57A7D68F54}"/>
              </a:ext>
            </a:extLst>
          </p:cNvPr>
          <p:cNvSpPr>
            <a:spLocks noGrp="1"/>
          </p:cNvSpPr>
          <p:nvPr>
            <p:ph type="ftr" sz="quarter" idx="11"/>
          </p:nvPr>
        </p:nvSpPr>
        <p:spPr/>
        <p:txBody>
          <a:bodyPr/>
          <a:lstStyle/>
          <a:p>
            <a:r>
              <a:rPr lang="en-US"/>
              <a:t>
              </a:t>
            </a:r>
            <a:endParaRPr lang="en-US" dirty="0"/>
          </a:p>
        </p:txBody>
      </p:sp>
      <p:sp>
        <p:nvSpPr>
          <p:cNvPr id="9" name="Slide Number Placeholder 8">
            <a:extLst>
              <a:ext uri="{FF2B5EF4-FFF2-40B4-BE49-F238E27FC236}">
                <a16:creationId xmlns:a16="http://schemas.microsoft.com/office/drawing/2014/main" id="{DB4FA562-D113-9AA2-D90B-0BA79CEDBBA1}"/>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875650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CB278-BC28-5D77-BD20-0790B0663C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C82FA1-7C30-2333-381E-1254B6CDEA11}"/>
              </a:ext>
            </a:extLst>
          </p:cNvPr>
          <p:cNvSpPr>
            <a:spLocks noGrp="1"/>
          </p:cNvSpPr>
          <p:nvPr>
            <p:ph type="dt" sz="half" idx="10"/>
          </p:nvPr>
        </p:nvSpPr>
        <p:spPr/>
        <p:txBody>
          <a:bodyPr/>
          <a:lstStyle/>
          <a:p>
            <a:fld id="{B7CC2C0A-F771-42D9-AAB0-90C3A2B0FEAD}" type="datetimeFigureOut">
              <a:rPr lang="en-US" smtClean="0"/>
              <a:t>10/22/2024</a:t>
            </a:fld>
            <a:endParaRPr lang="en-US" dirty="0"/>
          </a:p>
        </p:txBody>
      </p:sp>
      <p:sp>
        <p:nvSpPr>
          <p:cNvPr id="4" name="Footer Placeholder 3">
            <a:extLst>
              <a:ext uri="{FF2B5EF4-FFF2-40B4-BE49-F238E27FC236}">
                <a16:creationId xmlns:a16="http://schemas.microsoft.com/office/drawing/2014/main" id="{B46FDC0C-2036-F492-FF7A-9ED6EFD6A2D2}"/>
              </a:ext>
            </a:extLst>
          </p:cNvPr>
          <p:cNvSpPr>
            <a:spLocks noGrp="1"/>
          </p:cNvSpPr>
          <p:nvPr>
            <p:ph type="ftr" sz="quarter" idx="11"/>
          </p:nvPr>
        </p:nvSpPr>
        <p:spPr/>
        <p:txBody>
          <a:bodyPr/>
          <a:lstStyle/>
          <a:p>
            <a:r>
              <a:rPr lang="en-US"/>
              <a:t>
              </a:t>
            </a:r>
            <a:endParaRPr lang="en-US" dirty="0"/>
          </a:p>
        </p:txBody>
      </p:sp>
      <p:sp>
        <p:nvSpPr>
          <p:cNvPr id="5" name="Slide Number Placeholder 4">
            <a:extLst>
              <a:ext uri="{FF2B5EF4-FFF2-40B4-BE49-F238E27FC236}">
                <a16:creationId xmlns:a16="http://schemas.microsoft.com/office/drawing/2014/main" id="{15EE610C-7FBD-7A80-FA2C-5C6E7B084F3C}"/>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3160958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901BAC-6AAB-7F1D-F024-680520B1E1EE}"/>
              </a:ext>
            </a:extLst>
          </p:cNvPr>
          <p:cNvSpPr>
            <a:spLocks noGrp="1"/>
          </p:cNvSpPr>
          <p:nvPr>
            <p:ph type="dt" sz="half" idx="10"/>
          </p:nvPr>
        </p:nvSpPr>
        <p:spPr/>
        <p:txBody>
          <a:bodyPr/>
          <a:lstStyle/>
          <a:p>
            <a:fld id="{2CA2A270-409D-4410-9649-B7481576446C}" type="datetimeFigureOut">
              <a:rPr lang="en-US" smtClean="0"/>
              <a:t>10/22/2024</a:t>
            </a:fld>
            <a:endParaRPr lang="en-US" dirty="0"/>
          </a:p>
        </p:txBody>
      </p:sp>
      <p:sp>
        <p:nvSpPr>
          <p:cNvPr id="3" name="Footer Placeholder 2">
            <a:extLst>
              <a:ext uri="{FF2B5EF4-FFF2-40B4-BE49-F238E27FC236}">
                <a16:creationId xmlns:a16="http://schemas.microsoft.com/office/drawing/2014/main" id="{BAB0BC82-8F1F-F6F1-83B2-E2A977E28654}"/>
              </a:ext>
            </a:extLst>
          </p:cNvPr>
          <p:cNvSpPr>
            <a:spLocks noGrp="1"/>
          </p:cNvSpPr>
          <p:nvPr>
            <p:ph type="ftr" sz="quarter" idx="11"/>
          </p:nvPr>
        </p:nvSpPr>
        <p:spPr/>
        <p:txBody>
          <a:bodyPr/>
          <a:lstStyle/>
          <a:p>
            <a:r>
              <a:rPr lang="en-US"/>
              <a:t>
              </a:t>
            </a:r>
            <a:endParaRPr lang="en-US" dirty="0"/>
          </a:p>
        </p:txBody>
      </p:sp>
      <p:sp>
        <p:nvSpPr>
          <p:cNvPr id="4" name="Slide Number Placeholder 3">
            <a:extLst>
              <a:ext uri="{FF2B5EF4-FFF2-40B4-BE49-F238E27FC236}">
                <a16:creationId xmlns:a16="http://schemas.microsoft.com/office/drawing/2014/main" id="{BB670C82-F757-E711-B992-B51EE4543FC2}"/>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2775254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6FAA4-DFD0-1B43-2276-C80C60BD5F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07C6DD-0181-1988-4CCD-8F55A23606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D5D4F99-C201-6228-332C-770215A234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BD2E36-0E04-6BE8-AA08-9860C59CEADD}"/>
              </a:ext>
            </a:extLst>
          </p:cNvPr>
          <p:cNvSpPr>
            <a:spLocks noGrp="1"/>
          </p:cNvSpPr>
          <p:nvPr>
            <p:ph type="dt" sz="half" idx="10"/>
          </p:nvPr>
        </p:nvSpPr>
        <p:spPr/>
        <p:txBody>
          <a:bodyPr/>
          <a:lstStyle/>
          <a:p>
            <a:fld id="{42200AA3-798A-4433-8927-6E115914B6EF}" type="datetimeFigureOut">
              <a:rPr lang="en-US" smtClean="0"/>
              <a:t>10/22/2024</a:t>
            </a:fld>
            <a:endParaRPr lang="en-US" dirty="0"/>
          </a:p>
        </p:txBody>
      </p:sp>
      <p:sp>
        <p:nvSpPr>
          <p:cNvPr id="6" name="Footer Placeholder 5">
            <a:extLst>
              <a:ext uri="{FF2B5EF4-FFF2-40B4-BE49-F238E27FC236}">
                <a16:creationId xmlns:a16="http://schemas.microsoft.com/office/drawing/2014/main" id="{0D34EBD7-AB77-CD0F-59BD-480990B96E1A}"/>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1DCFC24B-E17B-EE00-37ED-CFD55D40A2B4}"/>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2355915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D18D0-2E3C-444E-3367-7EEFA2728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AD8987-112E-AE1E-B46D-754BDE6585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7D639C-E16D-BB9A-9631-1BC73463B5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EB2D11-9C93-7FEE-B88E-3080E3619797}"/>
              </a:ext>
            </a:extLst>
          </p:cNvPr>
          <p:cNvSpPr>
            <a:spLocks noGrp="1"/>
          </p:cNvSpPr>
          <p:nvPr>
            <p:ph type="dt" sz="half" idx="10"/>
          </p:nvPr>
        </p:nvSpPr>
        <p:spPr/>
        <p:txBody>
          <a:bodyPr/>
          <a:lstStyle/>
          <a:p>
            <a:fld id="{36322871-0F85-43DC-99D7-CA8E7437E2EC}" type="datetimeFigureOut">
              <a:rPr lang="en-US" smtClean="0"/>
              <a:t>10/22/2024</a:t>
            </a:fld>
            <a:endParaRPr lang="en-US" dirty="0"/>
          </a:p>
        </p:txBody>
      </p:sp>
      <p:sp>
        <p:nvSpPr>
          <p:cNvPr id="6" name="Footer Placeholder 5">
            <a:extLst>
              <a:ext uri="{FF2B5EF4-FFF2-40B4-BE49-F238E27FC236}">
                <a16:creationId xmlns:a16="http://schemas.microsoft.com/office/drawing/2014/main" id="{7C05BAD9-630D-19C2-A383-FF467714258F}"/>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EA2861D2-9A1E-9F8C-9CED-9ABA4EB92768}"/>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600385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763C3-F13D-85DB-3779-7D549D1DF93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FA9205F-6674-59B8-6E45-ABE0A62538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EA814F-F0A3-A5E0-D85C-89B2EFE6858D}"/>
              </a:ext>
            </a:extLst>
          </p:cNvPr>
          <p:cNvSpPr>
            <a:spLocks noGrp="1"/>
          </p:cNvSpPr>
          <p:nvPr>
            <p:ph type="dt" sz="half" idx="10"/>
          </p:nvPr>
        </p:nvSpPr>
        <p:spPr/>
        <p:txBody>
          <a:bodyPr/>
          <a:lstStyle/>
          <a:p>
            <a:fld id="{ED9BE5A2-57A1-4629-B29D-D386573AF9F3}" type="datetimeFigureOut">
              <a:rPr lang="en-US" smtClean="0"/>
              <a:t>10/22/2024</a:t>
            </a:fld>
            <a:endParaRPr lang="en-US" dirty="0"/>
          </a:p>
        </p:txBody>
      </p:sp>
      <p:sp>
        <p:nvSpPr>
          <p:cNvPr id="5" name="Footer Placeholder 4">
            <a:extLst>
              <a:ext uri="{FF2B5EF4-FFF2-40B4-BE49-F238E27FC236}">
                <a16:creationId xmlns:a16="http://schemas.microsoft.com/office/drawing/2014/main" id="{4A29BF74-B6B2-B258-CDDC-DBA5F864ED51}"/>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B64A46EA-7ED2-8382-650E-2362C071AD8B}"/>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800260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F1BDDC-FB29-8E64-A088-016C37FA9C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D04F4C-8B2F-7AEB-2994-D4AB12C771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908FA8-0663-2691-05B8-1899BB1A3FB0}"/>
              </a:ext>
            </a:extLst>
          </p:cNvPr>
          <p:cNvSpPr>
            <a:spLocks noGrp="1"/>
          </p:cNvSpPr>
          <p:nvPr>
            <p:ph type="dt" sz="half" idx="10"/>
          </p:nvPr>
        </p:nvSpPr>
        <p:spPr/>
        <p:txBody>
          <a:bodyPr/>
          <a:lstStyle/>
          <a:p>
            <a:fld id="{A3A72485-1B57-41B4-A998-97848CC136C2}" type="datetimeFigureOut">
              <a:rPr lang="en-US" smtClean="0"/>
              <a:t>10/22/2024</a:t>
            </a:fld>
            <a:endParaRPr lang="en-US" dirty="0"/>
          </a:p>
        </p:txBody>
      </p:sp>
      <p:sp>
        <p:nvSpPr>
          <p:cNvPr id="5" name="Footer Placeholder 4">
            <a:extLst>
              <a:ext uri="{FF2B5EF4-FFF2-40B4-BE49-F238E27FC236}">
                <a16:creationId xmlns:a16="http://schemas.microsoft.com/office/drawing/2014/main" id="{E4ADC4B0-6079-5D2B-88FC-BD9B8737B093}"/>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F84C4485-8796-7CA4-3B87-81B0F02445A3}"/>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540676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PPTMON slide">
    <p:spTree>
      <p:nvGrpSpPr>
        <p:cNvPr id="1" name=""/>
        <p:cNvGrpSpPr/>
        <p:nvPr/>
      </p:nvGrpSpPr>
      <p:grpSpPr>
        <a:xfrm>
          <a:off x="0" y="0"/>
          <a:ext cx="0" cy="0"/>
          <a:chOff x="0" y="0"/>
          <a:chExt cx="0" cy="0"/>
        </a:xfrm>
      </p:grpSpPr>
      <p:pic>
        <p:nvPicPr>
          <p:cNvPr id="24" name="Graphic 3">
            <a:hlinkClick r:id="rId2"/>
            <a:extLst>
              <a:ext uri="{FF2B5EF4-FFF2-40B4-BE49-F238E27FC236}">
                <a16:creationId xmlns:a16="http://schemas.microsoft.com/office/drawing/2014/main" id="{0D44DBFE-93AB-4900-9DC6-F53E7F21AFF1}"/>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6951055"/>
            <a:ext cx="2239204" cy="246221"/>
          </a:xfrm>
          <a:prstGeom prst="rect">
            <a:avLst/>
          </a:prstGeom>
        </p:spPr>
      </p:pic>
      <p:sp>
        <p:nvSpPr>
          <p:cNvPr id="25" name="TextBox 24">
            <a:hlinkClick r:id="rId5"/>
            <a:extLst>
              <a:ext uri="{FF2B5EF4-FFF2-40B4-BE49-F238E27FC236}">
                <a16:creationId xmlns:a16="http://schemas.microsoft.com/office/drawing/2014/main" id="{B0CEF9AC-9DC3-45B0-B363-42DD1191366C}"/>
              </a:ext>
            </a:extLst>
          </p:cNvPr>
          <p:cNvSpPr txBox="1"/>
          <p:nvPr userDrawn="1"/>
        </p:nvSpPr>
        <p:spPr>
          <a:xfrm>
            <a:off x="4434978" y="7006776"/>
            <a:ext cx="2690631" cy="207749"/>
          </a:xfrm>
          <a:prstGeom prst="rect">
            <a:avLst/>
          </a:prstGeom>
          <a:noFill/>
        </p:spPr>
        <p:txBody>
          <a:bodyPr wrap="square" rtlCol="0">
            <a:spAutoFit/>
          </a:bodyPr>
          <a:lstStyle/>
          <a:p>
            <a:r>
              <a:rPr lang="en-US" altLang="ko-KR" sz="750" u="none">
                <a:latin typeface="Arial" panose="020B0604020202020204" pitchFamily="34" charset="0"/>
                <a:cs typeface="Arial" panose="020B0604020202020204" pitchFamily="34" charset="0"/>
                <a:hlinkClick r:id="rId6"/>
              </a:rPr>
              <a:t>Presentation template by</a:t>
            </a:r>
            <a:endParaRPr lang="ko-KR" altLang="en-US" sz="750" u="non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959878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05D285-6AC0-553B-2C87-192A3AB9EB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7D44098-1121-691A-35D3-C4F2C338A0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0DA28-DCDF-D77C-C7E6-D7DC347362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857DF4D-D974-434D-9D64-40B7405DF5F0}" type="datetimeFigureOut">
              <a:rPr lang="en-US" smtClean="0"/>
              <a:t>10/22/2024</a:t>
            </a:fld>
            <a:endParaRPr lang="en-US" dirty="0"/>
          </a:p>
        </p:txBody>
      </p:sp>
      <p:sp>
        <p:nvSpPr>
          <p:cNvPr id="5" name="Footer Placeholder 4">
            <a:extLst>
              <a:ext uri="{FF2B5EF4-FFF2-40B4-BE49-F238E27FC236}">
                <a16:creationId xmlns:a16="http://schemas.microsoft.com/office/drawing/2014/main" id="{0CBA4C48-198E-217A-D765-DEDE2A0A05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
              </a:t>
            </a:r>
            <a:endParaRPr lang="en-US" dirty="0"/>
          </a:p>
        </p:txBody>
      </p:sp>
      <p:sp>
        <p:nvSpPr>
          <p:cNvPr id="6" name="Slide Number Placeholder 5">
            <a:extLst>
              <a:ext uri="{FF2B5EF4-FFF2-40B4-BE49-F238E27FC236}">
                <a16:creationId xmlns:a16="http://schemas.microsoft.com/office/drawing/2014/main" id="{B8DD4A44-7E50-AEF1-6519-FA05E2438D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C12960-6E85-460F-B6E3-5B82CB31AF3D}" type="slidenum">
              <a:rPr lang="en-US" smtClean="0"/>
              <a:t>‹#›</a:t>
            </a:fld>
            <a:endParaRPr lang="en-US" dirty="0"/>
          </a:p>
        </p:txBody>
      </p:sp>
    </p:spTree>
    <p:extLst>
      <p:ext uri="{BB962C8B-B14F-4D97-AF65-F5344CB8AC3E}">
        <p14:creationId xmlns:p14="http://schemas.microsoft.com/office/powerpoint/2010/main" val="1143112548"/>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6.xml"/><Relationship Id="rId7" Type="http://schemas.openxmlformats.org/officeDocument/2006/relationships/diagramColors" Target="../diagrams/colors6.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diagramQuickStyle" Target="../diagrams/quickStyle6.xml"/><Relationship Id="rId5" Type="http://schemas.openxmlformats.org/officeDocument/2006/relationships/diagramLayout" Target="../diagrams/layout6.xml"/><Relationship Id="rId10" Type="http://schemas.openxmlformats.org/officeDocument/2006/relationships/image" Target="../media/image20.png"/><Relationship Id="rId4" Type="http://schemas.openxmlformats.org/officeDocument/2006/relationships/diagramData" Target="../diagrams/data6.xml"/><Relationship Id="rId9"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customXml" Target="../ink/ink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30.png"/><Relationship Id="rId3" Type="http://schemas.openxmlformats.org/officeDocument/2006/relationships/diagramData" Target="../diagrams/data9.xml"/><Relationship Id="rId7" Type="http://schemas.microsoft.com/office/2007/relationships/diagramDrawing" Target="../diagrams/drawing9.xml"/><Relationship Id="rId12" Type="http://schemas.openxmlformats.org/officeDocument/2006/relationships/customXml" Target="../ink/ink4.xml"/><Relationship Id="rId17" Type="http://schemas.openxmlformats.org/officeDocument/2006/relationships/image" Target="../media/image25.jpeg"/><Relationship Id="rId2" Type="http://schemas.openxmlformats.org/officeDocument/2006/relationships/notesSlide" Target="../notesSlides/notesSlide16.xml"/><Relationship Id="rId16"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diagramColors" Target="../diagrams/colors9.xml"/><Relationship Id="rId11" Type="http://schemas.openxmlformats.org/officeDocument/2006/relationships/image" Target="../media/image29.png"/><Relationship Id="rId5" Type="http://schemas.openxmlformats.org/officeDocument/2006/relationships/diagramQuickStyle" Target="../diagrams/quickStyle9.xml"/><Relationship Id="rId15" Type="http://schemas.openxmlformats.org/officeDocument/2006/relationships/customXml" Target="../ink/ink6.xml"/><Relationship Id="rId10" Type="http://schemas.openxmlformats.org/officeDocument/2006/relationships/customXml" Target="../ink/ink3.xml"/><Relationship Id="rId4" Type="http://schemas.openxmlformats.org/officeDocument/2006/relationships/diagramLayout" Target="../diagrams/layout9.xml"/><Relationship Id="rId9" Type="http://schemas.openxmlformats.org/officeDocument/2006/relationships/image" Target="../media/image4.png"/><Relationship Id="rId14" Type="http://schemas.openxmlformats.org/officeDocument/2006/relationships/customXml" Target="../ink/ink5.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0.xml"/><Relationship Id="rId11" Type="http://schemas.openxmlformats.org/officeDocument/2006/relationships/image" Target="../media/image30.png"/><Relationship Id="rId5" Type="http://schemas.openxmlformats.org/officeDocument/2006/relationships/diagramQuickStyle" Target="../diagrams/quickStyle10.xml"/><Relationship Id="rId10" Type="http://schemas.openxmlformats.org/officeDocument/2006/relationships/customXml" Target="../ink/ink7.xml"/><Relationship Id="rId4" Type="http://schemas.openxmlformats.org/officeDocument/2006/relationships/diagramLayout" Target="../diagrams/layout10.xml"/><Relationship Id="rId9"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customXml" Target="../ink/ink12.xml"/><Relationship Id="rId18" Type="http://schemas.openxmlformats.org/officeDocument/2006/relationships/image" Target="../media/image40.png"/><Relationship Id="rId26" Type="http://schemas.openxmlformats.org/officeDocument/2006/relationships/image" Target="../media/image44.png"/><Relationship Id="rId39" Type="http://schemas.openxmlformats.org/officeDocument/2006/relationships/customXml" Target="../ink/ink25.xml"/><Relationship Id="rId3" Type="http://schemas.openxmlformats.org/officeDocument/2006/relationships/image" Target="../media/image36.png"/><Relationship Id="rId21" Type="http://schemas.openxmlformats.org/officeDocument/2006/relationships/customXml" Target="../ink/ink16.xml"/><Relationship Id="rId34" Type="http://schemas.openxmlformats.org/officeDocument/2006/relationships/image" Target="../media/image48.png"/><Relationship Id="rId42" Type="http://schemas.openxmlformats.org/officeDocument/2006/relationships/image" Target="../media/image52.png"/><Relationship Id="rId7" Type="http://schemas.openxmlformats.org/officeDocument/2006/relationships/customXml" Target="../ink/ink9.xml"/><Relationship Id="rId12" Type="http://schemas.openxmlformats.org/officeDocument/2006/relationships/image" Target="../media/image37.png"/><Relationship Id="rId17" Type="http://schemas.openxmlformats.org/officeDocument/2006/relationships/customXml" Target="../ink/ink14.xml"/><Relationship Id="rId25" Type="http://schemas.openxmlformats.org/officeDocument/2006/relationships/customXml" Target="../ink/ink18.xml"/><Relationship Id="rId33" Type="http://schemas.openxmlformats.org/officeDocument/2006/relationships/customXml" Target="../ink/ink22.xml"/><Relationship Id="rId38" Type="http://schemas.openxmlformats.org/officeDocument/2006/relationships/image" Target="../media/image50.png"/><Relationship Id="rId2" Type="http://schemas.openxmlformats.org/officeDocument/2006/relationships/notesSlide" Target="../notesSlides/notesSlide31.xml"/><Relationship Id="rId16" Type="http://schemas.openxmlformats.org/officeDocument/2006/relationships/image" Target="../media/image39.png"/><Relationship Id="rId20" Type="http://schemas.openxmlformats.org/officeDocument/2006/relationships/image" Target="../media/image41.png"/><Relationship Id="rId29" Type="http://schemas.openxmlformats.org/officeDocument/2006/relationships/customXml" Target="../ink/ink20.xml"/><Relationship Id="rId41" Type="http://schemas.openxmlformats.org/officeDocument/2006/relationships/customXml" Target="../ink/ink26.xml"/><Relationship Id="rId1" Type="http://schemas.openxmlformats.org/officeDocument/2006/relationships/slideLayout" Target="../slideLayouts/slideLayout12.xml"/><Relationship Id="rId6" Type="http://schemas.openxmlformats.org/officeDocument/2006/relationships/image" Target="../media/image34.png"/><Relationship Id="rId11" Type="http://schemas.openxmlformats.org/officeDocument/2006/relationships/customXml" Target="../ink/ink11.xml"/><Relationship Id="rId24" Type="http://schemas.openxmlformats.org/officeDocument/2006/relationships/image" Target="../media/image43.png"/><Relationship Id="rId32" Type="http://schemas.openxmlformats.org/officeDocument/2006/relationships/image" Target="../media/image47.png"/><Relationship Id="rId37" Type="http://schemas.openxmlformats.org/officeDocument/2006/relationships/customXml" Target="../ink/ink24.xml"/><Relationship Id="rId40" Type="http://schemas.openxmlformats.org/officeDocument/2006/relationships/image" Target="../media/image51.png"/><Relationship Id="rId5" Type="http://schemas.openxmlformats.org/officeDocument/2006/relationships/customXml" Target="../ink/ink8.xml"/><Relationship Id="rId15" Type="http://schemas.openxmlformats.org/officeDocument/2006/relationships/customXml" Target="../ink/ink13.xml"/><Relationship Id="rId23" Type="http://schemas.openxmlformats.org/officeDocument/2006/relationships/customXml" Target="../ink/ink17.xml"/><Relationship Id="rId28" Type="http://schemas.openxmlformats.org/officeDocument/2006/relationships/image" Target="../media/image45.png"/><Relationship Id="rId36" Type="http://schemas.openxmlformats.org/officeDocument/2006/relationships/image" Target="../media/image49.png"/><Relationship Id="rId10" Type="http://schemas.openxmlformats.org/officeDocument/2006/relationships/image" Target="../media/image360.png"/><Relationship Id="rId19" Type="http://schemas.openxmlformats.org/officeDocument/2006/relationships/customXml" Target="../ink/ink15.xml"/><Relationship Id="rId31" Type="http://schemas.openxmlformats.org/officeDocument/2006/relationships/customXml" Target="../ink/ink21.xml"/><Relationship Id="rId4" Type="http://schemas.openxmlformats.org/officeDocument/2006/relationships/hyperlink" Target="Medicare.gov/basics/get-started-with-medicare" TargetMode="External"/><Relationship Id="rId9" Type="http://schemas.openxmlformats.org/officeDocument/2006/relationships/customXml" Target="../ink/ink10.xml"/><Relationship Id="rId14" Type="http://schemas.openxmlformats.org/officeDocument/2006/relationships/image" Target="../media/image38.png"/><Relationship Id="rId22" Type="http://schemas.openxmlformats.org/officeDocument/2006/relationships/image" Target="../media/image42.png"/><Relationship Id="rId27" Type="http://schemas.openxmlformats.org/officeDocument/2006/relationships/customXml" Target="../ink/ink19.xml"/><Relationship Id="rId30" Type="http://schemas.openxmlformats.org/officeDocument/2006/relationships/image" Target="../media/image46.png"/><Relationship Id="rId35" Type="http://schemas.openxmlformats.org/officeDocument/2006/relationships/customXml" Target="../ink/ink23.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diagramData" Target="../diagrams/data15.xml"/><Relationship Id="rId3" Type="http://schemas.openxmlformats.org/officeDocument/2006/relationships/diagramData" Target="../diagrams/data14.xml"/><Relationship Id="rId7" Type="http://schemas.microsoft.com/office/2007/relationships/diagramDrawing" Target="../diagrams/drawing14.xml"/><Relationship Id="rId12" Type="http://schemas.microsoft.com/office/2007/relationships/diagramDrawing" Target="../diagrams/drawing15.xml"/><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diagramColors" Target="../diagrams/colors14.xml"/><Relationship Id="rId11" Type="http://schemas.openxmlformats.org/officeDocument/2006/relationships/diagramColors" Target="../diagrams/colors15.xml"/><Relationship Id="rId5" Type="http://schemas.openxmlformats.org/officeDocument/2006/relationships/diagramQuickStyle" Target="../diagrams/quickStyle14.xml"/><Relationship Id="rId10" Type="http://schemas.openxmlformats.org/officeDocument/2006/relationships/diagramQuickStyle" Target="../diagrams/quickStyle15.xml"/><Relationship Id="rId4" Type="http://schemas.openxmlformats.org/officeDocument/2006/relationships/diagramLayout" Target="../diagrams/layout14.xml"/><Relationship Id="rId9" Type="http://schemas.openxmlformats.org/officeDocument/2006/relationships/diagramLayout" Target="../diagrams/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4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emf"/></Relationships>
</file>

<file path=ppt/slides/_rels/slide4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4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61.jpeg"/><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61.jpeg"/></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8" Type="http://schemas.openxmlformats.org/officeDocument/2006/relationships/diagramColors" Target="../diagrams/colors17.xml"/><Relationship Id="rId3" Type="http://schemas.openxmlformats.org/officeDocument/2006/relationships/image" Target="../media/image5.png"/><Relationship Id="rId7" Type="http://schemas.openxmlformats.org/officeDocument/2006/relationships/diagramQuickStyle" Target="../diagrams/quickStyle17.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Layout" Target="../diagrams/layout17.xml"/><Relationship Id="rId5" Type="http://schemas.openxmlformats.org/officeDocument/2006/relationships/diagramData" Target="../diagrams/data17.xml"/><Relationship Id="rId4" Type="http://schemas.openxmlformats.org/officeDocument/2006/relationships/image" Target="../media/image4.png"/><Relationship Id="rId9" Type="http://schemas.microsoft.com/office/2007/relationships/diagramDrawing" Target="../diagrams/drawing17.xml"/></Relationships>
</file>

<file path=ppt/slides/_rels/slide4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diagramQuickStyle" Target="../diagrams/quickStyle18.xml"/><Relationship Id="rId3" Type="http://schemas.openxmlformats.org/officeDocument/2006/relationships/image" Target="../media/image65.png"/><Relationship Id="rId7" Type="http://schemas.openxmlformats.org/officeDocument/2006/relationships/diagramLayout" Target="../diagrams/layout18.xml"/><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diagramData" Target="../diagrams/data18.xml"/><Relationship Id="rId5" Type="http://schemas.openxmlformats.org/officeDocument/2006/relationships/image" Target="../media/image5.png"/><Relationship Id="rId10" Type="http://schemas.microsoft.com/office/2007/relationships/diagramDrawing" Target="../diagrams/drawing18.xml"/><Relationship Id="rId4" Type="http://schemas.openxmlformats.org/officeDocument/2006/relationships/image" Target="../media/image66.png"/><Relationship Id="rId9" Type="http://schemas.openxmlformats.org/officeDocument/2006/relationships/diagramColors" Target="../diagrams/colors18.xml"/></Relationships>
</file>

<file path=ppt/slides/_rels/slide5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diagramColors" Target="../diagrams/colors19.xml"/><Relationship Id="rId11" Type="http://schemas.openxmlformats.org/officeDocument/2006/relationships/image" Target="../media/image5.png"/><Relationship Id="rId5" Type="http://schemas.openxmlformats.org/officeDocument/2006/relationships/diagramQuickStyle" Target="../diagrams/quickStyle19.xml"/><Relationship Id="rId10" Type="http://schemas.openxmlformats.org/officeDocument/2006/relationships/image" Target="../media/image73.jpeg"/><Relationship Id="rId4" Type="http://schemas.openxmlformats.org/officeDocument/2006/relationships/diagramLayout" Target="../diagrams/layout19.xml"/><Relationship Id="rId9" Type="http://schemas.openxmlformats.org/officeDocument/2006/relationships/image" Target="../media/image72.svg"/></Relationships>
</file>

<file path=ppt/slides/_rels/slide53.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74.jpeg"/><Relationship Id="rId7" Type="http://schemas.openxmlformats.org/officeDocument/2006/relationships/diagramColors" Target="../diagrams/colors20.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DCD04-DBEC-485C-B3F0-0C10AFFABAB6}"/>
              </a:ext>
            </a:extLst>
          </p:cNvPr>
          <p:cNvSpPr>
            <a:spLocks noGrp="1"/>
          </p:cNvSpPr>
          <p:nvPr>
            <p:ph type="ctrTitle"/>
          </p:nvPr>
        </p:nvSpPr>
        <p:spPr>
          <a:xfrm>
            <a:off x="1078160" y="1348844"/>
            <a:ext cx="5716338" cy="3042706"/>
          </a:xfrm>
        </p:spPr>
        <p:txBody>
          <a:bodyPr>
            <a:normAutofit/>
          </a:bodyPr>
          <a:lstStyle/>
          <a:p>
            <a:r>
              <a:rPr lang="en-US" sz="6600" b="1" dirty="0">
                <a:solidFill>
                  <a:srgbClr val="FFFFFF"/>
                </a:solidFill>
              </a:rPr>
              <a:t>Medicare 101</a:t>
            </a:r>
          </a:p>
        </p:txBody>
      </p:sp>
      <p:sp>
        <p:nvSpPr>
          <p:cNvPr id="8" name="Slide Number Placeholder 7">
            <a:extLst>
              <a:ext uri="{FF2B5EF4-FFF2-40B4-BE49-F238E27FC236}">
                <a16:creationId xmlns:a16="http://schemas.microsoft.com/office/drawing/2014/main" id="{1E0B529F-B16E-4CFE-BD1A-33BC7F6361BF}"/>
              </a:ext>
            </a:extLst>
          </p:cNvPr>
          <p:cNvSpPr>
            <a:spLocks noGrp="1"/>
          </p:cNvSpPr>
          <p:nvPr>
            <p:ph type="sldNum" sz="quarter" idx="12"/>
          </p:nvPr>
        </p:nvSpPr>
        <p:spPr>
          <a:xfrm>
            <a:off x="9447947" y="6519672"/>
            <a:ext cx="2111881" cy="228600"/>
          </a:xfrm>
        </p:spPr>
        <p:txBody>
          <a:bodyPr>
            <a:normAutofit fontScale="92500" lnSpcReduction="20000"/>
          </a:bodyPr>
          <a:lstStyle/>
          <a:p>
            <a:pPr>
              <a:lnSpc>
                <a:spcPct val="90000"/>
              </a:lnSpc>
              <a:spcAft>
                <a:spcPts val="600"/>
              </a:spcAft>
            </a:pPr>
            <a:fld id="{4FAB73BC-B049-4115-A692-8D63A059BFB8}" type="slidenum">
              <a:rPr lang="en-US" smtClean="0"/>
              <a:pPr>
                <a:lnSpc>
                  <a:spcPct val="90000"/>
                </a:lnSpc>
                <a:spcAft>
                  <a:spcPts val="600"/>
                </a:spcAft>
              </a:pPr>
              <a:t>1</a:t>
            </a:fld>
            <a:endParaRPr lang="en-US"/>
          </a:p>
        </p:txBody>
      </p:sp>
      <p:pic>
        <p:nvPicPr>
          <p:cNvPr id="6" name="Picture 5">
            <a:extLst>
              <a:ext uri="{FF2B5EF4-FFF2-40B4-BE49-F238E27FC236}">
                <a16:creationId xmlns:a16="http://schemas.microsoft.com/office/drawing/2014/main" id="{3875EBB7-C35A-4E52-8702-78E46113D9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008526" y="5112592"/>
            <a:ext cx="1887716" cy="16337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A black background with blue text&#10;&#10;Description automatically generated">
            <a:extLst>
              <a:ext uri="{FF2B5EF4-FFF2-40B4-BE49-F238E27FC236}">
                <a16:creationId xmlns:a16="http://schemas.microsoft.com/office/drawing/2014/main" id="{E3D02C45-CD0B-EC3F-01CA-91562B68C2BB}"/>
              </a:ext>
            </a:extLst>
          </p:cNvPr>
          <p:cNvPicPr>
            <a:picLocks noChangeAspect="1"/>
          </p:cNvPicPr>
          <p:nvPr/>
        </p:nvPicPr>
        <p:blipFill>
          <a:blip r:embed="rId4"/>
          <a:stretch>
            <a:fillRect/>
          </a:stretch>
        </p:blipFill>
        <p:spPr>
          <a:xfrm>
            <a:off x="295758" y="5361147"/>
            <a:ext cx="4110426" cy="1459201"/>
          </a:xfrm>
          <a:prstGeom prst="rect">
            <a:avLst/>
          </a:prstGeom>
        </p:spPr>
      </p:pic>
      <p:pic>
        <p:nvPicPr>
          <p:cNvPr id="17" name="Picture 16" descr="A black screen with blue text&#10;&#10;Description automatically generated">
            <a:extLst>
              <a:ext uri="{FF2B5EF4-FFF2-40B4-BE49-F238E27FC236}">
                <a16:creationId xmlns:a16="http://schemas.microsoft.com/office/drawing/2014/main" id="{A476E695-9E98-32B5-0168-2724CDC813CC}"/>
              </a:ext>
            </a:extLst>
          </p:cNvPr>
          <p:cNvPicPr>
            <a:picLocks noChangeAspect="1"/>
          </p:cNvPicPr>
          <p:nvPr/>
        </p:nvPicPr>
        <p:blipFill>
          <a:blip r:embed="rId5"/>
          <a:stretch>
            <a:fillRect/>
          </a:stretch>
        </p:blipFill>
        <p:spPr>
          <a:xfrm>
            <a:off x="4406184" y="5333430"/>
            <a:ext cx="4110426" cy="1387269"/>
          </a:xfrm>
          <a:prstGeom prst="rect">
            <a:avLst/>
          </a:prstGeom>
        </p:spPr>
      </p:pic>
      <p:sp>
        <p:nvSpPr>
          <p:cNvPr id="9" name="TextBox 8">
            <a:extLst>
              <a:ext uri="{FF2B5EF4-FFF2-40B4-BE49-F238E27FC236}">
                <a16:creationId xmlns:a16="http://schemas.microsoft.com/office/drawing/2014/main" id="{F846EE1A-0E87-FD8F-7AC6-93BAEB551207}"/>
              </a:ext>
            </a:extLst>
          </p:cNvPr>
          <p:cNvSpPr txBox="1"/>
          <p:nvPr/>
        </p:nvSpPr>
        <p:spPr>
          <a:xfrm>
            <a:off x="17009389" y="445576"/>
            <a:ext cx="2743199" cy="4571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
        <p:nvSpPr>
          <p:cNvPr id="4" name="TextBox 3">
            <a:extLst>
              <a:ext uri="{FF2B5EF4-FFF2-40B4-BE49-F238E27FC236}">
                <a16:creationId xmlns:a16="http://schemas.microsoft.com/office/drawing/2014/main" id="{2D5A7237-7460-6495-7131-8BFCB8925D52}"/>
              </a:ext>
            </a:extLst>
          </p:cNvPr>
          <p:cNvSpPr txBox="1"/>
          <p:nvPr/>
        </p:nvSpPr>
        <p:spPr>
          <a:xfrm>
            <a:off x="2711042" y="1309935"/>
            <a:ext cx="7736305" cy="1938992"/>
          </a:xfrm>
          <a:prstGeom prst="rect">
            <a:avLst/>
          </a:prstGeom>
          <a:noFill/>
        </p:spPr>
        <p:txBody>
          <a:bodyPr wrap="square" rtlCol="0">
            <a:spAutoFit/>
          </a:bodyPr>
          <a:lstStyle/>
          <a:p>
            <a:r>
              <a:rPr lang="en-US" sz="6000" dirty="0"/>
              <a:t>WHAT’S NEW IN </a:t>
            </a:r>
          </a:p>
          <a:p>
            <a:r>
              <a:rPr lang="en-US" sz="6000" dirty="0"/>
              <a:t>MEDICARE 2025</a:t>
            </a:r>
          </a:p>
        </p:txBody>
      </p:sp>
    </p:spTree>
    <p:extLst>
      <p:ext uri="{BB962C8B-B14F-4D97-AF65-F5344CB8AC3E}">
        <p14:creationId xmlns:p14="http://schemas.microsoft.com/office/powerpoint/2010/main" val="1735365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A2AB1-529C-EB8B-21E5-9F1676EBA2AB}"/>
              </a:ext>
            </a:extLst>
          </p:cNvPr>
          <p:cNvSpPr>
            <a:spLocks noGrp="1"/>
          </p:cNvSpPr>
          <p:nvPr>
            <p:ph type="title"/>
          </p:nvPr>
        </p:nvSpPr>
        <p:spPr>
          <a:solidFill>
            <a:schemeClr val="bg1"/>
          </a:solidFill>
          <a:ln w="57150">
            <a:solidFill>
              <a:schemeClr val="accent1"/>
            </a:solidFill>
          </a:ln>
        </p:spPr>
        <p:txBody>
          <a:bodyPr>
            <a:normAutofit/>
          </a:bodyPr>
          <a:lstStyle/>
          <a:p>
            <a:pPr algn="ctr"/>
            <a:r>
              <a:rPr lang="en-US" u="sng" dirty="0"/>
              <a:t>M</a:t>
            </a:r>
            <a:r>
              <a:rPr lang="en-US" dirty="0"/>
              <a:t>ichigan </a:t>
            </a:r>
            <a:r>
              <a:rPr lang="en-US" u="sng" dirty="0"/>
              <a:t>M</a:t>
            </a:r>
            <a:r>
              <a:rPr lang="en-US" dirty="0"/>
              <a:t>edicare </a:t>
            </a:r>
            <a:br>
              <a:rPr lang="en-US" dirty="0"/>
            </a:br>
            <a:r>
              <a:rPr lang="en-US" u="sng" dirty="0"/>
              <a:t>A</a:t>
            </a:r>
            <a:r>
              <a:rPr lang="en-US" dirty="0"/>
              <a:t>ssistance </a:t>
            </a:r>
            <a:r>
              <a:rPr lang="en-US" u="sng" dirty="0"/>
              <a:t>P</a:t>
            </a:r>
            <a:r>
              <a:rPr lang="en-US" dirty="0"/>
              <a:t>rogram (MMAP)</a:t>
            </a:r>
          </a:p>
        </p:txBody>
      </p:sp>
      <p:sp>
        <p:nvSpPr>
          <p:cNvPr id="3" name="Content Placeholder 2">
            <a:extLst>
              <a:ext uri="{FF2B5EF4-FFF2-40B4-BE49-F238E27FC236}">
                <a16:creationId xmlns:a16="http://schemas.microsoft.com/office/drawing/2014/main" id="{102048E2-5A83-5161-A746-3A3808A4293D}"/>
              </a:ext>
            </a:extLst>
          </p:cNvPr>
          <p:cNvSpPr>
            <a:spLocks noGrp="1"/>
          </p:cNvSpPr>
          <p:nvPr>
            <p:ph idx="1"/>
          </p:nvPr>
        </p:nvSpPr>
        <p:spPr/>
        <p:txBody>
          <a:bodyPr>
            <a:normAutofit/>
          </a:bodyPr>
          <a:lstStyle/>
          <a:p>
            <a:r>
              <a:rPr lang="en-US" sz="2000" dirty="0"/>
              <a:t>State Health Insurance Assistance Program (SHIP) for the State of Michigan</a:t>
            </a:r>
          </a:p>
          <a:p>
            <a:pPr marL="0" indent="0">
              <a:buNone/>
            </a:pPr>
            <a:endParaRPr lang="en-US" sz="2000" dirty="0"/>
          </a:p>
          <a:p>
            <a:r>
              <a:rPr lang="en-US" sz="2000" dirty="0"/>
              <a:t>There are SHIP programs serving every county the USA and territories</a:t>
            </a:r>
          </a:p>
          <a:p>
            <a:endParaRPr lang="en-US" sz="2000" dirty="0"/>
          </a:p>
          <a:p>
            <a:r>
              <a:rPr lang="en-US" sz="2000" dirty="0"/>
              <a:t>In Michigan, all but one MMAP/SHIP program is housed at regional Area Agencies on Aging, our region or 1B is now known as AgeWays Nonprofit Senior Services</a:t>
            </a:r>
          </a:p>
          <a:p>
            <a:endParaRPr lang="en-US" sz="2000" dirty="0"/>
          </a:p>
          <a:p>
            <a:r>
              <a:rPr lang="en-US" sz="2000" dirty="0"/>
              <a:t>1-800-803-7174 Geo-directed phone number found on Michigan Specific “Medicare and You” booklets sent to all Medicare recipients in Michigan each year</a:t>
            </a:r>
          </a:p>
          <a:p>
            <a:pPr marL="0" indent="0">
              <a:buNone/>
            </a:pPr>
            <a:endParaRPr lang="en-US" dirty="0"/>
          </a:p>
        </p:txBody>
      </p:sp>
      <p:sp>
        <p:nvSpPr>
          <p:cNvPr id="4" name="Date Placeholder 3">
            <a:extLst>
              <a:ext uri="{FF2B5EF4-FFF2-40B4-BE49-F238E27FC236}">
                <a16:creationId xmlns:a16="http://schemas.microsoft.com/office/drawing/2014/main" id="{12667D04-1F78-4E0F-7E53-96FC15457D5B}"/>
              </a:ext>
            </a:extLst>
          </p:cNvPr>
          <p:cNvSpPr>
            <a:spLocks noGrp="1"/>
          </p:cNvSpPr>
          <p:nvPr>
            <p:ph type="dt" sz="half" idx="10"/>
          </p:nvPr>
        </p:nvSpPr>
        <p:spPr/>
        <p:txBody>
          <a:bodyPr/>
          <a:lstStyle/>
          <a:p>
            <a:r>
              <a:rPr lang="en-US" dirty="0"/>
              <a:t>9/2024</a:t>
            </a:r>
          </a:p>
        </p:txBody>
      </p:sp>
      <p:sp>
        <p:nvSpPr>
          <p:cNvPr id="5" name="Slide Number Placeholder 4">
            <a:extLst>
              <a:ext uri="{FF2B5EF4-FFF2-40B4-BE49-F238E27FC236}">
                <a16:creationId xmlns:a16="http://schemas.microsoft.com/office/drawing/2014/main" id="{F31AE70A-B3C9-2849-22ED-CD0570BB6F12}"/>
              </a:ext>
            </a:extLst>
          </p:cNvPr>
          <p:cNvSpPr>
            <a:spLocks noGrp="1"/>
          </p:cNvSpPr>
          <p:nvPr>
            <p:ph type="sldNum" sz="quarter" idx="12"/>
          </p:nvPr>
        </p:nvSpPr>
        <p:spPr/>
        <p:txBody>
          <a:bodyPr/>
          <a:lstStyle/>
          <a:p>
            <a:fld id="{4FAB73BC-B049-4115-A692-8D63A059BFB8}" type="slidenum">
              <a:rPr lang="en-US" smtClean="0"/>
              <a:t>2</a:t>
            </a:fld>
            <a:endParaRPr lang="en-US"/>
          </a:p>
        </p:txBody>
      </p:sp>
    </p:spTree>
    <p:extLst>
      <p:ext uri="{BB962C8B-B14F-4D97-AF65-F5344CB8AC3E}">
        <p14:creationId xmlns:p14="http://schemas.microsoft.com/office/powerpoint/2010/main" val="2563511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4AD1C-4C67-5FF5-F502-655343AA5E2F}"/>
              </a:ext>
            </a:extLst>
          </p:cNvPr>
          <p:cNvSpPr>
            <a:spLocks noGrp="1"/>
          </p:cNvSpPr>
          <p:nvPr>
            <p:ph type="title"/>
          </p:nvPr>
        </p:nvSpPr>
        <p:spPr>
          <a:xfrm>
            <a:off x="1066800" y="642594"/>
            <a:ext cx="10058400" cy="1371600"/>
          </a:xfrm>
          <a:solidFill>
            <a:schemeClr val="accent1"/>
          </a:solidFill>
        </p:spPr>
        <p:txBody>
          <a:bodyPr/>
          <a:lstStyle/>
          <a:p>
            <a:pPr algn="r"/>
            <a:r>
              <a:rPr lang="en-US" sz="5400" b="1" u="sng" dirty="0">
                <a:solidFill>
                  <a:schemeClr val="bg1"/>
                </a:solidFill>
              </a:rPr>
              <a:t>MMAP MISSION</a:t>
            </a:r>
            <a:r>
              <a:rPr lang="en-US" sz="5400" dirty="0"/>
              <a:t>		</a:t>
            </a:r>
            <a:r>
              <a:rPr lang="en-US" dirty="0"/>
              <a:t>	</a:t>
            </a:r>
          </a:p>
        </p:txBody>
      </p:sp>
      <p:sp>
        <p:nvSpPr>
          <p:cNvPr id="3" name="Content Placeholder 2">
            <a:extLst>
              <a:ext uri="{FF2B5EF4-FFF2-40B4-BE49-F238E27FC236}">
                <a16:creationId xmlns:a16="http://schemas.microsoft.com/office/drawing/2014/main" id="{32CDCF7A-70E7-0CE2-55A5-E6E95C1CB558}"/>
              </a:ext>
            </a:extLst>
          </p:cNvPr>
          <p:cNvSpPr>
            <a:spLocks noGrp="1"/>
          </p:cNvSpPr>
          <p:nvPr>
            <p:ph idx="1"/>
          </p:nvPr>
        </p:nvSpPr>
        <p:spPr>
          <a:xfrm>
            <a:off x="1066800" y="2136676"/>
            <a:ext cx="10058400" cy="3931920"/>
          </a:xfrm>
          <a:solidFill>
            <a:schemeClr val="bg1"/>
          </a:solidFill>
        </p:spPr>
        <p:txBody>
          <a:bodyPr>
            <a:normAutofit/>
          </a:bodyPr>
          <a:lstStyle/>
          <a:p>
            <a:pPr marL="0" indent="0" algn="ctr">
              <a:buNone/>
            </a:pPr>
            <a:r>
              <a:rPr lang="en-US" sz="4000" dirty="0">
                <a:latin typeface="Aptos" panose="020B0004020202020204" pitchFamily="34" charset="0"/>
              </a:rPr>
              <a:t> </a:t>
            </a:r>
            <a:r>
              <a:rPr lang="en-US" sz="4400" dirty="0">
                <a:latin typeface="Aptos" panose="020B0004020202020204" pitchFamily="34" charset="0"/>
              </a:rPr>
              <a:t>To educate, counsel and empower Michigan’s older adults and individuals with disabilities and those who serve them so that they can make informed health benefits decisions.</a:t>
            </a:r>
            <a:endParaRPr lang="en-US" sz="4000" dirty="0">
              <a:latin typeface="Aptos" panose="020B0004020202020204" pitchFamily="34" charset="0"/>
            </a:endParaRPr>
          </a:p>
        </p:txBody>
      </p:sp>
      <p:sp>
        <p:nvSpPr>
          <p:cNvPr id="4" name="Date Placeholder 3">
            <a:extLst>
              <a:ext uri="{FF2B5EF4-FFF2-40B4-BE49-F238E27FC236}">
                <a16:creationId xmlns:a16="http://schemas.microsoft.com/office/drawing/2014/main" id="{884DBCF2-B5B4-391A-AF8E-39DF753B8967}"/>
              </a:ext>
            </a:extLst>
          </p:cNvPr>
          <p:cNvSpPr>
            <a:spLocks noGrp="1"/>
          </p:cNvSpPr>
          <p:nvPr>
            <p:ph type="dt" sz="half" idx="10"/>
          </p:nvPr>
        </p:nvSpPr>
        <p:spPr/>
        <p:txBody>
          <a:bodyPr/>
          <a:lstStyle/>
          <a:p>
            <a:r>
              <a:rPr lang="en-US" dirty="0"/>
              <a:t>9/2024</a:t>
            </a:r>
          </a:p>
        </p:txBody>
      </p:sp>
      <p:sp>
        <p:nvSpPr>
          <p:cNvPr id="5" name="Slide Number Placeholder 4">
            <a:extLst>
              <a:ext uri="{FF2B5EF4-FFF2-40B4-BE49-F238E27FC236}">
                <a16:creationId xmlns:a16="http://schemas.microsoft.com/office/drawing/2014/main" id="{1C26F21D-AA40-94F5-E329-A373C80E50C5}"/>
              </a:ext>
            </a:extLst>
          </p:cNvPr>
          <p:cNvSpPr>
            <a:spLocks noGrp="1"/>
          </p:cNvSpPr>
          <p:nvPr>
            <p:ph type="sldNum" sz="quarter" idx="12"/>
          </p:nvPr>
        </p:nvSpPr>
        <p:spPr/>
        <p:txBody>
          <a:bodyPr/>
          <a:lstStyle/>
          <a:p>
            <a:fld id="{4FAB73BC-B049-4115-A692-8D63A059BFB8}" type="slidenum">
              <a:rPr lang="en-US" smtClean="0"/>
              <a:t>3</a:t>
            </a:fld>
            <a:endParaRPr lang="en-US"/>
          </a:p>
        </p:txBody>
      </p:sp>
    </p:spTree>
    <p:extLst>
      <p:ext uri="{BB962C8B-B14F-4D97-AF65-F5344CB8AC3E}">
        <p14:creationId xmlns:p14="http://schemas.microsoft.com/office/powerpoint/2010/main" val="3780729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C4F38-55C9-47D8-820C-12B92CE33FC3}"/>
              </a:ext>
            </a:extLst>
          </p:cNvPr>
          <p:cNvSpPr>
            <a:spLocks noGrp="1"/>
          </p:cNvSpPr>
          <p:nvPr>
            <p:ph type="title"/>
          </p:nvPr>
        </p:nvSpPr>
        <p:spPr>
          <a:ln w="57150">
            <a:noFill/>
          </a:ln>
        </p:spPr>
        <p:txBody>
          <a:bodyPr>
            <a:normAutofit/>
          </a:bodyPr>
          <a:lstStyle/>
          <a:p>
            <a:pPr algn="ctr"/>
            <a:r>
              <a:rPr lang="en-US" dirty="0"/>
              <a:t>How Can A MMAP Counselor Help You</a:t>
            </a:r>
          </a:p>
        </p:txBody>
      </p:sp>
      <p:graphicFrame>
        <p:nvGraphicFramePr>
          <p:cNvPr id="5" name="Content Placeholder 1">
            <a:extLst>
              <a:ext uri="{FF2B5EF4-FFF2-40B4-BE49-F238E27FC236}">
                <a16:creationId xmlns:a16="http://schemas.microsoft.com/office/drawing/2014/main" id="{ECCA8670-F234-4D41-91F3-C5863CCEEE46}"/>
              </a:ext>
            </a:extLst>
          </p:cNvPr>
          <p:cNvGraphicFramePr>
            <a:graphicFrameLocks noGrp="1"/>
          </p:cNvGraphicFramePr>
          <p:nvPr>
            <p:ph idx="1"/>
          </p:nvPr>
        </p:nvGraphicFramePr>
        <p:xfrm>
          <a:off x="624016" y="2319681"/>
          <a:ext cx="10058400" cy="3932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Date Placeholder 5">
            <a:extLst>
              <a:ext uri="{FF2B5EF4-FFF2-40B4-BE49-F238E27FC236}">
                <a16:creationId xmlns:a16="http://schemas.microsoft.com/office/drawing/2014/main" id="{DF1B009F-66E3-8170-3362-25B23C2D3334}"/>
              </a:ext>
            </a:extLst>
          </p:cNvPr>
          <p:cNvSpPr>
            <a:spLocks noGrp="1"/>
          </p:cNvSpPr>
          <p:nvPr>
            <p:ph type="dt" sz="half" idx="10"/>
          </p:nvPr>
        </p:nvSpPr>
        <p:spPr/>
        <p:txBody>
          <a:bodyPr/>
          <a:lstStyle/>
          <a:p>
            <a:r>
              <a:rPr lang="en-US" dirty="0"/>
              <a:t>9/2024</a:t>
            </a:r>
          </a:p>
        </p:txBody>
      </p:sp>
      <p:sp>
        <p:nvSpPr>
          <p:cNvPr id="7" name="Slide Number Placeholder 6">
            <a:extLst>
              <a:ext uri="{FF2B5EF4-FFF2-40B4-BE49-F238E27FC236}">
                <a16:creationId xmlns:a16="http://schemas.microsoft.com/office/drawing/2014/main" id="{07525EFB-9C5F-78C4-F22E-36D264A9ECC1}"/>
              </a:ext>
            </a:extLst>
          </p:cNvPr>
          <p:cNvSpPr>
            <a:spLocks noGrp="1"/>
          </p:cNvSpPr>
          <p:nvPr>
            <p:ph type="sldNum" sz="quarter" idx="12"/>
          </p:nvPr>
        </p:nvSpPr>
        <p:spPr/>
        <p:txBody>
          <a:bodyPr/>
          <a:lstStyle/>
          <a:p>
            <a:fld id="{4FAB73BC-B049-4115-A692-8D63A059BFB8}" type="slidenum">
              <a:rPr lang="en-US" smtClean="0"/>
              <a:t>4</a:t>
            </a:fld>
            <a:endParaRPr lang="en-US" dirty="0"/>
          </a:p>
        </p:txBody>
      </p:sp>
      <p:pic>
        <p:nvPicPr>
          <p:cNvPr id="8" name="Picture 7" descr="A black screen with blue text&#10;&#10;Description automatically generated">
            <a:extLst>
              <a:ext uri="{FF2B5EF4-FFF2-40B4-BE49-F238E27FC236}">
                <a16:creationId xmlns:a16="http://schemas.microsoft.com/office/drawing/2014/main" id="{00BE1401-2552-7D80-5577-3D1259F9CADF}"/>
              </a:ext>
            </a:extLst>
          </p:cNvPr>
          <p:cNvPicPr>
            <a:picLocks noChangeAspect="1"/>
          </p:cNvPicPr>
          <p:nvPr/>
        </p:nvPicPr>
        <p:blipFill>
          <a:blip r:embed="rId8"/>
          <a:stretch>
            <a:fillRect/>
          </a:stretch>
        </p:blipFill>
        <p:spPr>
          <a:xfrm>
            <a:off x="6544397" y="5802613"/>
            <a:ext cx="2441227" cy="825585"/>
          </a:xfrm>
          <a:prstGeom prst="rect">
            <a:avLst/>
          </a:prstGeom>
        </p:spPr>
      </p:pic>
      <p:pic>
        <p:nvPicPr>
          <p:cNvPr id="9" name="Picture 8" descr="A black background with blue text&#10;&#10;Description automatically generated">
            <a:extLst>
              <a:ext uri="{FF2B5EF4-FFF2-40B4-BE49-F238E27FC236}">
                <a16:creationId xmlns:a16="http://schemas.microsoft.com/office/drawing/2014/main" id="{F3F83E16-B5F6-3A2F-5275-28080EE53AE8}"/>
              </a:ext>
            </a:extLst>
          </p:cNvPr>
          <p:cNvPicPr>
            <a:picLocks noChangeAspect="1"/>
          </p:cNvPicPr>
          <p:nvPr/>
        </p:nvPicPr>
        <p:blipFill>
          <a:blip r:embed="rId9"/>
          <a:stretch>
            <a:fillRect/>
          </a:stretch>
        </p:blipFill>
        <p:spPr>
          <a:xfrm>
            <a:off x="8956502" y="5729798"/>
            <a:ext cx="2764443" cy="981708"/>
          </a:xfrm>
          <a:prstGeom prst="rect">
            <a:avLst/>
          </a:prstGeom>
        </p:spPr>
      </p:pic>
    </p:spTree>
    <p:extLst>
      <p:ext uri="{BB962C8B-B14F-4D97-AF65-F5344CB8AC3E}">
        <p14:creationId xmlns:p14="http://schemas.microsoft.com/office/powerpoint/2010/main" val="1933366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DCCD-8465-4DDC-B42D-555E2D9E1E6E}"/>
              </a:ext>
            </a:extLst>
          </p:cNvPr>
          <p:cNvSpPr>
            <a:spLocks noGrp="1"/>
          </p:cNvSpPr>
          <p:nvPr>
            <p:ph type="title"/>
          </p:nvPr>
        </p:nvSpPr>
        <p:spPr/>
        <p:txBody>
          <a:bodyPr>
            <a:normAutofit/>
          </a:bodyPr>
          <a:lstStyle/>
          <a:p>
            <a:pPr algn="ctr"/>
            <a:r>
              <a:rPr lang="en-US" sz="5000" dirty="0"/>
              <a:t>What is Medicare?</a:t>
            </a:r>
          </a:p>
        </p:txBody>
      </p:sp>
      <p:graphicFrame>
        <p:nvGraphicFramePr>
          <p:cNvPr id="4" name="Content Placeholder 6">
            <a:extLst>
              <a:ext uri="{FF2B5EF4-FFF2-40B4-BE49-F238E27FC236}">
                <a16:creationId xmlns:a16="http://schemas.microsoft.com/office/drawing/2014/main" id="{6A2076B9-1FF3-4F53-A110-D1E176479F2A}"/>
              </a:ext>
            </a:extLst>
          </p:cNvPr>
          <p:cNvGraphicFramePr>
            <a:graphicFrameLocks noGrp="1"/>
          </p:cNvGraphicFramePr>
          <p:nvPr>
            <p:ph idx="1"/>
            <p:extLst>
              <p:ext uri="{D42A27DB-BD31-4B8C-83A1-F6EECF244321}">
                <p14:modId xmlns:p14="http://schemas.microsoft.com/office/powerpoint/2010/main" val="421619460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563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55E26-5938-4C22-B9DE-CF33264F13CE}"/>
              </a:ext>
            </a:extLst>
          </p:cNvPr>
          <p:cNvSpPr>
            <a:spLocks noGrp="1"/>
          </p:cNvSpPr>
          <p:nvPr>
            <p:ph type="title"/>
          </p:nvPr>
        </p:nvSpPr>
        <p:spPr>
          <a:xfrm>
            <a:off x="1066800" y="305803"/>
            <a:ext cx="10058400" cy="1371600"/>
          </a:xfrm>
        </p:spPr>
        <p:txBody>
          <a:bodyPr anchor="t">
            <a:normAutofit/>
          </a:bodyPr>
          <a:lstStyle/>
          <a:p>
            <a:r>
              <a:rPr lang="en-US" sz="4400" dirty="0"/>
              <a:t>Your Medicare Coverage Choices</a:t>
            </a:r>
          </a:p>
        </p:txBody>
      </p:sp>
      <p:graphicFrame>
        <p:nvGraphicFramePr>
          <p:cNvPr id="4" name="Diagram 3">
            <a:extLst>
              <a:ext uri="{FF2B5EF4-FFF2-40B4-BE49-F238E27FC236}">
                <a16:creationId xmlns:a16="http://schemas.microsoft.com/office/drawing/2014/main" id="{83D66A92-9C55-46E3-A528-B20D06F097E9}"/>
              </a:ext>
            </a:extLst>
          </p:cNvPr>
          <p:cNvGraphicFramePr/>
          <p:nvPr>
            <p:extLst>
              <p:ext uri="{D42A27DB-BD31-4B8C-83A1-F6EECF244321}">
                <p14:modId xmlns:p14="http://schemas.microsoft.com/office/powerpoint/2010/main" val="2383632950"/>
              </p:ext>
            </p:extLst>
          </p:nvPr>
        </p:nvGraphicFramePr>
        <p:xfrm>
          <a:off x="523093" y="1295959"/>
          <a:ext cx="58928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a:extLst>
              <a:ext uri="{FF2B5EF4-FFF2-40B4-BE49-F238E27FC236}">
                <a16:creationId xmlns:a16="http://schemas.microsoft.com/office/drawing/2014/main" id="{CB1BE294-AF19-4D7F-A4D7-DB9838DB171D}"/>
              </a:ext>
            </a:extLst>
          </p:cNvPr>
          <p:cNvGraphicFramePr/>
          <p:nvPr>
            <p:extLst>
              <p:ext uri="{D42A27DB-BD31-4B8C-83A1-F6EECF244321}">
                <p14:modId xmlns:p14="http://schemas.microsoft.com/office/powerpoint/2010/main" val="1505764791"/>
              </p:ext>
            </p:extLst>
          </p:nvPr>
        </p:nvGraphicFramePr>
        <p:xfrm>
          <a:off x="3878003" y="1134319"/>
          <a:ext cx="7928174" cy="527595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850915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0580" y="233018"/>
            <a:ext cx="10034778" cy="1744183"/>
          </a:xfrm>
        </p:spPr>
        <p:txBody>
          <a:bodyPr>
            <a:normAutofit/>
          </a:bodyPr>
          <a:lstStyle/>
          <a:p>
            <a:pPr algn="ctr" fontAlgn="auto">
              <a:spcAft>
                <a:spcPts val="0"/>
              </a:spcAft>
              <a:defRPr/>
            </a:pPr>
            <a:r>
              <a:rPr lang="en-US" dirty="0"/>
              <a:t>How to Enroll in Medicare</a:t>
            </a:r>
          </a:p>
        </p:txBody>
      </p:sp>
      <p:graphicFrame>
        <p:nvGraphicFramePr>
          <p:cNvPr id="11" name="Content Placeholder 2">
            <a:extLst>
              <a:ext uri="{FF2B5EF4-FFF2-40B4-BE49-F238E27FC236}">
                <a16:creationId xmlns:a16="http://schemas.microsoft.com/office/drawing/2014/main" id="{22F764B8-EDA2-441D-9CE4-F3CD2B54D93B}"/>
              </a:ext>
            </a:extLst>
          </p:cNvPr>
          <p:cNvGraphicFramePr>
            <a:graphicFrameLocks noGrp="1"/>
          </p:cNvGraphicFramePr>
          <p:nvPr>
            <p:ph idx="1"/>
          </p:nvPr>
        </p:nvGraphicFramePr>
        <p:xfrm>
          <a:off x="930592" y="1393986"/>
          <a:ext cx="9834753" cy="44485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26831E7A-2256-461C-B4AF-7B13187A2BB8}"/>
              </a:ext>
            </a:extLst>
          </p:cNvPr>
          <p:cNvSpPr>
            <a:spLocks noGrp="1"/>
          </p:cNvSpPr>
          <p:nvPr>
            <p:ph type="sldNum" sz="quarter" idx="12"/>
          </p:nvPr>
        </p:nvSpPr>
        <p:spPr>
          <a:xfrm>
            <a:off x="10348535" y="6217920"/>
            <a:ext cx="1463040" cy="256032"/>
          </a:xfrm>
        </p:spPr>
        <p:txBody>
          <a:bodyPr>
            <a:normAutofit fontScale="92500" lnSpcReduction="10000"/>
          </a:bodyPr>
          <a:lstStyle/>
          <a:p>
            <a:pPr>
              <a:spcAft>
                <a:spcPts val="600"/>
              </a:spcAft>
            </a:pPr>
            <a:fld id="{4FAB73BC-B049-4115-A692-8D63A059BFB8}" type="slidenum">
              <a:rPr lang="en-US">
                <a:solidFill>
                  <a:srgbClr val="FFFFFF"/>
                </a:solidFill>
              </a:rPr>
              <a:pPr>
                <a:spcAft>
                  <a:spcPts val="600"/>
                </a:spcAft>
              </a:pPr>
              <a:t>7</a:t>
            </a:fld>
            <a:endParaRPr lang="en-US" dirty="0">
              <a:solidFill>
                <a:srgbClr val="FFFFFF"/>
              </a:solidFill>
            </a:endParaRPr>
          </a:p>
        </p:txBody>
      </p:sp>
      <p:pic>
        <p:nvPicPr>
          <p:cNvPr id="44" name="Picture 43" descr="A black screen with blue text&#10;&#10;Description automatically generated">
            <a:extLst>
              <a:ext uri="{FF2B5EF4-FFF2-40B4-BE49-F238E27FC236}">
                <a16:creationId xmlns:a16="http://schemas.microsoft.com/office/drawing/2014/main" id="{C2226264-07F4-DFA2-B845-B16098EA4681}"/>
              </a:ext>
            </a:extLst>
          </p:cNvPr>
          <p:cNvPicPr>
            <a:picLocks noChangeAspect="1"/>
          </p:cNvPicPr>
          <p:nvPr/>
        </p:nvPicPr>
        <p:blipFill>
          <a:blip r:embed="rId8"/>
          <a:stretch>
            <a:fillRect/>
          </a:stretch>
        </p:blipFill>
        <p:spPr>
          <a:xfrm>
            <a:off x="2516512" y="5696343"/>
            <a:ext cx="2745953" cy="928639"/>
          </a:xfrm>
          <a:prstGeom prst="rect">
            <a:avLst/>
          </a:prstGeom>
        </p:spPr>
      </p:pic>
      <p:pic>
        <p:nvPicPr>
          <p:cNvPr id="12" name="Picture 11" descr="A black background with blue text&#10;&#10;Description automatically generated">
            <a:extLst>
              <a:ext uri="{FF2B5EF4-FFF2-40B4-BE49-F238E27FC236}">
                <a16:creationId xmlns:a16="http://schemas.microsoft.com/office/drawing/2014/main" id="{E99519DD-4C81-26C0-8A0A-D69D94786A4B}"/>
              </a:ext>
            </a:extLst>
          </p:cNvPr>
          <p:cNvPicPr>
            <a:picLocks noChangeAspect="1"/>
          </p:cNvPicPr>
          <p:nvPr/>
        </p:nvPicPr>
        <p:blipFill>
          <a:blip r:embed="rId9"/>
          <a:stretch>
            <a:fillRect/>
          </a:stretch>
        </p:blipFill>
        <p:spPr>
          <a:xfrm>
            <a:off x="8314461" y="5610122"/>
            <a:ext cx="3335326" cy="1184440"/>
          </a:xfrm>
          <a:prstGeom prst="rect">
            <a:avLst/>
          </a:prstGeom>
        </p:spPr>
      </p:pic>
    </p:spTree>
    <p:extLst>
      <p:ext uri="{BB962C8B-B14F-4D97-AF65-F5344CB8AC3E}">
        <p14:creationId xmlns:p14="http://schemas.microsoft.com/office/powerpoint/2010/main" val="969148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EF5E08-4FBB-43E4-A65B-0CDE63D901C7}"/>
              </a:ext>
            </a:extLst>
          </p:cNvPr>
          <p:cNvSpPr>
            <a:spLocks noGrp="1"/>
          </p:cNvSpPr>
          <p:nvPr>
            <p:ph type="title"/>
          </p:nvPr>
        </p:nvSpPr>
        <p:spPr>
          <a:xfrm>
            <a:off x="1066800" y="280963"/>
            <a:ext cx="10058400" cy="1371600"/>
          </a:xfrm>
        </p:spPr>
        <p:txBody>
          <a:bodyPr/>
          <a:lstStyle/>
          <a:p>
            <a:pPr algn="ctr"/>
            <a:r>
              <a:rPr lang="en-US" dirty="0"/>
              <a:t>Medicare Card</a:t>
            </a:r>
          </a:p>
        </p:txBody>
      </p:sp>
      <p:graphicFrame>
        <p:nvGraphicFramePr>
          <p:cNvPr id="20485" name="Content Placeholder 3">
            <a:extLst>
              <a:ext uri="{FF2B5EF4-FFF2-40B4-BE49-F238E27FC236}">
                <a16:creationId xmlns:a16="http://schemas.microsoft.com/office/drawing/2014/main" id="{D5779F12-1E0C-4F1D-884B-099E723D7489}"/>
              </a:ext>
            </a:extLst>
          </p:cNvPr>
          <p:cNvGraphicFramePr>
            <a:graphicFrameLocks noGrp="1"/>
          </p:cNvGraphicFramePr>
          <p:nvPr>
            <p:ph idx="1"/>
          </p:nvPr>
        </p:nvGraphicFramePr>
        <p:xfrm>
          <a:off x="1583055" y="1425677"/>
          <a:ext cx="9025890" cy="47750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Date Placeholder 1">
            <a:extLst>
              <a:ext uri="{FF2B5EF4-FFF2-40B4-BE49-F238E27FC236}">
                <a16:creationId xmlns:a16="http://schemas.microsoft.com/office/drawing/2014/main" id="{D3DF6579-275F-44C4-B8FB-CBE1C6113804}"/>
              </a:ext>
            </a:extLst>
          </p:cNvPr>
          <p:cNvSpPr>
            <a:spLocks noGrp="1"/>
          </p:cNvSpPr>
          <p:nvPr>
            <p:ph type="dt" sz="half" idx="10"/>
          </p:nvPr>
        </p:nvSpPr>
        <p:spPr/>
        <p:txBody>
          <a:bodyPr/>
          <a:lstStyle/>
          <a:p>
            <a:r>
              <a:rPr lang="en-US" dirty="0"/>
              <a:t>9/2024</a:t>
            </a:r>
          </a:p>
        </p:txBody>
      </p:sp>
      <p:sp>
        <p:nvSpPr>
          <p:cNvPr id="4" name="Slide Number Placeholder 3">
            <a:extLst>
              <a:ext uri="{FF2B5EF4-FFF2-40B4-BE49-F238E27FC236}">
                <a16:creationId xmlns:a16="http://schemas.microsoft.com/office/drawing/2014/main" id="{C3133121-A54A-4FB0-87AC-9B8FF6721CAF}"/>
              </a:ext>
            </a:extLst>
          </p:cNvPr>
          <p:cNvSpPr>
            <a:spLocks noGrp="1"/>
          </p:cNvSpPr>
          <p:nvPr>
            <p:ph type="sldNum" sz="quarter" idx="12"/>
          </p:nvPr>
        </p:nvSpPr>
        <p:spPr/>
        <p:txBody>
          <a:bodyPr/>
          <a:lstStyle/>
          <a:p>
            <a:fld id="{4FAB73BC-B049-4115-A692-8D63A059BFB8}" type="slidenum">
              <a:rPr lang="en-US" smtClean="0"/>
              <a:t>8</a:t>
            </a:fld>
            <a:endParaRPr lang="en-US" dirty="0"/>
          </a:p>
        </p:txBody>
      </p:sp>
      <p:sp>
        <p:nvSpPr>
          <p:cNvPr id="13" name="TextBox 12"/>
          <p:cNvSpPr txBox="1"/>
          <p:nvPr/>
        </p:nvSpPr>
        <p:spPr>
          <a:xfrm>
            <a:off x="3017520" y="3877827"/>
            <a:ext cx="1536700" cy="368300"/>
          </a:xfrm>
          <a:prstGeom prst="rect">
            <a:avLst/>
          </a:prstGeom>
          <a:solidFill>
            <a:schemeClr val="tx1">
              <a:lumMod val="50000"/>
              <a:lumOff val="50000"/>
            </a:schemeClr>
          </a:solidFill>
        </p:spPr>
        <p:txBody>
          <a:bodyPr wrap="square">
            <a:spAutoFit/>
          </a:bodyPr>
          <a:lstStyle/>
          <a:p>
            <a:pPr algn="ctr" fontAlgn="auto">
              <a:spcBef>
                <a:spcPts val="0"/>
              </a:spcBef>
              <a:spcAft>
                <a:spcPts val="0"/>
              </a:spcAft>
              <a:defRPr/>
            </a:pPr>
            <a:r>
              <a:rPr lang="en-US" sz="1800" b="1" dirty="0">
                <a:solidFill>
                  <a:schemeClr val="bg1"/>
                </a:solidFill>
                <a:latin typeface="+mn-lt"/>
              </a:rPr>
              <a:t>Front</a:t>
            </a:r>
          </a:p>
        </p:txBody>
      </p:sp>
      <p:sp>
        <p:nvSpPr>
          <p:cNvPr id="21" name="TextBox 20"/>
          <p:cNvSpPr txBox="1"/>
          <p:nvPr/>
        </p:nvSpPr>
        <p:spPr>
          <a:xfrm>
            <a:off x="7637780" y="3881162"/>
            <a:ext cx="1536700" cy="368300"/>
          </a:xfrm>
          <a:prstGeom prst="rect">
            <a:avLst/>
          </a:prstGeom>
          <a:solidFill>
            <a:schemeClr val="tx1">
              <a:lumMod val="50000"/>
              <a:lumOff val="50000"/>
            </a:schemeClr>
          </a:solidFill>
        </p:spPr>
        <p:txBody>
          <a:bodyPr wrap="square">
            <a:spAutoFit/>
          </a:bodyPr>
          <a:lstStyle/>
          <a:p>
            <a:pPr algn="ctr" fontAlgn="auto">
              <a:spcBef>
                <a:spcPts val="0"/>
              </a:spcBef>
              <a:spcAft>
                <a:spcPts val="0"/>
              </a:spcAft>
              <a:defRPr/>
            </a:pPr>
            <a:r>
              <a:rPr lang="en-US" sz="1800" b="1" dirty="0">
                <a:solidFill>
                  <a:schemeClr val="bg1"/>
                </a:solidFill>
                <a:latin typeface="+mn-lt"/>
              </a:rPr>
              <a:t>Back</a:t>
            </a:r>
          </a:p>
        </p:txBody>
      </p:sp>
      <p:pic>
        <p:nvPicPr>
          <p:cNvPr id="6" name="Picture 5" descr="A black screen with blue text&#10;&#10;Description automatically generated">
            <a:extLst>
              <a:ext uri="{FF2B5EF4-FFF2-40B4-BE49-F238E27FC236}">
                <a16:creationId xmlns:a16="http://schemas.microsoft.com/office/drawing/2014/main" id="{BEBE22CC-6D75-5469-EA30-C7AD9E01241C}"/>
              </a:ext>
            </a:extLst>
          </p:cNvPr>
          <p:cNvPicPr>
            <a:picLocks noChangeAspect="1"/>
          </p:cNvPicPr>
          <p:nvPr/>
        </p:nvPicPr>
        <p:blipFill>
          <a:blip r:embed="rId9"/>
          <a:stretch>
            <a:fillRect/>
          </a:stretch>
        </p:blipFill>
        <p:spPr>
          <a:xfrm>
            <a:off x="9977369" y="6200720"/>
            <a:ext cx="1368620" cy="462846"/>
          </a:xfrm>
          <a:prstGeom prst="rect">
            <a:avLst/>
          </a:prstGeom>
        </p:spPr>
      </p:pic>
      <p:pic>
        <p:nvPicPr>
          <p:cNvPr id="7" name="Picture 6" descr="A blue and orange logo&#10;&#10;Description automatically generated">
            <a:extLst>
              <a:ext uri="{FF2B5EF4-FFF2-40B4-BE49-F238E27FC236}">
                <a16:creationId xmlns:a16="http://schemas.microsoft.com/office/drawing/2014/main" id="{BB01E8D5-5460-A987-5540-787A23E2A3DC}"/>
              </a:ext>
            </a:extLst>
          </p:cNvPr>
          <p:cNvPicPr>
            <a:picLocks noChangeAspect="1"/>
          </p:cNvPicPr>
          <p:nvPr/>
        </p:nvPicPr>
        <p:blipFill>
          <a:blip r:embed="rId10"/>
          <a:stretch>
            <a:fillRect/>
          </a:stretch>
        </p:blipFill>
        <p:spPr>
          <a:xfrm>
            <a:off x="11201400" y="5856733"/>
            <a:ext cx="604040" cy="781838"/>
          </a:xfrm>
          <a:prstGeom prst="rect">
            <a:avLst/>
          </a:prstGeom>
        </p:spPr>
      </p:pic>
    </p:spTree>
    <p:custDataLst>
      <p:tags r:id="rId1"/>
    </p:custDataLst>
    <p:extLst>
      <p:ext uri="{BB962C8B-B14F-4D97-AF65-F5344CB8AC3E}">
        <p14:creationId xmlns:p14="http://schemas.microsoft.com/office/powerpoint/2010/main" val="434632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4964E-EFC3-012B-46DA-ED66F18CE1C9}"/>
              </a:ext>
            </a:extLst>
          </p:cNvPr>
          <p:cNvSpPr>
            <a:spLocks noGrp="1"/>
          </p:cNvSpPr>
          <p:nvPr>
            <p:ph type="title"/>
          </p:nvPr>
        </p:nvSpPr>
        <p:spPr/>
        <p:txBody>
          <a:bodyPr/>
          <a:lstStyle/>
          <a:p>
            <a:pPr algn="ctr"/>
            <a:r>
              <a:rPr lang="en-US" b="1">
                <a:solidFill>
                  <a:schemeClr val="accent2">
                    <a:lumMod val="75000"/>
                  </a:schemeClr>
                </a:solidFill>
              </a:rPr>
              <a:t>A Few Definitions</a:t>
            </a:r>
          </a:p>
        </p:txBody>
      </p:sp>
      <p:sp>
        <p:nvSpPr>
          <p:cNvPr id="3" name="Content Placeholder 2">
            <a:extLst>
              <a:ext uri="{FF2B5EF4-FFF2-40B4-BE49-F238E27FC236}">
                <a16:creationId xmlns:a16="http://schemas.microsoft.com/office/drawing/2014/main" id="{5C55B98E-4F15-CA30-071A-2344E9045F7D}"/>
              </a:ext>
            </a:extLst>
          </p:cNvPr>
          <p:cNvSpPr>
            <a:spLocks noGrp="1"/>
          </p:cNvSpPr>
          <p:nvPr>
            <p:ph idx="1"/>
          </p:nvPr>
        </p:nvSpPr>
        <p:spPr/>
        <p:txBody>
          <a:bodyPr>
            <a:normAutofit/>
          </a:bodyPr>
          <a:lstStyle/>
          <a:p>
            <a:r>
              <a:rPr lang="en-US" sz="2400" b="1" dirty="0"/>
              <a:t>Premium</a:t>
            </a:r>
            <a:r>
              <a:rPr lang="en-US" sz="2400" dirty="0"/>
              <a:t>:  the amount you pay for an insurance policy, generally monthly</a:t>
            </a:r>
          </a:p>
          <a:p>
            <a:r>
              <a:rPr lang="en-US" sz="2400" b="1" dirty="0"/>
              <a:t>Deductible</a:t>
            </a:r>
            <a:r>
              <a:rPr lang="en-US" sz="2400" dirty="0"/>
              <a:t>: the amount you pay for out-of-pocket costs for health care before your plan begins to pay</a:t>
            </a:r>
          </a:p>
          <a:p>
            <a:r>
              <a:rPr lang="en-US" sz="2400" b="1" dirty="0"/>
              <a:t>Co-Pay</a:t>
            </a:r>
            <a:r>
              <a:rPr lang="en-US" sz="2400" dirty="0"/>
              <a:t>:  the rate you pay for prescriptions, doctors visits, etc.</a:t>
            </a:r>
          </a:p>
          <a:p>
            <a:r>
              <a:rPr lang="en-US" sz="2400" b="1" dirty="0"/>
              <a:t>Co-Insurance</a:t>
            </a:r>
            <a:r>
              <a:rPr lang="en-US" sz="2400" dirty="0"/>
              <a:t>:  a percentage that you pay after you meet your deductible</a:t>
            </a:r>
          </a:p>
          <a:p>
            <a:r>
              <a:rPr lang="en-US" sz="2400" b="1" dirty="0"/>
              <a:t>Cost-Share</a:t>
            </a:r>
            <a:r>
              <a:rPr lang="en-US" sz="2400" dirty="0"/>
              <a:t>:   the amount you pay out-of-pocket including deductibles, co-pays and co-insurance, but NOT premiums. </a:t>
            </a:r>
          </a:p>
        </p:txBody>
      </p:sp>
      <p:sp>
        <p:nvSpPr>
          <p:cNvPr id="4" name="Date Placeholder 3">
            <a:extLst>
              <a:ext uri="{FF2B5EF4-FFF2-40B4-BE49-F238E27FC236}">
                <a16:creationId xmlns:a16="http://schemas.microsoft.com/office/drawing/2014/main" id="{EC89C49F-674E-0D1C-1F7C-F0596AC4E62B}"/>
              </a:ext>
            </a:extLst>
          </p:cNvPr>
          <p:cNvSpPr>
            <a:spLocks noGrp="1"/>
          </p:cNvSpPr>
          <p:nvPr>
            <p:ph type="dt" sz="half" idx="10"/>
          </p:nvPr>
        </p:nvSpPr>
        <p:spPr/>
        <p:txBody>
          <a:bodyPr/>
          <a:lstStyle/>
          <a:p>
            <a:fld id="{7B99E377-5241-4DBE-A6E1-3AF4F8C0A5C3}" type="datetime1">
              <a:rPr lang="en-US" smtClean="0"/>
              <a:t>10/22/2024</a:t>
            </a:fld>
            <a:endParaRPr lang="en-US"/>
          </a:p>
        </p:txBody>
      </p:sp>
      <p:sp>
        <p:nvSpPr>
          <p:cNvPr id="5" name="Slide Number Placeholder 4">
            <a:extLst>
              <a:ext uri="{FF2B5EF4-FFF2-40B4-BE49-F238E27FC236}">
                <a16:creationId xmlns:a16="http://schemas.microsoft.com/office/drawing/2014/main" id="{472766D6-5FF8-880F-240B-17B8842B2D0E}"/>
              </a:ext>
            </a:extLst>
          </p:cNvPr>
          <p:cNvSpPr>
            <a:spLocks noGrp="1"/>
          </p:cNvSpPr>
          <p:nvPr>
            <p:ph type="sldNum" sz="quarter" idx="12"/>
          </p:nvPr>
        </p:nvSpPr>
        <p:spPr/>
        <p:txBody>
          <a:bodyPr/>
          <a:lstStyle/>
          <a:p>
            <a:fld id="{4FAB73BC-B049-4115-A692-8D63A059BFB8}" type="slidenum">
              <a:rPr lang="en-US" smtClean="0"/>
              <a:t>9</a:t>
            </a:fld>
            <a:endParaRPr lang="en-US"/>
          </a:p>
        </p:txBody>
      </p:sp>
    </p:spTree>
    <p:extLst>
      <p:ext uri="{BB962C8B-B14F-4D97-AF65-F5344CB8AC3E}">
        <p14:creationId xmlns:p14="http://schemas.microsoft.com/office/powerpoint/2010/main" val="2619819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A72CC-9FAB-451B-9BB6-79E6A0CFCE95}"/>
              </a:ext>
            </a:extLst>
          </p:cNvPr>
          <p:cNvSpPr>
            <a:spLocks noGrp="1"/>
          </p:cNvSpPr>
          <p:nvPr>
            <p:ph type="title"/>
          </p:nvPr>
        </p:nvSpPr>
        <p:spPr>
          <a:xfrm>
            <a:off x="1381854" y="1272800"/>
            <a:ext cx="6544620" cy="4312402"/>
          </a:xfrm>
        </p:spPr>
        <p:txBody>
          <a:bodyPr vert="horz" lIns="91440" tIns="45720" rIns="91440" bIns="45720" rtlCol="0" anchor="ctr">
            <a:normAutofit/>
          </a:bodyPr>
          <a:lstStyle/>
          <a:p>
            <a:pPr algn="r"/>
            <a:endParaRPr lang="en-US" dirty="0">
              <a:solidFill>
                <a:schemeClr val="tx1"/>
              </a:solidFill>
            </a:endParaRPr>
          </a:p>
        </p:txBody>
      </p:sp>
      <p:pic>
        <p:nvPicPr>
          <p:cNvPr id="3076" name="Picture 4" descr="Medicare Stock Illustrations – 19,924 Medicare Stock ...">
            <a:extLst>
              <a:ext uri="{FF2B5EF4-FFF2-40B4-BE49-F238E27FC236}">
                <a16:creationId xmlns:a16="http://schemas.microsoft.com/office/drawing/2014/main" id="{EC662113-3A06-8586-33F3-F637A9C35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474" y="273601"/>
            <a:ext cx="7620000" cy="53911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51C1918-79AB-9906-92D5-390BBDAAA33B}"/>
              </a:ext>
            </a:extLst>
          </p:cNvPr>
          <p:cNvSpPr txBox="1"/>
          <p:nvPr/>
        </p:nvSpPr>
        <p:spPr>
          <a:xfrm>
            <a:off x="8251116" y="2784510"/>
            <a:ext cx="3151990" cy="923330"/>
          </a:xfrm>
          <a:prstGeom prst="rect">
            <a:avLst/>
          </a:prstGeom>
          <a:noFill/>
        </p:spPr>
        <p:txBody>
          <a:bodyPr wrap="square" rtlCol="0">
            <a:spAutoFit/>
          </a:bodyPr>
          <a:lstStyle/>
          <a:p>
            <a:r>
              <a:rPr lang="en-US" sz="5400" dirty="0"/>
              <a:t>UPDATES</a:t>
            </a:r>
          </a:p>
        </p:txBody>
      </p:sp>
      <p:sp>
        <p:nvSpPr>
          <p:cNvPr id="4" name="TextBox 3">
            <a:extLst>
              <a:ext uri="{FF2B5EF4-FFF2-40B4-BE49-F238E27FC236}">
                <a16:creationId xmlns:a16="http://schemas.microsoft.com/office/drawing/2014/main" id="{62A3409D-77C8-E673-9D86-B7FA83E1E0E6}"/>
              </a:ext>
            </a:extLst>
          </p:cNvPr>
          <p:cNvSpPr txBox="1"/>
          <p:nvPr/>
        </p:nvSpPr>
        <p:spPr>
          <a:xfrm>
            <a:off x="9001854" y="2184748"/>
            <a:ext cx="1967360" cy="830997"/>
          </a:xfrm>
          <a:prstGeom prst="rect">
            <a:avLst/>
          </a:prstGeom>
          <a:noFill/>
        </p:spPr>
        <p:txBody>
          <a:bodyPr wrap="square" rtlCol="0">
            <a:spAutoFit/>
          </a:bodyPr>
          <a:lstStyle/>
          <a:p>
            <a:r>
              <a:rPr lang="en-US" sz="4800" dirty="0"/>
              <a:t>2025</a:t>
            </a:r>
          </a:p>
        </p:txBody>
      </p:sp>
    </p:spTree>
    <p:extLst>
      <p:ext uri="{BB962C8B-B14F-4D97-AF65-F5344CB8AC3E}">
        <p14:creationId xmlns:p14="http://schemas.microsoft.com/office/powerpoint/2010/main" val="1582427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9876F-3D6D-499C-965F-0B93B81A8755}"/>
              </a:ext>
            </a:extLst>
          </p:cNvPr>
          <p:cNvSpPr>
            <a:spLocks noGrp="1"/>
          </p:cNvSpPr>
          <p:nvPr>
            <p:ph type="title"/>
          </p:nvPr>
        </p:nvSpPr>
        <p:spPr>
          <a:xfrm>
            <a:off x="-792589" y="337850"/>
            <a:ext cx="10363200" cy="1176685"/>
          </a:xfrm>
        </p:spPr>
        <p:txBody>
          <a:bodyPr>
            <a:noAutofit/>
          </a:bodyPr>
          <a:lstStyle/>
          <a:p>
            <a:pPr algn="ctr"/>
            <a:r>
              <a:rPr lang="en-US" sz="3350" dirty="0"/>
              <a:t>Original Medicare - </a:t>
            </a:r>
            <a:r>
              <a:rPr lang="en-US" sz="2800" dirty="0"/>
              <a:t>2024 Information** </a:t>
            </a:r>
            <a:endParaRPr lang="en-US" sz="2800" dirty="0">
              <a:solidFill>
                <a:srgbClr val="FF0000"/>
              </a:solidFill>
              <a:highlight>
                <a:srgbClr val="FFFF00"/>
              </a:highlight>
            </a:endParaRPr>
          </a:p>
        </p:txBody>
      </p:sp>
      <p:graphicFrame>
        <p:nvGraphicFramePr>
          <p:cNvPr id="4" name="Content Placeholder 9">
            <a:extLst>
              <a:ext uri="{FF2B5EF4-FFF2-40B4-BE49-F238E27FC236}">
                <a16:creationId xmlns:a16="http://schemas.microsoft.com/office/drawing/2014/main" id="{8DF4A665-0D55-4C26-8358-4D2F123BBA77}"/>
              </a:ext>
            </a:extLst>
          </p:cNvPr>
          <p:cNvGraphicFramePr>
            <a:graphicFrameLocks noGrp="1"/>
          </p:cNvGraphicFramePr>
          <p:nvPr>
            <p:ph idx="1"/>
            <p:extLst>
              <p:ext uri="{D42A27DB-BD31-4B8C-83A1-F6EECF244321}">
                <p14:modId xmlns:p14="http://schemas.microsoft.com/office/powerpoint/2010/main" val="293462785"/>
              </p:ext>
            </p:extLst>
          </p:nvPr>
        </p:nvGraphicFramePr>
        <p:xfrm>
          <a:off x="2324100" y="1207407"/>
          <a:ext cx="75438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DFD9BAD1-2BE9-66CC-3ECD-37D7EB76FA4D}"/>
              </a:ext>
            </a:extLst>
          </p:cNvPr>
          <p:cNvSpPr>
            <a:spLocks noGrp="1"/>
          </p:cNvSpPr>
          <p:nvPr>
            <p:ph type="sldNum" sz="quarter" idx="12"/>
          </p:nvPr>
        </p:nvSpPr>
        <p:spPr/>
        <p:txBody>
          <a:bodyPr/>
          <a:lstStyle/>
          <a:p>
            <a:fld id="{E72BB712-239E-4D7B-97F6-ECD23C294046}" type="slidenum">
              <a:rPr lang="en-US" smtClean="0"/>
              <a:pPr/>
              <a:t>11</a:t>
            </a:fld>
            <a:endParaRPr lang="en-US"/>
          </a:p>
        </p:txBody>
      </p:sp>
      <p:sp>
        <p:nvSpPr>
          <p:cNvPr id="3" name="TextBox 2">
            <a:extLst>
              <a:ext uri="{FF2B5EF4-FFF2-40B4-BE49-F238E27FC236}">
                <a16:creationId xmlns:a16="http://schemas.microsoft.com/office/drawing/2014/main" id="{88873B84-4A45-EEE7-3A68-547F726160C6}"/>
              </a:ext>
            </a:extLst>
          </p:cNvPr>
          <p:cNvSpPr txBox="1"/>
          <p:nvPr/>
        </p:nvSpPr>
        <p:spPr>
          <a:xfrm>
            <a:off x="2324100" y="6444344"/>
            <a:ext cx="4685898" cy="646331"/>
          </a:xfrm>
          <a:prstGeom prst="rect">
            <a:avLst/>
          </a:prstGeom>
          <a:noFill/>
        </p:spPr>
        <p:txBody>
          <a:bodyPr wrap="none" rtlCol="0">
            <a:spAutoFit/>
          </a:bodyPr>
          <a:lstStyle/>
          <a:p>
            <a:r>
              <a:rPr lang="en-US" dirty="0"/>
              <a:t>**Prices for 2025 have not been released yet</a:t>
            </a:r>
          </a:p>
          <a:p>
            <a:endParaRPr lang="en-US" dirty="0"/>
          </a:p>
        </p:txBody>
      </p:sp>
    </p:spTree>
    <p:extLst>
      <p:ext uri="{BB962C8B-B14F-4D97-AF65-F5344CB8AC3E}">
        <p14:creationId xmlns:p14="http://schemas.microsoft.com/office/powerpoint/2010/main" val="1115684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A87BCDA-097E-1357-7CD1-A24C5319623C}"/>
              </a:ext>
            </a:extLst>
          </p:cNvPr>
          <p:cNvSpPr>
            <a:spLocks noGrp="1"/>
          </p:cNvSpPr>
          <p:nvPr>
            <p:ph type="ctrTitle"/>
          </p:nvPr>
        </p:nvSpPr>
        <p:spPr>
          <a:xfrm>
            <a:off x="1524000" y="418196"/>
            <a:ext cx="9144000" cy="2387600"/>
          </a:xfrm>
        </p:spPr>
        <p:txBody>
          <a:bodyPr/>
          <a:lstStyle/>
          <a:p>
            <a:r>
              <a:rPr lang="en-US" dirty="0"/>
              <a:t>2022 Inflation Reduction Act</a:t>
            </a:r>
          </a:p>
        </p:txBody>
      </p:sp>
      <p:sp>
        <p:nvSpPr>
          <p:cNvPr id="6" name="Subtitle 5">
            <a:extLst>
              <a:ext uri="{FF2B5EF4-FFF2-40B4-BE49-F238E27FC236}">
                <a16:creationId xmlns:a16="http://schemas.microsoft.com/office/drawing/2014/main" id="{F39EBEE7-138F-F9A6-452A-DE4DFA9F3464}"/>
              </a:ext>
            </a:extLst>
          </p:cNvPr>
          <p:cNvSpPr>
            <a:spLocks noGrp="1"/>
          </p:cNvSpPr>
          <p:nvPr>
            <p:ph type="subTitle" idx="1"/>
          </p:nvPr>
        </p:nvSpPr>
        <p:spPr>
          <a:xfrm>
            <a:off x="1639746" y="2601119"/>
            <a:ext cx="9144000" cy="1655762"/>
          </a:xfrm>
        </p:spPr>
        <p:txBody>
          <a:bodyPr>
            <a:normAutofit/>
          </a:bodyPr>
          <a:lstStyle/>
          <a:p>
            <a:r>
              <a:rPr lang="en-US" sz="6000" dirty="0"/>
              <a:t>And Part D</a:t>
            </a:r>
          </a:p>
        </p:txBody>
      </p:sp>
      <p:sp>
        <p:nvSpPr>
          <p:cNvPr id="2" name="Date Placeholder 1">
            <a:extLst>
              <a:ext uri="{FF2B5EF4-FFF2-40B4-BE49-F238E27FC236}">
                <a16:creationId xmlns:a16="http://schemas.microsoft.com/office/drawing/2014/main" id="{E111EDB5-7F48-00A1-AB4D-21DAF3510FF8}"/>
              </a:ext>
            </a:extLst>
          </p:cNvPr>
          <p:cNvSpPr>
            <a:spLocks noGrp="1"/>
          </p:cNvSpPr>
          <p:nvPr>
            <p:ph type="dt" sz="half" idx="10"/>
          </p:nvPr>
        </p:nvSpPr>
        <p:spPr/>
        <p:txBody>
          <a:bodyPr/>
          <a:lstStyle/>
          <a:p>
            <a:fld id="{30E190F1-6C80-42F1-B4C3-9939B44CB90A}" type="datetime1">
              <a:rPr lang="en-US" smtClean="0"/>
              <a:t>10/22/2024</a:t>
            </a:fld>
            <a:endParaRPr lang="en-US" dirty="0"/>
          </a:p>
        </p:txBody>
      </p:sp>
      <p:sp>
        <p:nvSpPr>
          <p:cNvPr id="3" name="Footer Placeholder 2">
            <a:extLst>
              <a:ext uri="{FF2B5EF4-FFF2-40B4-BE49-F238E27FC236}">
                <a16:creationId xmlns:a16="http://schemas.microsoft.com/office/drawing/2014/main" id="{2FAAF1B6-7740-C7BD-B034-66BA31021676}"/>
              </a:ext>
            </a:extLst>
          </p:cNvPr>
          <p:cNvSpPr>
            <a:spLocks noGrp="1"/>
          </p:cNvSpPr>
          <p:nvPr>
            <p:ph type="ftr" sz="quarter" idx="11"/>
          </p:nvPr>
        </p:nvSpPr>
        <p:spPr/>
        <p:txBody>
          <a:bodyPr/>
          <a:lstStyle/>
          <a:p>
            <a:r>
              <a:rPr lang="en-US"/>
              <a:t>
              </a:t>
            </a:r>
            <a:endParaRPr lang="en-US" dirty="0"/>
          </a:p>
        </p:txBody>
      </p:sp>
      <p:sp>
        <p:nvSpPr>
          <p:cNvPr id="4" name="Slide Number Placeholder 3">
            <a:extLst>
              <a:ext uri="{FF2B5EF4-FFF2-40B4-BE49-F238E27FC236}">
                <a16:creationId xmlns:a16="http://schemas.microsoft.com/office/drawing/2014/main" id="{190116E0-C3FA-1A1E-3775-87576E656545}"/>
              </a:ext>
            </a:extLst>
          </p:cNvPr>
          <p:cNvSpPr>
            <a:spLocks noGrp="1"/>
          </p:cNvSpPr>
          <p:nvPr>
            <p:ph type="sldNum" sz="quarter" idx="12"/>
          </p:nvPr>
        </p:nvSpPr>
        <p:spPr/>
        <p:txBody>
          <a:bodyPr/>
          <a:lstStyle/>
          <a:p>
            <a:fld id="{70C12960-6E85-460F-B6E3-5B82CB31AF3D}" type="slidenum">
              <a:rPr lang="en-US" smtClean="0"/>
              <a:t>12</a:t>
            </a:fld>
            <a:endParaRPr lang="en-US" dirty="0"/>
          </a:p>
        </p:txBody>
      </p:sp>
      <p:pic>
        <p:nvPicPr>
          <p:cNvPr id="1026" name="Picture 2" descr="Free Medicine Cliparts, Download Free Medicine Cliparts png ...">
            <a:extLst>
              <a:ext uri="{FF2B5EF4-FFF2-40B4-BE49-F238E27FC236}">
                <a16:creationId xmlns:a16="http://schemas.microsoft.com/office/drawing/2014/main" id="{18532340-FA85-8B3A-C357-934C5171A4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361" y="2805796"/>
            <a:ext cx="3301678" cy="3422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543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5E2E3E-148D-4BE4-88A4-447C4BC35E68}"/>
              </a:ext>
            </a:extLst>
          </p:cNvPr>
          <p:cNvSpPr>
            <a:spLocks noGrp="1"/>
          </p:cNvSpPr>
          <p:nvPr>
            <p:ph type="title"/>
          </p:nvPr>
        </p:nvSpPr>
        <p:spPr>
          <a:xfrm>
            <a:off x="2428808" y="673330"/>
            <a:ext cx="7334387" cy="994172"/>
          </a:xfrm>
        </p:spPr>
        <p:txBody>
          <a:bodyPr anchor="ctr">
            <a:normAutofit fontScale="90000"/>
          </a:bodyPr>
          <a:lstStyle/>
          <a:p>
            <a:r>
              <a:rPr lang="en-US" dirty="0"/>
              <a:t>Inflation Reduction Act Timeline </a:t>
            </a:r>
          </a:p>
        </p:txBody>
      </p:sp>
      <p:sp>
        <p:nvSpPr>
          <p:cNvPr id="9" name="Date Placeholder 3">
            <a:extLst>
              <a:ext uri="{FF2B5EF4-FFF2-40B4-BE49-F238E27FC236}">
                <a16:creationId xmlns:a16="http://schemas.microsoft.com/office/drawing/2014/main" id="{88F52111-F533-1932-2700-CED8AE1B2915}"/>
              </a:ext>
            </a:extLst>
          </p:cNvPr>
          <p:cNvSpPr>
            <a:spLocks noGrp="1"/>
          </p:cNvSpPr>
          <p:nvPr>
            <p:ph type="dt" sz="half" idx="10"/>
          </p:nvPr>
        </p:nvSpPr>
        <p:spPr/>
        <p:txBody>
          <a:bodyPr anchor="ctr">
            <a:normAutofit/>
          </a:bodyPr>
          <a:lstStyle/>
          <a:p>
            <a:pPr>
              <a:spcAft>
                <a:spcPts val="450"/>
              </a:spcAft>
            </a:pPr>
            <a:fld id="{EF4220D3-5CE1-4D7A-BC03-D628F11EE301}" type="datetime1">
              <a:rPr lang="en-US" smtClean="0"/>
              <a:pPr>
                <a:spcAft>
                  <a:spcPts val="450"/>
                </a:spcAft>
              </a:pPr>
              <a:t>10/22/2024</a:t>
            </a:fld>
            <a:endParaRPr lang="en-US"/>
          </a:p>
        </p:txBody>
      </p:sp>
      <p:sp>
        <p:nvSpPr>
          <p:cNvPr id="6" name="Slide Number Placeholder 5">
            <a:extLst>
              <a:ext uri="{FF2B5EF4-FFF2-40B4-BE49-F238E27FC236}">
                <a16:creationId xmlns:a16="http://schemas.microsoft.com/office/drawing/2014/main" id="{280037C3-0E79-CD4B-92A9-5B5F9E74A60B}"/>
              </a:ext>
            </a:extLst>
          </p:cNvPr>
          <p:cNvSpPr>
            <a:spLocks noGrp="1"/>
          </p:cNvSpPr>
          <p:nvPr>
            <p:ph type="sldNum" sz="quarter" idx="12"/>
          </p:nvPr>
        </p:nvSpPr>
        <p:spPr>
          <a:prstGeom prst="rect">
            <a:avLst/>
          </a:prstGeom>
        </p:spPr>
        <p:txBody>
          <a:bodyPr vert="horz" lIns="91440" tIns="45720" rIns="91440" bIns="45720" rtlCol="0" anchor="ctr">
            <a:noAutofit/>
          </a:bodyPr>
          <a:lstStyle>
            <a:defPPr>
              <a:defRPr lang="en-US"/>
            </a:defPPr>
            <a:lvl1pPr marL="0" algn="r"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450"/>
              </a:spcAft>
            </a:pPr>
            <a:fld id="{294A09A9-5501-47C1-A89A-A340965A2BE2}" type="slidenum">
              <a:rPr lang="en-US" smtClean="0"/>
              <a:pPr>
                <a:spcAft>
                  <a:spcPts val="450"/>
                </a:spcAft>
              </a:pPr>
              <a:t>13</a:t>
            </a:fld>
            <a:endParaRPr lang="en-US"/>
          </a:p>
        </p:txBody>
      </p:sp>
      <p:graphicFrame>
        <p:nvGraphicFramePr>
          <p:cNvPr id="2" name="Diagram 2" descr="SmartArt graphic">
            <a:extLst>
              <a:ext uri="{FF2B5EF4-FFF2-40B4-BE49-F238E27FC236}">
                <a16:creationId xmlns:a16="http://schemas.microsoft.com/office/drawing/2014/main" id="{364D30CB-C02F-4FE1-9E72-11B75FF74851}"/>
              </a:ext>
            </a:extLst>
          </p:cNvPr>
          <p:cNvGraphicFramePr/>
          <p:nvPr>
            <p:extLst>
              <p:ext uri="{D42A27DB-BD31-4B8C-83A1-F6EECF244321}">
                <p14:modId xmlns:p14="http://schemas.microsoft.com/office/powerpoint/2010/main" val="921349883"/>
              </p:ext>
            </p:extLst>
          </p:nvPr>
        </p:nvGraphicFramePr>
        <p:xfrm>
          <a:off x="1840376" y="1493133"/>
          <a:ext cx="9132424" cy="3194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25D527DC-4DAA-085E-979D-30C136FD65C7}"/>
              </a:ext>
            </a:extLst>
          </p:cNvPr>
          <p:cNvSpPr txBox="1"/>
          <p:nvPr/>
        </p:nvSpPr>
        <p:spPr>
          <a:xfrm>
            <a:off x="6033532" y="5162865"/>
            <a:ext cx="3895434" cy="507831"/>
          </a:xfrm>
          <a:prstGeom prst="rect">
            <a:avLst/>
          </a:prstGeom>
          <a:noFill/>
          <a:ln w="38100">
            <a:solidFill>
              <a:schemeClr val="accent1">
                <a:lumMod val="50000"/>
              </a:schemeClr>
            </a:solidFill>
          </a:ln>
        </p:spPr>
        <p:txBody>
          <a:bodyPr wrap="square" rtlCol="0">
            <a:spAutoFit/>
          </a:bodyPr>
          <a:lstStyle/>
          <a:p>
            <a:pPr algn="l"/>
            <a:r>
              <a:rPr lang="en-US" sz="1350" dirty="0">
                <a:latin typeface="Calibri" panose="020F0502020204030204" pitchFamily="34" charset="0"/>
              </a:rPr>
              <a:t>2026‐2029: Implements negotiated prices for certain</a:t>
            </a:r>
          </a:p>
          <a:p>
            <a:pPr algn="l"/>
            <a:r>
              <a:rPr lang="en-US" sz="1350" dirty="0">
                <a:latin typeface="Calibri" panose="020F0502020204030204" pitchFamily="34" charset="0"/>
              </a:rPr>
              <a:t>high‐cost drugs</a:t>
            </a:r>
            <a:endParaRPr lang="en-US" sz="1350" dirty="0"/>
          </a:p>
        </p:txBody>
      </p:sp>
      <p:sp>
        <p:nvSpPr>
          <p:cNvPr id="8" name="TextBox 7">
            <a:extLst>
              <a:ext uri="{FF2B5EF4-FFF2-40B4-BE49-F238E27FC236}">
                <a16:creationId xmlns:a16="http://schemas.microsoft.com/office/drawing/2014/main" id="{F0DE1192-D113-B708-03E3-295E98B4A30C}"/>
              </a:ext>
            </a:extLst>
          </p:cNvPr>
          <p:cNvSpPr txBox="1"/>
          <p:nvPr/>
        </p:nvSpPr>
        <p:spPr>
          <a:xfrm>
            <a:off x="4043171" y="5826880"/>
            <a:ext cx="5956126" cy="300082"/>
          </a:xfrm>
          <a:prstGeom prst="rect">
            <a:avLst/>
          </a:prstGeom>
          <a:noFill/>
          <a:ln w="38100">
            <a:solidFill>
              <a:schemeClr val="accent1">
                <a:lumMod val="50000"/>
              </a:schemeClr>
            </a:solidFill>
          </a:ln>
        </p:spPr>
        <p:txBody>
          <a:bodyPr wrap="square" rtlCol="0">
            <a:spAutoFit/>
          </a:bodyPr>
          <a:lstStyle/>
          <a:p>
            <a:r>
              <a:rPr lang="en-US" sz="1350" dirty="0">
                <a:latin typeface="Calibri" panose="020F0502020204030204" pitchFamily="34" charset="0"/>
              </a:rPr>
              <a:t>2024‐2030: Limits Medicare Part D premium growth to no more that 6% per year</a:t>
            </a:r>
            <a:endParaRPr lang="en-US" sz="1350" dirty="0"/>
          </a:p>
        </p:txBody>
      </p:sp>
      <mc:AlternateContent xmlns:mc="http://schemas.openxmlformats.org/markup-compatibility/2006" xmlns:p14="http://schemas.microsoft.com/office/powerpoint/2010/main">
        <mc:Choice Requires="p14">
          <p:contentPart p14:bwMode="auto" r:id="rId8">
            <p14:nvContentPartPr>
              <p14:cNvPr id="362" name="Ink 361">
                <a:extLst>
                  <a:ext uri="{FF2B5EF4-FFF2-40B4-BE49-F238E27FC236}">
                    <a16:creationId xmlns:a16="http://schemas.microsoft.com/office/drawing/2014/main" id="{975697BC-F135-5444-403C-65A4C549D388}"/>
                  </a:ext>
                </a:extLst>
              </p14:cNvPr>
              <p14:cNvContentPartPr/>
              <p14:nvPr/>
            </p14:nvContentPartPr>
            <p14:xfrm>
              <a:off x="-1140647" y="5362222"/>
              <a:ext cx="11759" cy="11759"/>
            </p14:xfrm>
          </p:contentPart>
        </mc:Choice>
        <mc:Fallback xmlns="">
          <p:pic>
            <p:nvPicPr>
              <p:cNvPr id="362" name="Ink 361">
                <a:extLst>
                  <a:ext uri="{FF2B5EF4-FFF2-40B4-BE49-F238E27FC236}">
                    <a16:creationId xmlns:a16="http://schemas.microsoft.com/office/drawing/2014/main" id="{975697BC-F135-5444-403C-65A4C549D388}"/>
                  </a:ext>
                </a:extLst>
              </p:cNvPr>
              <p:cNvPicPr/>
              <p:nvPr/>
            </p:nvPicPr>
            <p:blipFill>
              <a:blip r:embed="rId9"/>
              <a:stretch>
                <a:fillRect/>
              </a:stretch>
            </p:blipFill>
            <p:spPr>
              <a:xfrm>
                <a:off x="-1728597" y="4774272"/>
                <a:ext cx="1175900" cy="1175900"/>
              </a:xfrm>
              <a:prstGeom prst="rect">
                <a:avLst/>
              </a:prstGeom>
            </p:spPr>
          </p:pic>
        </mc:Fallback>
      </mc:AlternateContent>
      <p:sp>
        <p:nvSpPr>
          <p:cNvPr id="363" name="Oval 362">
            <a:extLst>
              <a:ext uri="{FF2B5EF4-FFF2-40B4-BE49-F238E27FC236}">
                <a16:creationId xmlns:a16="http://schemas.microsoft.com/office/drawing/2014/main" id="{82618F77-1083-1DD7-20F4-A8A2705D6A1B}"/>
              </a:ext>
            </a:extLst>
          </p:cNvPr>
          <p:cNvSpPr/>
          <p:nvPr/>
        </p:nvSpPr>
        <p:spPr>
          <a:xfrm>
            <a:off x="4111802" y="1934764"/>
            <a:ext cx="1987061" cy="1266092"/>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4199714D-C6E4-AE77-BDC0-D43BC0403596}"/>
              </a:ext>
            </a:extLst>
          </p:cNvPr>
          <p:cNvSpPr/>
          <p:nvPr/>
        </p:nvSpPr>
        <p:spPr>
          <a:xfrm>
            <a:off x="4335779" y="1884931"/>
            <a:ext cx="1872761" cy="126609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Tree>
    <p:extLst>
      <p:ext uri="{BB962C8B-B14F-4D97-AF65-F5344CB8AC3E}">
        <p14:creationId xmlns:p14="http://schemas.microsoft.com/office/powerpoint/2010/main" val="1400273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1DB3003-16A9-4F5C-83DB-00564BCB20A3}"/>
              </a:ext>
            </a:extLst>
          </p:cNvPr>
          <p:cNvGraphicFramePr>
            <a:graphicFrameLocks noGrp="1"/>
          </p:cNvGraphicFramePr>
          <p:nvPr>
            <p:extLst>
              <p:ext uri="{D42A27DB-BD31-4B8C-83A1-F6EECF244321}">
                <p14:modId xmlns:p14="http://schemas.microsoft.com/office/powerpoint/2010/main" val="3393241870"/>
              </p:ext>
            </p:extLst>
          </p:nvPr>
        </p:nvGraphicFramePr>
        <p:xfrm>
          <a:off x="1343758" y="882171"/>
          <a:ext cx="9504483" cy="3307080"/>
        </p:xfrm>
        <a:graphic>
          <a:graphicData uri="http://schemas.openxmlformats.org/drawingml/2006/table">
            <a:tbl>
              <a:tblPr firstRow="1" bandRow="1">
                <a:tableStyleId>{5C22544A-7EE6-4342-B048-85BDC9FD1C3A}</a:tableStyleId>
              </a:tblPr>
              <a:tblGrid>
                <a:gridCol w="2611315">
                  <a:extLst>
                    <a:ext uri="{9D8B030D-6E8A-4147-A177-3AD203B41FA5}">
                      <a16:colId xmlns:a16="http://schemas.microsoft.com/office/drawing/2014/main" val="528046236"/>
                    </a:ext>
                  </a:extLst>
                </a:gridCol>
                <a:gridCol w="3217985">
                  <a:extLst>
                    <a:ext uri="{9D8B030D-6E8A-4147-A177-3AD203B41FA5}">
                      <a16:colId xmlns:a16="http://schemas.microsoft.com/office/drawing/2014/main" val="3214132103"/>
                    </a:ext>
                  </a:extLst>
                </a:gridCol>
                <a:gridCol w="3675183">
                  <a:extLst>
                    <a:ext uri="{9D8B030D-6E8A-4147-A177-3AD203B41FA5}">
                      <a16:colId xmlns:a16="http://schemas.microsoft.com/office/drawing/2014/main" val="3938261514"/>
                    </a:ext>
                  </a:extLst>
                </a:gridCol>
              </a:tblGrid>
              <a:tr h="370840">
                <a:tc>
                  <a:txBody>
                    <a:bodyPr/>
                    <a:lstStyle/>
                    <a:p>
                      <a:r>
                        <a:rPr lang="en-US"/>
                        <a:t>Coverage Phase</a:t>
                      </a:r>
                    </a:p>
                  </a:txBody>
                  <a:tcPr/>
                </a:tc>
                <a:tc>
                  <a:txBody>
                    <a:bodyPr/>
                    <a:lstStyle/>
                    <a:p>
                      <a:r>
                        <a:rPr lang="en-US" dirty="0"/>
                        <a:t>Beneficiary Costs</a:t>
                      </a:r>
                    </a:p>
                    <a:p>
                      <a:r>
                        <a:rPr lang="en-US" dirty="0"/>
                        <a:t>2024</a:t>
                      </a:r>
                    </a:p>
                  </a:txBody>
                  <a:tcPr/>
                </a:tc>
                <a:tc>
                  <a:txBody>
                    <a:bodyPr/>
                    <a:lstStyle/>
                    <a:p>
                      <a:r>
                        <a:rPr lang="en-US"/>
                        <a:t>Beneficiary Costs    2025</a:t>
                      </a:r>
                    </a:p>
                  </a:txBody>
                  <a:tcPr/>
                </a:tc>
                <a:extLst>
                  <a:ext uri="{0D108BD9-81ED-4DB2-BD59-A6C34878D82A}">
                    <a16:rowId xmlns:a16="http://schemas.microsoft.com/office/drawing/2014/main" val="897278606"/>
                  </a:ext>
                </a:extLst>
              </a:tr>
              <a:tr h="370840">
                <a:tc>
                  <a:txBody>
                    <a:bodyPr/>
                    <a:lstStyle/>
                    <a:p>
                      <a:r>
                        <a:rPr lang="en-US"/>
                        <a:t>Annual Deductible</a:t>
                      </a:r>
                    </a:p>
                  </a:txBody>
                  <a:tcPr/>
                </a:tc>
                <a:tc>
                  <a:txBody>
                    <a:bodyPr/>
                    <a:lstStyle/>
                    <a:p>
                      <a:r>
                        <a:rPr lang="en-US" dirty="0"/>
                        <a:t>$545</a:t>
                      </a:r>
                    </a:p>
                  </a:txBody>
                  <a:tcPr/>
                </a:tc>
                <a:tc>
                  <a:txBody>
                    <a:bodyPr/>
                    <a:lstStyle/>
                    <a:p>
                      <a:r>
                        <a:rPr lang="en-US"/>
                        <a:t>$590</a:t>
                      </a:r>
                    </a:p>
                  </a:txBody>
                  <a:tcPr/>
                </a:tc>
                <a:extLst>
                  <a:ext uri="{0D108BD9-81ED-4DB2-BD59-A6C34878D82A}">
                    <a16:rowId xmlns:a16="http://schemas.microsoft.com/office/drawing/2014/main" val="2208602690"/>
                  </a:ext>
                </a:extLst>
              </a:tr>
              <a:tr h="370840">
                <a:tc>
                  <a:txBody>
                    <a:bodyPr/>
                    <a:lstStyle/>
                    <a:p>
                      <a:r>
                        <a:rPr lang="en-US" dirty="0"/>
                        <a:t>Initial Coverage Limit</a:t>
                      </a:r>
                    </a:p>
                  </a:txBody>
                  <a:tcPr/>
                </a:tc>
                <a:tc>
                  <a:txBody>
                    <a:bodyPr/>
                    <a:lstStyle/>
                    <a:p>
                      <a:r>
                        <a:rPr lang="en-US" dirty="0"/>
                        <a:t>25% of costs until Out-Of-Pocket (OOP) costs reach </a:t>
                      </a:r>
                      <a:r>
                        <a:rPr lang="en-US" b="1" dirty="0">
                          <a:solidFill>
                            <a:srgbClr val="FF0000"/>
                          </a:solidFill>
                        </a:rPr>
                        <a:t>$5,030</a:t>
                      </a:r>
                    </a:p>
                  </a:txBody>
                  <a:tcPr/>
                </a:tc>
                <a:tc>
                  <a:txBody>
                    <a:bodyPr/>
                    <a:lstStyle/>
                    <a:p>
                      <a:r>
                        <a:rPr lang="en-US" dirty="0"/>
                        <a:t>25% of costs until OOP costs reach </a:t>
                      </a:r>
                      <a:r>
                        <a:rPr lang="en-US" b="1" dirty="0">
                          <a:solidFill>
                            <a:srgbClr val="FF0000"/>
                          </a:solidFill>
                        </a:rPr>
                        <a:t>$2,000 </a:t>
                      </a:r>
                      <a:r>
                        <a:rPr lang="en-US" dirty="0"/>
                        <a:t>(includes deductible)</a:t>
                      </a:r>
                    </a:p>
                  </a:txBody>
                  <a:tcPr/>
                </a:tc>
                <a:extLst>
                  <a:ext uri="{0D108BD9-81ED-4DB2-BD59-A6C34878D82A}">
                    <a16:rowId xmlns:a16="http://schemas.microsoft.com/office/drawing/2014/main" val="2916155242"/>
                  </a:ext>
                </a:extLst>
              </a:tr>
              <a:tr h="370840">
                <a:tc>
                  <a:txBody>
                    <a:bodyPr/>
                    <a:lstStyle/>
                    <a:p>
                      <a:r>
                        <a:rPr lang="en-US"/>
                        <a:t>Coverage Gap</a:t>
                      </a:r>
                    </a:p>
                  </a:txBody>
                  <a:tcPr/>
                </a:tc>
                <a:tc>
                  <a:txBody>
                    <a:bodyPr/>
                    <a:lstStyle/>
                    <a:p>
                      <a:r>
                        <a:rPr lang="en-US" dirty="0"/>
                        <a:t>25% of drug costs until OOP costs reached $8,000</a:t>
                      </a:r>
                    </a:p>
                  </a:txBody>
                  <a:tcPr/>
                </a:tc>
                <a:tc>
                  <a:txBody>
                    <a:bodyPr/>
                    <a:lstStyle/>
                    <a:p>
                      <a:r>
                        <a:rPr lang="en-US"/>
                        <a:t>Not Applicable</a:t>
                      </a:r>
                    </a:p>
                  </a:txBody>
                  <a:tcPr/>
                </a:tc>
                <a:extLst>
                  <a:ext uri="{0D108BD9-81ED-4DB2-BD59-A6C34878D82A}">
                    <a16:rowId xmlns:a16="http://schemas.microsoft.com/office/drawing/2014/main" val="3464495528"/>
                  </a:ext>
                </a:extLst>
              </a:tr>
              <a:tr h="370840">
                <a:tc>
                  <a:txBody>
                    <a:bodyPr/>
                    <a:lstStyle/>
                    <a:p>
                      <a:r>
                        <a:rPr lang="en-US"/>
                        <a:t>Catastrophic Coverage</a:t>
                      </a:r>
                    </a:p>
                  </a:txBody>
                  <a:tcPr/>
                </a:tc>
                <a:tc>
                  <a:txBody>
                    <a:bodyPr/>
                    <a:lstStyle/>
                    <a:p>
                      <a:r>
                        <a:rPr lang="en-US"/>
                        <a:t>$0</a:t>
                      </a:r>
                    </a:p>
                  </a:txBody>
                  <a:tcPr/>
                </a:tc>
                <a:tc>
                  <a:txBody>
                    <a:bodyPr/>
                    <a:lstStyle/>
                    <a:p>
                      <a:r>
                        <a:rPr lang="en-US"/>
                        <a:t>$0</a:t>
                      </a:r>
                    </a:p>
                  </a:txBody>
                  <a:tcPr/>
                </a:tc>
                <a:extLst>
                  <a:ext uri="{0D108BD9-81ED-4DB2-BD59-A6C34878D82A}">
                    <a16:rowId xmlns:a16="http://schemas.microsoft.com/office/drawing/2014/main" val="889427161"/>
                  </a:ext>
                </a:extLst>
              </a:tr>
              <a:tr h="370840">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18044679"/>
                  </a:ext>
                </a:extLst>
              </a:tr>
            </a:tbl>
          </a:graphicData>
        </a:graphic>
      </p:graphicFrame>
      <p:sp>
        <p:nvSpPr>
          <p:cNvPr id="3" name="TextBox 2">
            <a:extLst>
              <a:ext uri="{FF2B5EF4-FFF2-40B4-BE49-F238E27FC236}">
                <a16:creationId xmlns:a16="http://schemas.microsoft.com/office/drawing/2014/main" id="{77E6FE79-4BD0-43A9-ACAA-22069D84B8B7}"/>
              </a:ext>
            </a:extLst>
          </p:cNvPr>
          <p:cNvSpPr txBox="1"/>
          <p:nvPr/>
        </p:nvSpPr>
        <p:spPr>
          <a:xfrm>
            <a:off x="1774092" y="4189251"/>
            <a:ext cx="7798171" cy="2554545"/>
          </a:xfrm>
          <a:prstGeom prst="rect">
            <a:avLst/>
          </a:prstGeom>
          <a:noFill/>
        </p:spPr>
        <p:txBody>
          <a:bodyPr wrap="square" rtlCol="0">
            <a:spAutoFit/>
          </a:bodyPr>
          <a:lstStyle/>
          <a:p>
            <a:r>
              <a:rPr lang="en-US" sz="1600" dirty="0"/>
              <a:t>What is used towards Out-of-Pocket? </a:t>
            </a:r>
          </a:p>
          <a:p>
            <a:pPr marL="628650" lvl="1" indent="-171450">
              <a:buFont typeface="Arial" panose="020B0604020202020204" pitchFamily="34" charset="0"/>
              <a:buChar char="•"/>
            </a:pPr>
            <a:r>
              <a:rPr lang="en-US" sz="1600" dirty="0"/>
              <a:t>Deductible</a:t>
            </a:r>
          </a:p>
          <a:p>
            <a:pPr marL="628650" lvl="1" indent="-171450">
              <a:buFont typeface="Arial" panose="020B0604020202020204" pitchFamily="34" charset="0"/>
              <a:buChar char="•"/>
            </a:pPr>
            <a:r>
              <a:rPr lang="en-US" sz="1600" dirty="0"/>
              <a:t>Co-Pays and Co-insurances</a:t>
            </a:r>
          </a:p>
          <a:p>
            <a:pPr marL="628650" lvl="1" indent="-171450">
              <a:buFont typeface="Arial" panose="020B0604020202020204" pitchFamily="34" charset="0"/>
              <a:buChar char="•"/>
            </a:pPr>
            <a:r>
              <a:rPr lang="en-US" sz="1600" dirty="0"/>
              <a:t>Certain payments other people or entities make, such as: </a:t>
            </a:r>
          </a:p>
          <a:p>
            <a:pPr marL="1085850" lvl="2" indent="-171450">
              <a:buFont typeface="Arial" panose="020B0604020202020204" pitchFamily="34" charset="0"/>
              <a:buChar char="•"/>
            </a:pPr>
            <a:r>
              <a:rPr lang="en-US" sz="1600" dirty="0"/>
              <a:t>LIS/Extra Help</a:t>
            </a:r>
          </a:p>
          <a:p>
            <a:pPr marL="1085850" lvl="2" indent="-171450">
              <a:buFont typeface="Arial" panose="020B0604020202020204" pitchFamily="34" charset="0"/>
              <a:buChar char="•"/>
            </a:pPr>
            <a:r>
              <a:rPr lang="en-US" sz="1600" dirty="0"/>
              <a:t>AIDS Drug Assistance Programs</a:t>
            </a:r>
          </a:p>
          <a:p>
            <a:pPr marL="1085850" lvl="2" indent="-171450">
              <a:buFont typeface="Arial" panose="020B0604020202020204" pitchFamily="34" charset="0"/>
              <a:buChar char="•"/>
            </a:pPr>
            <a:r>
              <a:rPr lang="en-US" sz="1600" dirty="0"/>
              <a:t>State Pharmaceutical Assistance Programs (Michigan does not have this)</a:t>
            </a:r>
          </a:p>
          <a:p>
            <a:pPr marL="1085850" lvl="2" indent="-171450">
              <a:buFont typeface="Arial" panose="020B0604020202020204" pitchFamily="34" charset="0"/>
              <a:buChar char="•"/>
            </a:pPr>
            <a:r>
              <a:rPr lang="en-US" sz="1600" dirty="0"/>
              <a:t>Indian Health Services</a:t>
            </a:r>
          </a:p>
          <a:p>
            <a:pPr marL="628650" lvl="1" indent="-171450">
              <a:buFont typeface="Arial" panose="020B0604020202020204" pitchFamily="34" charset="0"/>
              <a:buChar char="•"/>
            </a:pPr>
            <a:r>
              <a:rPr lang="en-US" sz="1600" dirty="0"/>
              <a:t>Supplemental benefits provided by Part D sponsors and certain Employer Group plans</a:t>
            </a:r>
          </a:p>
        </p:txBody>
      </p:sp>
      <p:sp>
        <p:nvSpPr>
          <p:cNvPr id="4" name="TextBox 3">
            <a:extLst>
              <a:ext uri="{FF2B5EF4-FFF2-40B4-BE49-F238E27FC236}">
                <a16:creationId xmlns:a16="http://schemas.microsoft.com/office/drawing/2014/main" id="{4F2F1625-CCB4-A405-2493-ADE6AECB647F}"/>
              </a:ext>
            </a:extLst>
          </p:cNvPr>
          <p:cNvSpPr txBox="1"/>
          <p:nvPr/>
        </p:nvSpPr>
        <p:spPr>
          <a:xfrm>
            <a:off x="4233029" y="205679"/>
            <a:ext cx="4131387" cy="707886"/>
          </a:xfrm>
          <a:prstGeom prst="rect">
            <a:avLst/>
          </a:prstGeom>
          <a:noFill/>
        </p:spPr>
        <p:txBody>
          <a:bodyPr wrap="none" rtlCol="0">
            <a:spAutoFit/>
          </a:bodyPr>
          <a:lstStyle/>
          <a:p>
            <a:r>
              <a:rPr lang="en-US" sz="4000" dirty="0"/>
              <a:t>2025 Part D Costs</a:t>
            </a:r>
          </a:p>
        </p:txBody>
      </p:sp>
    </p:spTree>
    <p:extLst>
      <p:ext uri="{BB962C8B-B14F-4D97-AF65-F5344CB8AC3E}">
        <p14:creationId xmlns:p14="http://schemas.microsoft.com/office/powerpoint/2010/main" val="1601767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AF5F8-E33A-E85A-2B81-ACDC2535EA15}"/>
              </a:ext>
            </a:extLst>
          </p:cNvPr>
          <p:cNvSpPr>
            <a:spLocks noGrp="1"/>
          </p:cNvSpPr>
          <p:nvPr>
            <p:ph type="title"/>
          </p:nvPr>
        </p:nvSpPr>
        <p:spPr>
          <a:xfrm>
            <a:off x="2001774" y="274320"/>
            <a:ext cx="7990184" cy="1132258"/>
          </a:xfrm>
        </p:spPr>
        <p:txBody>
          <a:bodyPr/>
          <a:lstStyle/>
          <a:p>
            <a:pPr algn="ctr"/>
            <a:r>
              <a:rPr lang="en-US" u="sng"/>
              <a:t>2025 Medicare Part D Phases</a:t>
            </a:r>
          </a:p>
        </p:txBody>
      </p:sp>
      <p:pic>
        <p:nvPicPr>
          <p:cNvPr id="5" name="Picture 4" descr="2025 Medicare Part D Program Compared to 2024, 2023, 2022, and 2021">
            <a:extLst>
              <a:ext uri="{FF2B5EF4-FFF2-40B4-BE49-F238E27FC236}">
                <a16:creationId xmlns:a16="http://schemas.microsoft.com/office/drawing/2014/main" id="{52C5572B-E1B3-CD3D-DE82-390CAD263E49}"/>
              </a:ext>
            </a:extLst>
          </p:cNvPr>
          <p:cNvPicPr>
            <a:picLocks noChangeAspect="1"/>
          </p:cNvPicPr>
          <p:nvPr/>
        </p:nvPicPr>
        <p:blipFill>
          <a:blip r:embed="rId3"/>
          <a:stretch>
            <a:fillRect/>
          </a:stretch>
        </p:blipFill>
        <p:spPr>
          <a:xfrm>
            <a:off x="1680591" y="1076135"/>
            <a:ext cx="8638794" cy="5309235"/>
          </a:xfrm>
          <a:prstGeom prst="rect">
            <a:avLst/>
          </a:prstGeom>
        </p:spPr>
      </p:pic>
      <p:sp>
        <p:nvSpPr>
          <p:cNvPr id="6" name="TextBox 5">
            <a:extLst>
              <a:ext uri="{FF2B5EF4-FFF2-40B4-BE49-F238E27FC236}">
                <a16:creationId xmlns:a16="http://schemas.microsoft.com/office/drawing/2014/main" id="{CE57F844-B1E4-4052-7159-72614FA93987}"/>
              </a:ext>
            </a:extLst>
          </p:cNvPr>
          <p:cNvSpPr txBox="1"/>
          <p:nvPr/>
        </p:nvSpPr>
        <p:spPr>
          <a:xfrm>
            <a:off x="8232515" y="2057002"/>
            <a:ext cx="177155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2025 </a:t>
            </a:r>
            <a:r>
              <a:rPr lang="en-US" err="1"/>
              <a:t>TrOOP</a:t>
            </a:r>
            <a:r>
              <a:rPr lang="en-US"/>
              <a:t>- $2000.00</a:t>
            </a:r>
          </a:p>
        </p:txBody>
      </p:sp>
      <p:sp>
        <p:nvSpPr>
          <p:cNvPr id="3" name="TextBox 2">
            <a:extLst>
              <a:ext uri="{FF2B5EF4-FFF2-40B4-BE49-F238E27FC236}">
                <a16:creationId xmlns:a16="http://schemas.microsoft.com/office/drawing/2014/main" id="{30155B9B-FD21-1D75-5C3D-BB0EECB1E60A}"/>
              </a:ext>
            </a:extLst>
          </p:cNvPr>
          <p:cNvSpPr txBox="1"/>
          <p:nvPr/>
        </p:nvSpPr>
        <p:spPr>
          <a:xfrm>
            <a:off x="3588152" y="4213185"/>
            <a:ext cx="678391" cy="369332"/>
          </a:xfrm>
          <a:prstGeom prst="rect">
            <a:avLst/>
          </a:prstGeom>
          <a:noFill/>
        </p:spPr>
        <p:txBody>
          <a:bodyPr wrap="none" rtlCol="0">
            <a:spAutoFit/>
          </a:bodyPr>
          <a:lstStyle/>
          <a:p>
            <a:r>
              <a:rPr lang="en-US" dirty="0"/>
              <a:t>$590</a:t>
            </a:r>
          </a:p>
        </p:txBody>
      </p:sp>
    </p:spTree>
    <p:extLst>
      <p:ext uri="{BB962C8B-B14F-4D97-AF65-F5344CB8AC3E}">
        <p14:creationId xmlns:p14="http://schemas.microsoft.com/office/powerpoint/2010/main" val="2260925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8A64D4-F671-47B7-9691-25C300A05B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423" y="857250"/>
            <a:ext cx="9491239" cy="5882268"/>
          </a:xfrm>
          <a:prstGeom prst="rect">
            <a:avLst/>
          </a:prstGeom>
        </p:spPr>
      </p:pic>
      <p:sp>
        <p:nvSpPr>
          <p:cNvPr id="2" name="TextBox 1">
            <a:extLst>
              <a:ext uri="{FF2B5EF4-FFF2-40B4-BE49-F238E27FC236}">
                <a16:creationId xmlns:a16="http://schemas.microsoft.com/office/drawing/2014/main" id="{2D6172D1-2F56-287B-687F-9FA6C9069B5A}"/>
              </a:ext>
            </a:extLst>
          </p:cNvPr>
          <p:cNvSpPr txBox="1"/>
          <p:nvPr/>
        </p:nvSpPr>
        <p:spPr>
          <a:xfrm>
            <a:off x="1893386" y="244850"/>
            <a:ext cx="7751096" cy="707886"/>
          </a:xfrm>
          <a:prstGeom prst="rect">
            <a:avLst/>
          </a:prstGeom>
          <a:noFill/>
        </p:spPr>
        <p:txBody>
          <a:bodyPr wrap="none" rtlCol="0">
            <a:spAutoFit/>
          </a:bodyPr>
          <a:lstStyle/>
          <a:p>
            <a:r>
              <a:rPr lang="en-US" sz="4000" dirty="0"/>
              <a:t>Who is Paying for Medicare Drugs?</a:t>
            </a:r>
          </a:p>
        </p:txBody>
      </p:sp>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831B05BF-A04C-B245-40CB-500606C4EB5A}"/>
                  </a:ext>
                </a:extLst>
              </p14:cNvPr>
              <p14:cNvContentPartPr/>
              <p14:nvPr/>
            </p14:nvContentPartPr>
            <p14:xfrm>
              <a:off x="728613" y="4779173"/>
              <a:ext cx="2280960" cy="1391040"/>
            </p14:xfrm>
          </p:contentPart>
        </mc:Choice>
        <mc:Fallback xmlns="">
          <p:pic>
            <p:nvPicPr>
              <p:cNvPr id="6" name="Ink 5">
                <a:extLst>
                  <a:ext uri="{FF2B5EF4-FFF2-40B4-BE49-F238E27FC236}">
                    <a16:creationId xmlns:a16="http://schemas.microsoft.com/office/drawing/2014/main" id="{831B05BF-A04C-B245-40CB-500606C4EB5A}"/>
                  </a:ext>
                </a:extLst>
              </p:cNvPr>
              <p:cNvPicPr/>
              <p:nvPr/>
            </p:nvPicPr>
            <p:blipFill>
              <a:blip r:embed="rId5"/>
              <a:stretch>
                <a:fillRect/>
              </a:stretch>
            </p:blipFill>
            <p:spPr>
              <a:xfrm>
                <a:off x="719973" y="4770533"/>
                <a:ext cx="2298600" cy="1408680"/>
              </a:xfrm>
              <a:prstGeom prst="rect">
                <a:avLst/>
              </a:prstGeom>
            </p:spPr>
          </p:pic>
        </mc:Fallback>
      </mc:AlternateContent>
    </p:spTree>
    <p:extLst>
      <p:ext uri="{BB962C8B-B14F-4D97-AF65-F5344CB8AC3E}">
        <p14:creationId xmlns:p14="http://schemas.microsoft.com/office/powerpoint/2010/main" val="1314023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9E9C9AF-D387-D135-4DDB-0D0AE743A320}"/>
              </a:ext>
            </a:extLst>
          </p:cNvPr>
          <p:cNvSpPr>
            <a:spLocks noGrp="1"/>
          </p:cNvSpPr>
          <p:nvPr>
            <p:ph type="title"/>
          </p:nvPr>
        </p:nvSpPr>
        <p:spPr>
          <a:xfrm>
            <a:off x="1157212" y="480685"/>
            <a:ext cx="9214884" cy="1073890"/>
          </a:xfrm>
        </p:spPr>
        <p:txBody>
          <a:bodyPr/>
          <a:lstStyle/>
          <a:p>
            <a:pPr algn="ctr"/>
            <a:r>
              <a:rPr lang="en-US" dirty="0">
                <a:solidFill>
                  <a:srgbClr val="FF0000"/>
                </a:solidFill>
              </a:rPr>
              <a:t>IMPORTANT!</a:t>
            </a:r>
          </a:p>
        </p:txBody>
      </p:sp>
      <p:sp>
        <p:nvSpPr>
          <p:cNvPr id="6" name="Text Placeholder 5">
            <a:extLst>
              <a:ext uri="{FF2B5EF4-FFF2-40B4-BE49-F238E27FC236}">
                <a16:creationId xmlns:a16="http://schemas.microsoft.com/office/drawing/2014/main" id="{C0263531-5C1E-9A9F-B725-7F442466A388}"/>
              </a:ext>
            </a:extLst>
          </p:cNvPr>
          <p:cNvSpPr>
            <a:spLocks noGrp="1"/>
          </p:cNvSpPr>
          <p:nvPr>
            <p:ph type="body" idx="1"/>
          </p:nvPr>
        </p:nvSpPr>
        <p:spPr>
          <a:xfrm>
            <a:off x="1157212" y="1704097"/>
            <a:ext cx="9895367" cy="1988227"/>
          </a:xfrm>
        </p:spPr>
        <p:txBody>
          <a:bodyPr>
            <a:normAutofit/>
          </a:bodyPr>
          <a:lstStyle/>
          <a:p>
            <a:r>
              <a:rPr lang="en-US" b="1" dirty="0">
                <a:solidFill>
                  <a:schemeClr val="tx1"/>
                </a:solidFill>
              </a:rPr>
              <a:t>Only medications that are on your plan formulary count towards out-of-pocket.  Over-the-counter drugs do not count, nor do prescription medications purchased without going through your insurance (for example, </a:t>
            </a:r>
            <a:r>
              <a:rPr lang="en-US" b="1" dirty="0" err="1">
                <a:solidFill>
                  <a:schemeClr val="tx1"/>
                </a:solidFill>
              </a:rPr>
              <a:t>GoodRX</a:t>
            </a:r>
            <a:r>
              <a:rPr lang="en-US" b="1" dirty="0">
                <a:solidFill>
                  <a:schemeClr val="tx1"/>
                </a:solidFill>
              </a:rPr>
              <a:t>)—even if they are on the formulary</a:t>
            </a:r>
          </a:p>
        </p:txBody>
      </p:sp>
      <p:sp>
        <p:nvSpPr>
          <p:cNvPr id="2" name="Date Placeholder 1">
            <a:extLst>
              <a:ext uri="{FF2B5EF4-FFF2-40B4-BE49-F238E27FC236}">
                <a16:creationId xmlns:a16="http://schemas.microsoft.com/office/drawing/2014/main" id="{C47F2106-3795-91AF-812A-1DB6E7466359}"/>
              </a:ext>
            </a:extLst>
          </p:cNvPr>
          <p:cNvSpPr>
            <a:spLocks noGrp="1"/>
          </p:cNvSpPr>
          <p:nvPr>
            <p:ph type="dt" sz="half" idx="10"/>
          </p:nvPr>
        </p:nvSpPr>
        <p:spPr/>
        <p:txBody>
          <a:bodyPr/>
          <a:lstStyle/>
          <a:p>
            <a:fld id="{3EC73A2F-0306-4961-8953-867D10796E2F}" type="datetime1">
              <a:rPr lang="en-US" smtClean="0"/>
              <a:t>10/22/2024</a:t>
            </a:fld>
            <a:endParaRPr lang="en-US" dirty="0"/>
          </a:p>
        </p:txBody>
      </p:sp>
      <p:sp>
        <p:nvSpPr>
          <p:cNvPr id="3" name="Footer Placeholder 2">
            <a:extLst>
              <a:ext uri="{FF2B5EF4-FFF2-40B4-BE49-F238E27FC236}">
                <a16:creationId xmlns:a16="http://schemas.microsoft.com/office/drawing/2014/main" id="{A04593D8-C496-7F12-BA4E-B33DC6D86456}"/>
              </a:ext>
            </a:extLst>
          </p:cNvPr>
          <p:cNvSpPr>
            <a:spLocks noGrp="1"/>
          </p:cNvSpPr>
          <p:nvPr>
            <p:ph type="ftr" sz="quarter" idx="11"/>
          </p:nvPr>
        </p:nvSpPr>
        <p:spPr/>
        <p:txBody>
          <a:bodyPr/>
          <a:lstStyle/>
          <a:p>
            <a:r>
              <a:rPr lang="en-US"/>
              <a:t>
              </a:t>
            </a:r>
            <a:endParaRPr lang="en-US" dirty="0"/>
          </a:p>
        </p:txBody>
      </p:sp>
      <p:sp>
        <p:nvSpPr>
          <p:cNvPr id="4" name="Slide Number Placeholder 3">
            <a:extLst>
              <a:ext uri="{FF2B5EF4-FFF2-40B4-BE49-F238E27FC236}">
                <a16:creationId xmlns:a16="http://schemas.microsoft.com/office/drawing/2014/main" id="{8EB82D29-CC2B-3F67-7DD4-256A2D2EB5AE}"/>
              </a:ext>
            </a:extLst>
          </p:cNvPr>
          <p:cNvSpPr>
            <a:spLocks noGrp="1"/>
          </p:cNvSpPr>
          <p:nvPr>
            <p:ph type="sldNum" sz="quarter" idx="12"/>
          </p:nvPr>
        </p:nvSpPr>
        <p:spPr/>
        <p:txBody>
          <a:bodyPr/>
          <a:lstStyle/>
          <a:p>
            <a:fld id="{70C12960-6E85-460F-B6E3-5B82CB31AF3D}" type="slidenum">
              <a:rPr lang="en-US" smtClean="0"/>
              <a:t>17</a:t>
            </a:fld>
            <a:endParaRPr lang="en-US" dirty="0"/>
          </a:p>
        </p:txBody>
      </p:sp>
      <p:sp>
        <p:nvSpPr>
          <p:cNvPr id="7" name="TextBox 6">
            <a:extLst>
              <a:ext uri="{FF2B5EF4-FFF2-40B4-BE49-F238E27FC236}">
                <a16:creationId xmlns:a16="http://schemas.microsoft.com/office/drawing/2014/main" id="{9C4FEED1-3B43-F5F1-CECD-86E7D02BC33B}"/>
              </a:ext>
            </a:extLst>
          </p:cNvPr>
          <p:cNvSpPr txBox="1"/>
          <p:nvPr/>
        </p:nvSpPr>
        <p:spPr>
          <a:xfrm>
            <a:off x="1139421" y="3429000"/>
            <a:ext cx="9259747" cy="830997"/>
          </a:xfrm>
          <a:prstGeom prst="rect">
            <a:avLst/>
          </a:prstGeom>
          <a:noFill/>
        </p:spPr>
        <p:txBody>
          <a:bodyPr wrap="square" rtlCol="0">
            <a:spAutoFit/>
          </a:bodyPr>
          <a:lstStyle/>
          <a:p>
            <a:r>
              <a:rPr lang="en-US" sz="2400" b="1" dirty="0"/>
              <a:t>Plan Premiums also do not count towards your out-of-pocket expenses</a:t>
            </a:r>
          </a:p>
        </p:txBody>
      </p:sp>
      <p:sp>
        <p:nvSpPr>
          <p:cNvPr id="8" name="TextBox 7">
            <a:extLst>
              <a:ext uri="{FF2B5EF4-FFF2-40B4-BE49-F238E27FC236}">
                <a16:creationId xmlns:a16="http://schemas.microsoft.com/office/drawing/2014/main" id="{C3E6AAAA-8C8D-6300-FD9A-4C7EDC826F6D}"/>
              </a:ext>
            </a:extLst>
          </p:cNvPr>
          <p:cNvSpPr txBox="1"/>
          <p:nvPr/>
        </p:nvSpPr>
        <p:spPr>
          <a:xfrm>
            <a:off x="1157212" y="4738404"/>
            <a:ext cx="9537932" cy="830997"/>
          </a:xfrm>
          <a:prstGeom prst="rect">
            <a:avLst/>
          </a:prstGeom>
          <a:noFill/>
        </p:spPr>
        <p:txBody>
          <a:bodyPr wrap="none" rtlCol="0">
            <a:spAutoFit/>
          </a:bodyPr>
          <a:lstStyle/>
          <a:p>
            <a:r>
              <a:rPr lang="en-US" sz="2400" b="1" dirty="0"/>
              <a:t>Plans may choose to not cover medications that are prescribed for </a:t>
            </a:r>
          </a:p>
          <a:p>
            <a:r>
              <a:rPr lang="en-US" sz="2400" b="1" dirty="0"/>
              <a:t>“off-label”  use, even if the medication is on the formulary</a:t>
            </a:r>
          </a:p>
        </p:txBody>
      </p:sp>
    </p:spTree>
    <p:extLst>
      <p:ext uri="{BB962C8B-B14F-4D97-AF65-F5344CB8AC3E}">
        <p14:creationId xmlns:p14="http://schemas.microsoft.com/office/powerpoint/2010/main" val="3948511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0A8F6-1E09-D7D0-A527-8CF545627CFE}"/>
              </a:ext>
            </a:extLst>
          </p:cNvPr>
          <p:cNvSpPr>
            <a:spLocks noGrp="1"/>
          </p:cNvSpPr>
          <p:nvPr>
            <p:ph type="title"/>
          </p:nvPr>
        </p:nvSpPr>
        <p:spPr>
          <a:xfrm>
            <a:off x="718457" y="283030"/>
            <a:ext cx="10363200" cy="1187570"/>
          </a:xfrm>
        </p:spPr>
        <p:txBody>
          <a:bodyPr/>
          <a:lstStyle/>
          <a:p>
            <a:r>
              <a:rPr lang="en-US" dirty="0"/>
              <a:t>Medicare Prescription Payment Plan (MP3)	</a:t>
            </a:r>
          </a:p>
        </p:txBody>
      </p:sp>
      <p:sp>
        <p:nvSpPr>
          <p:cNvPr id="3" name="Content Placeholder 2">
            <a:extLst>
              <a:ext uri="{FF2B5EF4-FFF2-40B4-BE49-F238E27FC236}">
                <a16:creationId xmlns:a16="http://schemas.microsoft.com/office/drawing/2014/main" id="{EEDA294F-DA32-53B2-571B-7AA82D432A32}"/>
              </a:ext>
            </a:extLst>
          </p:cNvPr>
          <p:cNvSpPr>
            <a:spLocks noGrp="1"/>
          </p:cNvSpPr>
          <p:nvPr>
            <p:ph idx="1"/>
          </p:nvPr>
        </p:nvSpPr>
        <p:spPr>
          <a:xfrm>
            <a:off x="444795" y="1470600"/>
            <a:ext cx="10363200" cy="3382658"/>
          </a:xfrm>
        </p:spPr>
        <p:txBody>
          <a:bodyPr>
            <a:noAutofit/>
          </a:bodyPr>
          <a:lstStyle/>
          <a:p>
            <a:r>
              <a:rPr lang="en-US" sz="2400" dirty="0"/>
              <a:t>Available to everyone but not everyone will benefit</a:t>
            </a:r>
          </a:p>
          <a:p>
            <a:r>
              <a:rPr lang="en-US" sz="2400" dirty="0"/>
              <a:t>This allows a beneficiary to spread their Part D payment ($2,000 maximum) out over the course of the year</a:t>
            </a:r>
          </a:p>
          <a:p>
            <a:pPr lvl="1"/>
            <a:r>
              <a:rPr lang="en-US" dirty="0"/>
              <a:t>Primarily for people with high out-of-pocket costs early in the year</a:t>
            </a:r>
          </a:p>
          <a:p>
            <a:pPr lvl="1"/>
            <a:r>
              <a:rPr lang="en-US" dirty="0"/>
              <a:t>Process called “smoothing”</a:t>
            </a:r>
          </a:p>
          <a:p>
            <a:r>
              <a:rPr lang="en-US" sz="2400" dirty="0"/>
              <a:t>It is not a money-saver—just a monthly saver</a:t>
            </a:r>
          </a:p>
          <a:p>
            <a:r>
              <a:rPr lang="en-US" sz="2400" dirty="0"/>
              <a:t>Payments may increase if new prescriptions are added or if an existing prescription is refilled (up to the $2,000 max)</a:t>
            </a:r>
          </a:p>
          <a:p>
            <a:r>
              <a:rPr lang="en-US" sz="2400" dirty="0"/>
              <a:t>Medicare.gov Plan Finder has tools to help understand this. </a:t>
            </a:r>
          </a:p>
          <a:p>
            <a:r>
              <a:rPr lang="en-US" sz="2400" dirty="0"/>
              <a:t>Beneficiaries sign-up for this with the PLAN, not the Pharmacy</a:t>
            </a:r>
          </a:p>
        </p:txBody>
      </p:sp>
      <p:sp>
        <p:nvSpPr>
          <p:cNvPr id="4" name="Date Placeholder 3">
            <a:extLst>
              <a:ext uri="{FF2B5EF4-FFF2-40B4-BE49-F238E27FC236}">
                <a16:creationId xmlns:a16="http://schemas.microsoft.com/office/drawing/2014/main" id="{AADEDC35-DBDC-BD49-272B-39C574B61066}"/>
              </a:ext>
            </a:extLst>
          </p:cNvPr>
          <p:cNvSpPr>
            <a:spLocks noGrp="1"/>
          </p:cNvSpPr>
          <p:nvPr>
            <p:ph type="dt" sz="half" idx="10"/>
          </p:nvPr>
        </p:nvSpPr>
        <p:spPr/>
        <p:txBody>
          <a:bodyPr/>
          <a:lstStyle/>
          <a:p>
            <a:fld id="{78713433-FB4B-4718-A851-44C9EC29A068}" type="datetime1">
              <a:rPr lang="en-US" smtClean="0"/>
              <a:t>10/22/2024</a:t>
            </a:fld>
            <a:endParaRPr lang="en-US" dirty="0"/>
          </a:p>
        </p:txBody>
      </p:sp>
      <p:sp>
        <p:nvSpPr>
          <p:cNvPr id="5" name="Footer Placeholder 4">
            <a:extLst>
              <a:ext uri="{FF2B5EF4-FFF2-40B4-BE49-F238E27FC236}">
                <a16:creationId xmlns:a16="http://schemas.microsoft.com/office/drawing/2014/main" id="{6692DBF9-24D9-0087-BB07-C5DDB59E1B10}"/>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F8226CDE-9BC4-C1EF-252C-B2B6E90F3F4D}"/>
              </a:ext>
            </a:extLst>
          </p:cNvPr>
          <p:cNvSpPr>
            <a:spLocks noGrp="1"/>
          </p:cNvSpPr>
          <p:nvPr>
            <p:ph type="sldNum" sz="quarter" idx="12"/>
          </p:nvPr>
        </p:nvSpPr>
        <p:spPr/>
        <p:txBody>
          <a:bodyPr/>
          <a:lstStyle/>
          <a:p>
            <a:fld id="{CC057153-B650-4DEB-B370-79DDCFDCE934}" type="slidenum">
              <a:rPr lang="en-US" smtClean="0"/>
              <a:t>18</a:t>
            </a:fld>
            <a:endParaRPr lang="en-US"/>
          </a:p>
        </p:txBody>
      </p:sp>
    </p:spTree>
    <p:extLst>
      <p:ext uri="{BB962C8B-B14F-4D97-AF65-F5344CB8AC3E}">
        <p14:creationId xmlns:p14="http://schemas.microsoft.com/office/powerpoint/2010/main" val="3999294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6" name="Content Placeholder 2">
            <a:extLst>
              <a:ext uri="{FF2B5EF4-FFF2-40B4-BE49-F238E27FC236}">
                <a16:creationId xmlns:a16="http://schemas.microsoft.com/office/drawing/2014/main" id="{3A860C9C-2A96-4FBF-888C-C4E5A036B265}"/>
              </a:ext>
            </a:extLst>
          </p:cNvPr>
          <p:cNvGraphicFramePr>
            <a:graphicFrameLocks noGrp="1"/>
          </p:cNvGraphicFramePr>
          <p:nvPr>
            <p:ph idx="1"/>
            <p:extLst>
              <p:ext uri="{D42A27DB-BD31-4B8C-83A1-F6EECF244321}">
                <p14:modId xmlns:p14="http://schemas.microsoft.com/office/powerpoint/2010/main" val="2783603970"/>
              </p:ext>
            </p:extLst>
          </p:nvPr>
        </p:nvGraphicFramePr>
        <p:xfrm>
          <a:off x="5567771" y="800947"/>
          <a:ext cx="5906181" cy="54996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ate Placeholder 2">
            <a:extLst>
              <a:ext uri="{FF2B5EF4-FFF2-40B4-BE49-F238E27FC236}">
                <a16:creationId xmlns:a16="http://schemas.microsoft.com/office/drawing/2014/main" id="{A60D0E75-F95E-47CF-8C87-03E45C0F0208}"/>
              </a:ext>
            </a:extLst>
          </p:cNvPr>
          <p:cNvSpPr>
            <a:spLocks noGrp="1"/>
          </p:cNvSpPr>
          <p:nvPr>
            <p:ph type="dt" sz="half" idx="10"/>
          </p:nvPr>
        </p:nvSpPr>
        <p:spPr/>
        <p:txBody>
          <a:bodyPr/>
          <a:lstStyle/>
          <a:p>
            <a:r>
              <a:rPr lang="en-US" dirty="0"/>
              <a:t>9/2024</a:t>
            </a:r>
          </a:p>
        </p:txBody>
      </p:sp>
      <p:sp>
        <p:nvSpPr>
          <p:cNvPr id="4" name="Slide Number Placeholder 3">
            <a:extLst>
              <a:ext uri="{FF2B5EF4-FFF2-40B4-BE49-F238E27FC236}">
                <a16:creationId xmlns:a16="http://schemas.microsoft.com/office/drawing/2014/main" id="{DB171D5D-2DD8-4B2B-A364-A9BC92DEC08C}"/>
              </a:ext>
            </a:extLst>
          </p:cNvPr>
          <p:cNvSpPr>
            <a:spLocks noGrp="1"/>
          </p:cNvSpPr>
          <p:nvPr>
            <p:ph type="sldNum" sz="quarter" idx="12"/>
          </p:nvPr>
        </p:nvSpPr>
        <p:spPr/>
        <p:txBody>
          <a:bodyPr/>
          <a:lstStyle/>
          <a:p>
            <a:fld id="{4FAB73BC-B049-4115-A692-8D63A059BFB8}" type="slidenum">
              <a:rPr lang="en-US" smtClean="0"/>
              <a:t>19</a:t>
            </a:fld>
            <a:endParaRPr lang="en-US" dirty="0"/>
          </a:p>
        </p:txBody>
      </p:sp>
      <p:pic>
        <p:nvPicPr>
          <p:cNvPr id="6" name="Picture 5" descr="A black screen with blue text&#10;&#10;Description automatically generated">
            <a:extLst>
              <a:ext uri="{FF2B5EF4-FFF2-40B4-BE49-F238E27FC236}">
                <a16:creationId xmlns:a16="http://schemas.microsoft.com/office/drawing/2014/main" id="{A1A8A7AF-CA50-AC2E-2374-A82D9C87C44D}"/>
              </a:ext>
            </a:extLst>
          </p:cNvPr>
          <p:cNvPicPr>
            <a:picLocks noChangeAspect="1"/>
          </p:cNvPicPr>
          <p:nvPr/>
        </p:nvPicPr>
        <p:blipFill>
          <a:blip r:embed="rId8"/>
          <a:stretch>
            <a:fillRect/>
          </a:stretch>
        </p:blipFill>
        <p:spPr>
          <a:xfrm>
            <a:off x="875850" y="6003634"/>
            <a:ext cx="1824436" cy="616996"/>
          </a:xfrm>
          <a:prstGeom prst="rect">
            <a:avLst/>
          </a:prstGeom>
        </p:spPr>
      </p:pic>
      <p:pic>
        <p:nvPicPr>
          <p:cNvPr id="9" name="Picture 8" descr="A black background with blue text&#10;&#10;Description automatically generated">
            <a:extLst>
              <a:ext uri="{FF2B5EF4-FFF2-40B4-BE49-F238E27FC236}">
                <a16:creationId xmlns:a16="http://schemas.microsoft.com/office/drawing/2014/main" id="{8AFED7CD-7067-A961-F593-FF28C495835C}"/>
              </a:ext>
            </a:extLst>
          </p:cNvPr>
          <p:cNvPicPr>
            <a:picLocks noChangeAspect="1"/>
          </p:cNvPicPr>
          <p:nvPr/>
        </p:nvPicPr>
        <p:blipFill>
          <a:blip r:embed="rId9"/>
          <a:stretch>
            <a:fillRect/>
          </a:stretch>
        </p:blipFill>
        <p:spPr>
          <a:xfrm>
            <a:off x="2576946" y="5938930"/>
            <a:ext cx="2198254" cy="780644"/>
          </a:xfrm>
          <a:prstGeom prst="rect">
            <a:avLst/>
          </a:prstGeom>
        </p:spPr>
      </p:pic>
      <mc:AlternateContent xmlns:mc="http://schemas.openxmlformats.org/markup-compatibility/2006" xmlns:p14="http://schemas.microsoft.com/office/powerpoint/2010/main">
        <mc:Choice Requires="p14">
          <p:contentPart p14:bwMode="auto" r:id="rId10">
            <p14:nvContentPartPr>
              <p14:cNvPr id="5" name="Ink 4">
                <a:extLst>
                  <a:ext uri="{FF2B5EF4-FFF2-40B4-BE49-F238E27FC236}">
                    <a16:creationId xmlns:a16="http://schemas.microsoft.com/office/drawing/2014/main" id="{A42F2D41-E7D4-F2C0-3F5D-8B22FCAE91E9}"/>
                  </a:ext>
                </a:extLst>
              </p14:cNvPr>
              <p14:cNvContentPartPr/>
              <p14:nvPr/>
            </p14:nvContentPartPr>
            <p14:xfrm>
              <a:off x="1828413" y="2800973"/>
              <a:ext cx="2520" cy="360"/>
            </p14:xfrm>
          </p:contentPart>
        </mc:Choice>
        <mc:Fallback xmlns="">
          <p:pic>
            <p:nvPicPr>
              <p:cNvPr id="5" name="Ink 4">
                <a:extLst>
                  <a:ext uri="{FF2B5EF4-FFF2-40B4-BE49-F238E27FC236}">
                    <a16:creationId xmlns:a16="http://schemas.microsoft.com/office/drawing/2014/main" id="{A42F2D41-E7D4-F2C0-3F5D-8B22FCAE91E9}"/>
                  </a:ext>
                </a:extLst>
              </p:cNvPr>
              <p:cNvPicPr/>
              <p:nvPr/>
            </p:nvPicPr>
            <p:blipFill>
              <a:blip r:embed="rId11"/>
              <a:stretch>
                <a:fillRect/>
              </a:stretch>
            </p:blipFill>
            <p:spPr>
              <a:xfrm>
                <a:off x="1819773" y="2792333"/>
                <a:ext cx="2016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Ink 6">
                <a:extLst>
                  <a:ext uri="{FF2B5EF4-FFF2-40B4-BE49-F238E27FC236}">
                    <a16:creationId xmlns:a16="http://schemas.microsoft.com/office/drawing/2014/main" id="{67E18561-6B28-A2CC-F53C-89C9465647F3}"/>
                  </a:ext>
                </a:extLst>
              </p14:cNvPr>
              <p14:cNvContentPartPr/>
              <p14:nvPr/>
            </p14:nvContentPartPr>
            <p14:xfrm>
              <a:off x="1874853" y="2534573"/>
              <a:ext cx="360" cy="360"/>
            </p14:xfrm>
          </p:contentPart>
        </mc:Choice>
        <mc:Fallback xmlns="">
          <p:pic>
            <p:nvPicPr>
              <p:cNvPr id="7" name="Ink 6">
                <a:extLst>
                  <a:ext uri="{FF2B5EF4-FFF2-40B4-BE49-F238E27FC236}">
                    <a16:creationId xmlns:a16="http://schemas.microsoft.com/office/drawing/2014/main" id="{67E18561-6B28-A2CC-F53C-89C9465647F3}"/>
                  </a:ext>
                </a:extLst>
              </p:cNvPr>
              <p:cNvPicPr/>
              <p:nvPr/>
            </p:nvPicPr>
            <p:blipFill>
              <a:blip r:embed="rId13"/>
              <a:stretch>
                <a:fillRect/>
              </a:stretch>
            </p:blipFill>
            <p:spPr>
              <a:xfrm>
                <a:off x="1866213" y="252593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Ink 7">
                <a:extLst>
                  <a:ext uri="{FF2B5EF4-FFF2-40B4-BE49-F238E27FC236}">
                    <a16:creationId xmlns:a16="http://schemas.microsoft.com/office/drawing/2014/main" id="{3C9E6157-9921-ADAD-F0E0-91FF0AC0BB63}"/>
                  </a:ext>
                </a:extLst>
              </p14:cNvPr>
              <p14:cNvContentPartPr/>
              <p14:nvPr/>
            </p14:nvContentPartPr>
            <p14:xfrm>
              <a:off x="1747413" y="4131893"/>
              <a:ext cx="360" cy="360"/>
            </p14:xfrm>
          </p:contentPart>
        </mc:Choice>
        <mc:Fallback xmlns="">
          <p:pic>
            <p:nvPicPr>
              <p:cNvPr id="8" name="Ink 7">
                <a:extLst>
                  <a:ext uri="{FF2B5EF4-FFF2-40B4-BE49-F238E27FC236}">
                    <a16:creationId xmlns:a16="http://schemas.microsoft.com/office/drawing/2014/main" id="{3C9E6157-9921-ADAD-F0E0-91FF0AC0BB63}"/>
                  </a:ext>
                </a:extLst>
              </p:cNvPr>
              <p:cNvPicPr/>
              <p:nvPr/>
            </p:nvPicPr>
            <p:blipFill>
              <a:blip r:embed="rId13"/>
              <a:stretch>
                <a:fillRect/>
              </a:stretch>
            </p:blipFill>
            <p:spPr>
              <a:xfrm>
                <a:off x="1738773" y="412325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Ink 10">
                <a:extLst>
                  <a:ext uri="{FF2B5EF4-FFF2-40B4-BE49-F238E27FC236}">
                    <a16:creationId xmlns:a16="http://schemas.microsoft.com/office/drawing/2014/main" id="{F8C0BB7F-0718-9D1A-E56B-7D57D9ADA331}"/>
                  </a:ext>
                </a:extLst>
              </p14:cNvPr>
              <p14:cNvContentPartPr/>
              <p14:nvPr/>
            </p14:nvContentPartPr>
            <p14:xfrm>
              <a:off x="1685133" y="4130093"/>
              <a:ext cx="5040" cy="2160"/>
            </p14:xfrm>
          </p:contentPart>
        </mc:Choice>
        <mc:Fallback xmlns="">
          <p:pic>
            <p:nvPicPr>
              <p:cNvPr id="11" name="Ink 10">
                <a:extLst>
                  <a:ext uri="{FF2B5EF4-FFF2-40B4-BE49-F238E27FC236}">
                    <a16:creationId xmlns:a16="http://schemas.microsoft.com/office/drawing/2014/main" id="{F8C0BB7F-0718-9D1A-E56B-7D57D9ADA331}"/>
                  </a:ext>
                </a:extLst>
              </p:cNvPr>
              <p:cNvPicPr/>
              <p:nvPr/>
            </p:nvPicPr>
            <p:blipFill>
              <a:blip r:embed="rId16"/>
              <a:stretch>
                <a:fillRect/>
              </a:stretch>
            </p:blipFill>
            <p:spPr>
              <a:xfrm>
                <a:off x="1676133" y="4121093"/>
                <a:ext cx="22680" cy="19800"/>
              </a:xfrm>
              <a:prstGeom prst="rect">
                <a:avLst/>
              </a:prstGeom>
            </p:spPr>
          </p:pic>
        </mc:Fallback>
      </mc:AlternateContent>
      <p:pic>
        <p:nvPicPr>
          <p:cNvPr id="12" name="Picture 2" descr="Medigap Stock Illustrations – 9 Medigap Stock Illustrations ...">
            <a:extLst>
              <a:ext uri="{FF2B5EF4-FFF2-40B4-BE49-F238E27FC236}">
                <a16:creationId xmlns:a16="http://schemas.microsoft.com/office/drawing/2014/main" id="{E3979038-FFA2-66BB-5344-8546E685B70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6947" y="1319940"/>
            <a:ext cx="5206678" cy="3911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1326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A490CDB-9F9A-CB5B-269C-D718B2D9339B}"/>
              </a:ext>
            </a:extLst>
          </p:cNvPr>
          <p:cNvSpPr>
            <a:spLocks noGrp="1"/>
          </p:cNvSpPr>
          <p:nvPr>
            <p:ph type="sldNum" sz="quarter" idx="12"/>
          </p:nvPr>
        </p:nvSpPr>
        <p:spPr/>
        <p:txBody>
          <a:bodyPr/>
          <a:lstStyle/>
          <a:p>
            <a:fld id="{E72BB712-239E-4D7B-97F6-ECD23C294046}" type="slidenum">
              <a:rPr lang="en-US" smtClean="0"/>
              <a:pPr/>
              <a:t>20</a:t>
            </a:fld>
            <a:endParaRPr lang="en-US"/>
          </a:p>
        </p:txBody>
      </p:sp>
      <p:pic>
        <p:nvPicPr>
          <p:cNvPr id="4" name="Picture 3" descr="A blue and white chart with blue text&#10;&#10;Description automatically generated">
            <a:extLst>
              <a:ext uri="{FF2B5EF4-FFF2-40B4-BE49-F238E27FC236}">
                <a16:creationId xmlns:a16="http://schemas.microsoft.com/office/drawing/2014/main" id="{5D54EDE2-1E8F-2D63-6F50-07E848680577}"/>
              </a:ext>
            </a:extLst>
          </p:cNvPr>
          <p:cNvPicPr>
            <a:picLocks noChangeAspect="1"/>
          </p:cNvPicPr>
          <p:nvPr/>
        </p:nvPicPr>
        <p:blipFill>
          <a:blip r:embed="rId3"/>
          <a:stretch>
            <a:fillRect/>
          </a:stretch>
        </p:blipFill>
        <p:spPr>
          <a:xfrm>
            <a:off x="1524000" y="136524"/>
            <a:ext cx="9082494" cy="6310406"/>
          </a:xfrm>
          <a:prstGeom prst="rect">
            <a:avLst/>
          </a:prstGeom>
        </p:spPr>
      </p:pic>
    </p:spTree>
    <p:extLst>
      <p:ext uri="{BB962C8B-B14F-4D97-AF65-F5344CB8AC3E}">
        <p14:creationId xmlns:p14="http://schemas.microsoft.com/office/powerpoint/2010/main" val="2801780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1383564" y="348865"/>
            <a:ext cx="9718111" cy="1576446"/>
          </a:xfrm>
        </p:spPr>
        <p:txBody>
          <a:bodyPr anchor="ctr">
            <a:normAutofit/>
          </a:bodyPr>
          <a:lstStyle/>
          <a:p>
            <a:pPr fontAlgn="auto">
              <a:spcAft>
                <a:spcPts val="0"/>
              </a:spcAft>
              <a:defRPr/>
            </a:pPr>
            <a:r>
              <a:rPr lang="en-US" sz="4000" dirty="0">
                <a:solidFill>
                  <a:srgbClr val="FFFFFF"/>
                </a:solidFill>
              </a:rPr>
              <a:t>Part C  Medicare Advantage</a:t>
            </a:r>
          </a:p>
        </p:txBody>
      </p:sp>
      <p:graphicFrame>
        <p:nvGraphicFramePr>
          <p:cNvPr id="10" name="Content Placeholder 1">
            <a:extLst>
              <a:ext uri="{FF2B5EF4-FFF2-40B4-BE49-F238E27FC236}">
                <a16:creationId xmlns:a16="http://schemas.microsoft.com/office/drawing/2014/main" id="{A44A5F08-5266-479F-9654-915DB8EE7B69}"/>
              </a:ext>
            </a:extLst>
          </p:cNvPr>
          <p:cNvGraphicFramePr>
            <a:graphicFrameLocks noGrp="1"/>
          </p:cNvGraphicFramePr>
          <p:nvPr>
            <p:ph idx="1"/>
            <p:extLst>
              <p:ext uri="{D42A27DB-BD31-4B8C-83A1-F6EECF244321}">
                <p14:modId xmlns:p14="http://schemas.microsoft.com/office/powerpoint/2010/main" val="3831769874"/>
              </p:ext>
            </p:extLst>
          </p:nvPr>
        </p:nvGraphicFramePr>
        <p:xfrm>
          <a:off x="609588" y="220061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19E88717-5776-4574-91E0-738E3DAA43AE}"/>
              </a:ext>
            </a:extLst>
          </p:cNvPr>
          <p:cNvSpPr>
            <a:spLocks noGrp="1"/>
          </p:cNvSpPr>
          <p:nvPr>
            <p:ph type="dt" sz="half" idx="10"/>
          </p:nvPr>
        </p:nvSpPr>
        <p:spPr>
          <a:xfrm>
            <a:off x="8970264" y="6455664"/>
            <a:ext cx="2743200" cy="365125"/>
          </a:xfrm>
        </p:spPr>
        <p:txBody>
          <a:bodyPr>
            <a:normAutofit/>
          </a:bodyPr>
          <a:lstStyle/>
          <a:p>
            <a:pPr algn="r">
              <a:spcAft>
                <a:spcPts val="600"/>
              </a:spcAft>
            </a:pPr>
            <a:r>
              <a:rPr lang="en-US" sz="1100">
                <a:solidFill>
                  <a:schemeClr val="tx1">
                    <a:lumMod val="50000"/>
                    <a:lumOff val="50000"/>
                  </a:schemeClr>
                </a:solidFill>
              </a:rPr>
              <a:t>9/2024</a:t>
            </a:r>
          </a:p>
        </p:txBody>
      </p:sp>
      <p:sp>
        <p:nvSpPr>
          <p:cNvPr id="5" name="Slide Number Placeholder 4">
            <a:extLst>
              <a:ext uri="{FF2B5EF4-FFF2-40B4-BE49-F238E27FC236}">
                <a16:creationId xmlns:a16="http://schemas.microsoft.com/office/drawing/2014/main" id="{FC401B6B-7567-4FAC-9CBC-AC71A3140B2E}"/>
              </a:ext>
            </a:extLst>
          </p:cNvPr>
          <p:cNvSpPr>
            <a:spLocks noGrp="1"/>
          </p:cNvSpPr>
          <p:nvPr>
            <p:ph type="sldNum" sz="quarter" idx="12"/>
          </p:nvPr>
        </p:nvSpPr>
        <p:spPr>
          <a:xfrm>
            <a:off x="11704320" y="6455664"/>
            <a:ext cx="448056" cy="365125"/>
          </a:xfrm>
        </p:spPr>
        <p:txBody>
          <a:bodyPr>
            <a:normAutofit/>
          </a:bodyPr>
          <a:lstStyle/>
          <a:p>
            <a:pPr>
              <a:spcAft>
                <a:spcPts val="600"/>
              </a:spcAft>
            </a:pPr>
            <a:fld id="{4FAB73BC-B049-4115-A692-8D63A059BFB8}" type="slidenum">
              <a:rPr lang="en-US" sz="1100">
                <a:solidFill>
                  <a:schemeClr val="tx1">
                    <a:lumMod val="50000"/>
                    <a:lumOff val="50000"/>
                  </a:schemeClr>
                </a:solidFill>
              </a:rPr>
              <a:pPr>
                <a:spcAft>
                  <a:spcPts val="600"/>
                </a:spcAft>
              </a:pPr>
              <a:t>21</a:t>
            </a:fld>
            <a:endParaRPr lang="en-US" sz="1100">
              <a:solidFill>
                <a:schemeClr val="tx1">
                  <a:lumMod val="50000"/>
                  <a:lumOff val="50000"/>
                </a:schemeClr>
              </a:solidFill>
            </a:endParaRPr>
          </a:p>
        </p:txBody>
      </p:sp>
      <p:pic>
        <p:nvPicPr>
          <p:cNvPr id="3" name="Picture 2" descr="A black screen with blue text&#10;&#10;Description automatically generated">
            <a:extLst>
              <a:ext uri="{FF2B5EF4-FFF2-40B4-BE49-F238E27FC236}">
                <a16:creationId xmlns:a16="http://schemas.microsoft.com/office/drawing/2014/main" id="{B35BD2F2-A036-F801-69F4-1B3BDBB4F67A}"/>
              </a:ext>
            </a:extLst>
          </p:cNvPr>
          <p:cNvPicPr>
            <a:picLocks noChangeAspect="1"/>
          </p:cNvPicPr>
          <p:nvPr/>
        </p:nvPicPr>
        <p:blipFill>
          <a:blip r:embed="rId8"/>
          <a:stretch>
            <a:fillRect/>
          </a:stretch>
        </p:blipFill>
        <p:spPr>
          <a:xfrm>
            <a:off x="9931610" y="6265983"/>
            <a:ext cx="1041215" cy="352123"/>
          </a:xfrm>
          <a:prstGeom prst="rect">
            <a:avLst/>
          </a:prstGeom>
        </p:spPr>
      </p:pic>
      <p:pic>
        <p:nvPicPr>
          <p:cNvPr id="7" name="Picture 6" descr="A blue and orange logo&#10;&#10;Description automatically generated">
            <a:extLst>
              <a:ext uri="{FF2B5EF4-FFF2-40B4-BE49-F238E27FC236}">
                <a16:creationId xmlns:a16="http://schemas.microsoft.com/office/drawing/2014/main" id="{7CD661D2-647D-5468-67F9-C16DA72210B6}"/>
              </a:ext>
            </a:extLst>
          </p:cNvPr>
          <p:cNvPicPr>
            <a:picLocks noChangeAspect="1"/>
          </p:cNvPicPr>
          <p:nvPr/>
        </p:nvPicPr>
        <p:blipFill>
          <a:blip r:embed="rId9"/>
          <a:stretch>
            <a:fillRect/>
          </a:stretch>
        </p:blipFill>
        <p:spPr>
          <a:xfrm>
            <a:off x="10818064" y="5684558"/>
            <a:ext cx="764348" cy="989333"/>
          </a:xfrm>
          <a:prstGeom prst="rect">
            <a:avLst/>
          </a:prstGeom>
        </p:spPr>
      </p:pic>
      <mc:AlternateContent xmlns:mc="http://schemas.openxmlformats.org/markup-compatibility/2006" xmlns:p14="http://schemas.microsoft.com/office/powerpoint/2010/main">
        <mc:Choice Requires="p14">
          <p:contentPart p14:bwMode="auto" r:id="rId10">
            <p14:nvContentPartPr>
              <p14:cNvPr id="2" name="Ink 1">
                <a:extLst>
                  <a:ext uri="{FF2B5EF4-FFF2-40B4-BE49-F238E27FC236}">
                    <a16:creationId xmlns:a16="http://schemas.microsoft.com/office/drawing/2014/main" id="{B28FA125-B12E-E5ED-A657-D0ECC4742710}"/>
                  </a:ext>
                </a:extLst>
              </p14:cNvPr>
              <p14:cNvContentPartPr/>
              <p14:nvPr/>
            </p14:nvContentPartPr>
            <p14:xfrm>
              <a:off x="5057973" y="1492733"/>
              <a:ext cx="360" cy="360"/>
            </p14:xfrm>
          </p:contentPart>
        </mc:Choice>
        <mc:Fallback xmlns="">
          <p:pic>
            <p:nvPicPr>
              <p:cNvPr id="2" name="Ink 1">
                <a:extLst>
                  <a:ext uri="{FF2B5EF4-FFF2-40B4-BE49-F238E27FC236}">
                    <a16:creationId xmlns:a16="http://schemas.microsoft.com/office/drawing/2014/main" id="{B28FA125-B12E-E5ED-A657-D0ECC4742710}"/>
                  </a:ext>
                </a:extLst>
              </p:cNvPr>
              <p:cNvPicPr/>
              <p:nvPr/>
            </p:nvPicPr>
            <p:blipFill>
              <a:blip r:embed="rId11"/>
              <a:stretch>
                <a:fillRect/>
              </a:stretch>
            </p:blipFill>
            <p:spPr>
              <a:xfrm>
                <a:off x="5049333" y="1484093"/>
                <a:ext cx="18000" cy="18000"/>
              </a:xfrm>
              <a:prstGeom prst="rect">
                <a:avLst/>
              </a:prstGeom>
            </p:spPr>
          </p:pic>
        </mc:Fallback>
      </mc:AlternateContent>
      <p:sp>
        <p:nvSpPr>
          <p:cNvPr id="8" name="TextBox 7">
            <a:extLst>
              <a:ext uri="{FF2B5EF4-FFF2-40B4-BE49-F238E27FC236}">
                <a16:creationId xmlns:a16="http://schemas.microsoft.com/office/drawing/2014/main" id="{F25A23FB-47B1-492E-B799-1C4F93F1BAD5}"/>
              </a:ext>
            </a:extLst>
          </p:cNvPr>
          <p:cNvSpPr txBox="1"/>
          <p:nvPr/>
        </p:nvSpPr>
        <p:spPr>
          <a:xfrm>
            <a:off x="2164465" y="938622"/>
            <a:ext cx="7462427" cy="707886"/>
          </a:xfrm>
          <a:prstGeom prst="rect">
            <a:avLst/>
          </a:prstGeom>
          <a:noFill/>
        </p:spPr>
        <p:txBody>
          <a:bodyPr wrap="none" rtlCol="0">
            <a:spAutoFit/>
          </a:bodyPr>
          <a:lstStyle/>
          <a:p>
            <a:r>
              <a:rPr lang="en-US" sz="4000" dirty="0"/>
              <a:t>MEDICARE ADVANTAGE (PART C)</a:t>
            </a:r>
          </a:p>
        </p:txBody>
      </p:sp>
    </p:spTree>
    <p:extLst>
      <p:ext uri="{BB962C8B-B14F-4D97-AF65-F5344CB8AC3E}">
        <p14:creationId xmlns:p14="http://schemas.microsoft.com/office/powerpoint/2010/main" val="2988548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464262"/>
            <a:ext cx="2823900" cy="4921087"/>
          </a:xfrm>
        </p:spPr>
        <p:txBody>
          <a:bodyPr>
            <a:normAutofit/>
          </a:bodyPr>
          <a:lstStyle/>
          <a:p>
            <a:pPr algn="ctr"/>
            <a:r>
              <a:rPr lang="en-US" sz="3800" dirty="0"/>
              <a:t>New in 2025</a:t>
            </a:r>
          </a:p>
        </p:txBody>
      </p:sp>
      <p:sp>
        <p:nvSpPr>
          <p:cNvPr id="2" name="Content Placeholder 1"/>
          <p:cNvSpPr>
            <a:spLocks noGrp="1"/>
          </p:cNvSpPr>
          <p:nvPr>
            <p:ph idx="1"/>
          </p:nvPr>
        </p:nvSpPr>
        <p:spPr>
          <a:xfrm>
            <a:off x="9812510" y="1435262"/>
            <a:ext cx="3768380" cy="4921087"/>
          </a:xfrm>
        </p:spPr>
        <p:txBody>
          <a:bodyPr anchor="ctr">
            <a:normAutofit/>
          </a:bodyPr>
          <a:lstStyle/>
          <a:p>
            <a:pPr marL="109537" indent="0">
              <a:buNone/>
            </a:pPr>
            <a:endParaRPr lang="en-US" dirty="0"/>
          </a:p>
          <a:p>
            <a:pPr lvl="1"/>
            <a:endParaRPr lang="en-US" dirty="0"/>
          </a:p>
          <a:p>
            <a:endParaRPr lang="en-US" dirty="0"/>
          </a:p>
          <a:p>
            <a:endParaRPr lang="en-US" dirty="0"/>
          </a:p>
        </p:txBody>
      </p:sp>
      <p:sp>
        <p:nvSpPr>
          <p:cNvPr id="4" name="Date Placeholder 3">
            <a:extLst>
              <a:ext uri="{FF2B5EF4-FFF2-40B4-BE49-F238E27FC236}">
                <a16:creationId xmlns:a16="http://schemas.microsoft.com/office/drawing/2014/main" id="{2CE323EF-88CB-A2F7-2FAC-EE2589430B7D}"/>
              </a:ext>
            </a:extLst>
          </p:cNvPr>
          <p:cNvSpPr>
            <a:spLocks noGrp="1"/>
          </p:cNvSpPr>
          <p:nvPr>
            <p:ph type="dt" sz="half" idx="10"/>
          </p:nvPr>
        </p:nvSpPr>
        <p:spPr/>
        <p:txBody>
          <a:bodyPr/>
          <a:lstStyle/>
          <a:p>
            <a:fld id="{070897CE-3B03-463E-90F4-2D40316FA006}" type="datetime1">
              <a:rPr lang="en-US" smtClean="0"/>
              <a:t>10/22/2024</a:t>
            </a:fld>
            <a:endParaRPr lang="en-US"/>
          </a:p>
        </p:txBody>
      </p:sp>
      <p:sp>
        <p:nvSpPr>
          <p:cNvPr id="5" name="Slide Number Placeholder 4">
            <a:extLst>
              <a:ext uri="{FF2B5EF4-FFF2-40B4-BE49-F238E27FC236}">
                <a16:creationId xmlns:a16="http://schemas.microsoft.com/office/drawing/2014/main" id="{A91B9AC4-F9A8-2E1E-B226-9FB613B6881D}"/>
              </a:ext>
            </a:extLst>
          </p:cNvPr>
          <p:cNvSpPr>
            <a:spLocks noGrp="1"/>
          </p:cNvSpPr>
          <p:nvPr>
            <p:ph type="sldNum" sz="quarter" idx="12"/>
          </p:nvPr>
        </p:nvSpPr>
        <p:spPr/>
        <p:txBody>
          <a:bodyPr/>
          <a:lstStyle/>
          <a:p>
            <a:fld id="{E72BB712-239E-4D7B-97F6-ECD23C294046}" type="slidenum">
              <a:rPr lang="en-US" smtClean="0"/>
              <a:pPr/>
              <a:t>22</a:t>
            </a:fld>
            <a:endParaRPr lang="en-US"/>
          </a:p>
        </p:txBody>
      </p:sp>
      <p:graphicFrame>
        <p:nvGraphicFramePr>
          <p:cNvPr id="12" name="TextBox 5">
            <a:extLst>
              <a:ext uri="{FF2B5EF4-FFF2-40B4-BE49-F238E27FC236}">
                <a16:creationId xmlns:a16="http://schemas.microsoft.com/office/drawing/2014/main" id="{0D6B5CAB-968D-D216-8AA8-436CCB21C920}"/>
              </a:ext>
            </a:extLst>
          </p:cNvPr>
          <p:cNvGraphicFramePr/>
          <p:nvPr>
            <p:extLst>
              <p:ext uri="{D42A27DB-BD31-4B8C-83A1-F6EECF244321}">
                <p14:modId xmlns:p14="http://schemas.microsoft.com/office/powerpoint/2010/main" val="3031893025"/>
              </p:ext>
            </p:extLst>
          </p:nvPr>
        </p:nvGraphicFramePr>
        <p:xfrm>
          <a:off x="4051141" y="361937"/>
          <a:ext cx="7454096" cy="50234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9021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CA746C8-8942-21A7-3697-86E36C7E2BAD}"/>
              </a:ext>
            </a:extLst>
          </p:cNvPr>
          <p:cNvSpPr>
            <a:spLocks noGrp="1"/>
          </p:cNvSpPr>
          <p:nvPr>
            <p:ph type="title"/>
          </p:nvPr>
        </p:nvSpPr>
        <p:spPr/>
        <p:txBody>
          <a:bodyPr/>
          <a:lstStyle/>
          <a:p>
            <a:pPr algn="ctr"/>
            <a:r>
              <a:rPr lang="en-US" dirty="0">
                <a:solidFill>
                  <a:srgbClr val="FF0000"/>
                </a:solidFill>
              </a:rPr>
              <a:t>IMPORTANT!</a:t>
            </a:r>
            <a:br>
              <a:rPr lang="en-US" dirty="0">
                <a:solidFill>
                  <a:srgbClr val="FF0000"/>
                </a:solidFill>
              </a:rPr>
            </a:br>
            <a:r>
              <a:rPr lang="en-US" dirty="0"/>
              <a:t>Changing your Medicare Advantage Plan</a:t>
            </a:r>
          </a:p>
        </p:txBody>
      </p:sp>
      <p:sp>
        <p:nvSpPr>
          <p:cNvPr id="5" name="Date Placeholder 4">
            <a:extLst>
              <a:ext uri="{FF2B5EF4-FFF2-40B4-BE49-F238E27FC236}">
                <a16:creationId xmlns:a16="http://schemas.microsoft.com/office/drawing/2014/main" id="{5B049DC4-0085-3A88-D4FD-6F9660857CDC}"/>
              </a:ext>
            </a:extLst>
          </p:cNvPr>
          <p:cNvSpPr>
            <a:spLocks noGrp="1"/>
          </p:cNvSpPr>
          <p:nvPr>
            <p:ph type="dt" sz="half" idx="10"/>
          </p:nvPr>
        </p:nvSpPr>
        <p:spPr/>
        <p:txBody>
          <a:bodyPr/>
          <a:lstStyle/>
          <a:p>
            <a:fld id="{F14E3265-2639-46F3-B7A6-E3D84EFC69D9}" type="datetime1">
              <a:rPr lang="en-US" smtClean="0"/>
              <a:t>10/22/2024</a:t>
            </a:fld>
            <a:endParaRPr lang="en-US" dirty="0"/>
          </a:p>
        </p:txBody>
      </p:sp>
      <p:sp>
        <p:nvSpPr>
          <p:cNvPr id="6" name="Footer Placeholder 5">
            <a:extLst>
              <a:ext uri="{FF2B5EF4-FFF2-40B4-BE49-F238E27FC236}">
                <a16:creationId xmlns:a16="http://schemas.microsoft.com/office/drawing/2014/main" id="{9993F298-6896-911E-76B1-C0C1E2DBFBAF}"/>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58744C30-5FF1-9022-FC21-BAC185B5E33F}"/>
              </a:ext>
            </a:extLst>
          </p:cNvPr>
          <p:cNvSpPr>
            <a:spLocks noGrp="1"/>
          </p:cNvSpPr>
          <p:nvPr>
            <p:ph type="sldNum" sz="quarter" idx="12"/>
          </p:nvPr>
        </p:nvSpPr>
        <p:spPr/>
        <p:txBody>
          <a:bodyPr/>
          <a:lstStyle/>
          <a:p>
            <a:fld id="{70C12960-6E85-460F-B6E3-5B82CB31AF3D}" type="slidenum">
              <a:rPr lang="en-US" smtClean="0"/>
              <a:t>23</a:t>
            </a:fld>
            <a:endParaRPr lang="en-US" dirty="0"/>
          </a:p>
        </p:txBody>
      </p:sp>
      <p:sp>
        <p:nvSpPr>
          <p:cNvPr id="10" name="TextBox 9">
            <a:extLst>
              <a:ext uri="{FF2B5EF4-FFF2-40B4-BE49-F238E27FC236}">
                <a16:creationId xmlns:a16="http://schemas.microsoft.com/office/drawing/2014/main" id="{7CCF8787-0B47-3182-B979-ECBFA84B4B34}"/>
              </a:ext>
            </a:extLst>
          </p:cNvPr>
          <p:cNvSpPr txBox="1"/>
          <p:nvPr/>
        </p:nvSpPr>
        <p:spPr>
          <a:xfrm>
            <a:off x="1267427" y="1782502"/>
            <a:ext cx="8796759" cy="4524315"/>
          </a:xfrm>
          <a:prstGeom prst="rect">
            <a:avLst/>
          </a:prstGeom>
          <a:noFill/>
        </p:spPr>
        <p:txBody>
          <a:bodyPr wrap="square">
            <a:spAutoFit/>
          </a:bodyPr>
          <a:lstStyle/>
          <a:p>
            <a:r>
              <a:rPr lang="en-US" sz="3200" dirty="0"/>
              <a:t>If you want to change your Medicare Advantage Plan and have added a Dental, Vision, and/or Hearing Rider, you must cancel the rider separately.</a:t>
            </a:r>
          </a:p>
          <a:p>
            <a:endParaRPr lang="en-US" sz="3200" dirty="0"/>
          </a:p>
          <a:p>
            <a:pPr lvl="1"/>
            <a:r>
              <a:rPr lang="en-US" sz="3200" dirty="0"/>
              <a:t>Changing the plan will not cancel the rider.  </a:t>
            </a:r>
          </a:p>
          <a:p>
            <a:pPr lvl="1"/>
            <a:endParaRPr lang="en-US" sz="3200" dirty="0"/>
          </a:p>
          <a:p>
            <a:pPr lvl="1"/>
            <a:r>
              <a:rPr lang="en-US" sz="3200" dirty="0"/>
              <a:t>You will end up paying for the coverage but will not be able to access it.</a:t>
            </a:r>
          </a:p>
        </p:txBody>
      </p:sp>
    </p:spTree>
    <p:extLst>
      <p:ext uri="{BB962C8B-B14F-4D97-AF65-F5344CB8AC3E}">
        <p14:creationId xmlns:p14="http://schemas.microsoft.com/office/powerpoint/2010/main" val="2200747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74B57F7-4405-12D6-D454-A0CE22EA0328}"/>
              </a:ext>
            </a:extLst>
          </p:cNvPr>
          <p:cNvSpPr>
            <a:spLocks noGrp="1"/>
          </p:cNvSpPr>
          <p:nvPr>
            <p:ph type="title"/>
          </p:nvPr>
        </p:nvSpPr>
        <p:spPr/>
        <p:txBody>
          <a:bodyPr anchor="ctr">
            <a:normAutofit/>
          </a:bodyPr>
          <a:lstStyle/>
          <a:p>
            <a:pPr algn="ctr"/>
            <a:r>
              <a:rPr lang="en-US" sz="4000" dirty="0"/>
              <a:t>Marketing Guidelines</a:t>
            </a:r>
            <a:br>
              <a:rPr lang="en-US" sz="4000" dirty="0"/>
            </a:br>
            <a:r>
              <a:rPr lang="en-US" sz="4000" dirty="0"/>
              <a:t>Medicare Advantage and Part D Plans </a:t>
            </a:r>
            <a:r>
              <a:rPr lang="en-US" sz="4000" dirty="0">
                <a:solidFill>
                  <a:srgbClr val="FF0000"/>
                </a:solidFill>
              </a:rPr>
              <a:t>CANNOT:</a:t>
            </a:r>
          </a:p>
        </p:txBody>
      </p:sp>
      <p:graphicFrame>
        <p:nvGraphicFramePr>
          <p:cNvPr id="9" name="Content Placeholder 6">
            <a:extLst>
              <a:ext uri="{FF2B5EF4-FFF2-40B4-BE49-F238E27FC236}">
                <a16:creationId xmlns:a16="http://schemas.microsoft.com/office/drawing/2014/main" id="{1C612B04-8F1C-1DFC-598A-AC5E451E67AC}"/>
              </a:ext>
            </a:extLst>
          </p:cNvPr>
          <p:cNvGraphicFramePr>
            <a:graphicFrameLocks noGrp="1"/>
          </p:cNvGraphicFramePr>
          <p:nvPr>
            <p:ph idx="1"/>
            <p:extLst>
              <p:ext uri="{D42A27DB-BD31-4B8C-83A1-F6EECF244321}">
                <p14:modId xmlns:p14="http://schemas.microsoft.com/office/powerpoint/2010/main" val="405219136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ate Placeholder 2">
            <a:extLst>
              <a:ext uri="{FF2B5EF4-FFF2-40B4-BE49-F238E27FC236}">
                <a16:creationId xmlns:a16="http://schemas.microsoft.com/office/drawing/2014/main" id="{C3309399-F827-6026-42A4-EBF0E445DC55}"/>
              </a:ext>
            </a:extLst>
          </p:cNvPr>
          <p:cNvSpPr>
            <a:spLocks noGrp="1"/>
          </p:cNvSpPr>
          <p:nvPr>
            <p:ph type="dt" sz="half" idx="10"/>
          </p:nvPr>
        </p:nvSpPr>
        <p:spPr/>
        <p:txBody>
          <a:bodyPr>
            <a:normAutofit/>
          </a:bodyPr>
          <a:lstStyle/>
          <a:p>
            <a:pPr algn="r">
              <a:spcAft>
                <a:spcPts val="600"/>
              </a:spcAft>
            </a:pPr>
            <a:fld id="{939E6D07-E063-4DE9-873B-A6E11B4070B1}" type="datetime1">
              <a:rPr lang="en-US" sz="1100">
                <a:solidFill>
                  <a:schemeClr val="tx1">
                    <a:lumMod val="50000"/>
                    <a:lumOff val="50000"/>
                  </a:schemeClr>
                </a:solidFill>
              </a:rPr>
              <a:pPr algn="r">
                <a:spcAft>
                  <a:spcPts val="600"/>
                </a:spcAft>
              </a:pPr>
              <a:t>10/22/2024</a:t>
            </a:fld>
            <a:endParaRPr lang="en-US" sz="1100">
              <a:solidFill>
                <a:schemeClr val="tx1">
                  <a:lumMod val="50000"/>
                  <a:lumOff val="50000"/>
                </a:schemeClr>
              </a:solidFill>
            </a:endParaRPr>
          </a:p>
        </p:txBody>
      </p:sp>
      <p:sp>
        <p:nvSpPr>
          <p:cNvPr id="4" name="Footer Placeholder 3">
            <a:extLst>
              <a:ext uri="{FF2B5EF4-FFF2-40B4-BE49-F238E27FC236}">
                <a16:creationId xmlns:a16="http://schemas.microsoft.com/office/drawing/2014/main" id="{77CEDA8A-A5AD-B9F1-8FCB-3342E7795CA9}"/>
              </a:ext>
            </a:extLst>
          </p:cNvPr>
          <p:cNvSpPr>
            <a:spLocks noGrp="1"/>
          </p:cNvSpPr>
          <p:nvPr>
            <p:ph type="ftr" sz="quarter" idx="11"/>
          </p:nvPr>
        </p:nvSpPr>
        <p:spPr/>
        <p:txBody>
          <a:bodyPr>
            <a:normAutofit/>
          </a:bodyPr>
          <a:lstStyle/>
          <a:p>
            <a:pPr algn="l">
              <a:lnSpc>
                <a:spcPct val="90000"/>
              </a:lnSpc>
              <a:spcAft>
                <a:spcPts val="600"/>
              </a:spcAft>
            </a:pPr>
            <a:r>
              <a:rPr lang="en-US" sz="700">
                <a:solidFill>
                  <a:srgbClr val="FFFFFF"/>
                </a:solidFill>
              </a:rPr>
              <a:t>
              </a:t>
            </a:r>
          </a:p>
        </p:txBody>
      </p:sp>
      <p:sp>
        <p:nvSpPr>
          <p:cNvPr id="5" name="Slide Number Placeholder 4">
            <a:extLst>
              <a:ext uri="{FF2B5EF4-FFF2-40B4-BE49-F238E27FC236}">
                <a16:creationId xmlns:a16="http://schemas.microsoft.com/office/drawing/2014/main" id="{5749D2C5-22AF-138A-3B19-7DEDE253541E}"/>
              </a:ext>
            </a:extLst>
          </p:cNvPr>
          <p:cNvSpPr>
            <a:spLocks noGrp="1"/>
          </p:cNvSpPr>
          <p:nvPr>
            <p:ph type="sldNum" sz="quarter" idx="12"/>
          </p:nvPr>
        </p:nvSpPr>
        <p:spPr/>
        <p:txBody>
          <a:bodyPr>
            <a:normAutofit/>
          </a:bodyPr>
          <a:lstStyle/>
          <a:p>
            <a:pPr>
              <a:spcAft>
                <a:spcPts val="600"/>
              </a:spcAft>
            </a:pPr>
            <a:fld id="{70C12960-6E85-460F-B6E3-5B82CB31AF3D}" type="slidenum">
              <a:rPr lang="en-US" sz="1100">
                <a:solidFill>
                  <a:schemeClr val="tx1">
                    <a:lumMod val="50000"/>
                    <a:lumOff val="50000"/>
                  </a:schemeClr>
                </a:solidFill>
              </a:rPr>
              <a:pPr>
                <a:spcAft>
                  <a:spcPts val="600"/>
                </a:spcAft>
              </a:pPr>
              <a:t>24</a:t>
            </a:fld>
            <a:endParaRPr lang="en-US" sz="1100">
              <a:solidFill>
                <a:schemeClr val="tx1">
                  <a:lumMod val="50000"/>
                  <a:lumOff val="50000"/>
                </a:schemeClr>
              </a:solidFill>
            </a:endParaRPr>
          </a:p>
        </p:txBody>
      </p:sp>
    </p:spTree>
    <p:extLst>
      <p:ext uri="{BB962C8B-B14F-4D97-AF65-F5344CB8AC3E}">
        <p14:creationId xmlns:p14="http://schemas.microsoft.com/office/powerpoint/2010/main" val="1955632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4F82A-0F17-8669-9179-D2E8CF0E32C1}"/>
              </a:ext>
            </a:extLst>
          </p:cNvPr>
          <p:cNvSpPr>
            <a:spLocks noGrp="1"/>
          </p:cNvSpPr>
          <p:nvPr>
            <p:ph type="title"/>
          </p:nvPr>
        </p:nvSpPr>
        <p:spPr>
          <a:xfrm>
            <a:off x="838199" y="365125"/>
            <a:ext cx="10844605" cy="1325563"/>
          </a:xfrm>
        </p:spPr>
        <p:txBody>
          <a:bodyPr>
            <a:normAutofit fontScale="90000"/>
          </a:bodyPr>
          <a:lstStyle/>
          <a:p>
            <a:r>
              <a:rPr lang="en-US" b="1" dirty="0"/>
              <a:t>Third Party Marketing Organizations Must Include Disclaimers on TV/Radio and Social Media Ads</a:t>
            </a:r>
          </a:p>
        </p:txBody>
      </p:sp>
      <p:sp>
        <p:nvSpPr>
          <p:cNvPr id="3" name="Content Placeholder 2">
            <a:extLst>
              <a:ext uri="{FF2B5EF4-FFF2-40B4-BE49-F238E27FC236}">
                <a16:creationId xmlns:a16="http://schemas.microsoft.com/office/drawing/2014/main" id="{CDD9F579-5E8F-A5F9-D74A-4094F6B204D5}"/>
              </a:ext>
            </a:extLst>
          </p:cNvPr>
          <p:cNvSpPr>
            <a:spLocks noGrp="1"/>
          </p:cNvSpPr>
          <p:nvPr>
            <p:ph idx="1"/>
          </p:nvPr>
        </p:nvSpPr>
        <p:spPr>
          <a:xfrm>
            <a:off x="838199" y="1551316"/>
            <a:ext cx="10515600" cy="4351338"/>
          </a:xfrm>
        </p:spPr>
        <p:txBody>
          <a:bodyPr vert="horz" lIns="91440" tIns="45720" rIns="91440" bIns="45720" rtlCol="0" anchor="t">
            <a:normAutofit/>
          </a:bodyPr>
          <a:lstStyle/>
          <a:p>
            <a:pPr marL="0" indent="0">
              <a:buNone/>
            </a:pPr>
            <a:r>
              <a:rPr lang="en-US" dirty="0">
                <a:latin typeface="Calibri"/>
                <a:ea typeface="Calibri"/>
                <a:cs typeface="Calibri"/>
              </a:rPr>
              <a:t>Example:</a:t>
            </a:r>
          </a:p>
          <a:p>
            <a:pPr lvl="1" algn="ctr"/>
            <a:r>
              <a:rPr lang="en-US" b="0" i="0" u="none" strike="noStrike" baseline="0" dirty="0">
                <a:latin typeface="Calibri"/>
                <a:ea typeface="Calibri"/>
                <a:cs typeface="Calibri"/>
              </a:rPr>
              <a:t>“We do not offer every plan available in your area. Currently we represent </a:t>
            </a:r>
            <a:r>
              <a:rPr lang="en-US" b="1" i="1" dirty="0">
                <a:latin typeface="Calibri-BoldItalic"/>
              </a:rPr>
              <a:t>[number of organizations] </a:t>
            </a:r>
            <a:r>
              <a:rPr lang="en-US" dirty="0">
                <a:latin typeface="Calibri"/>
                <a:ea typeface="Calibri"/>
                <a:cs typeface="Calibri"/>
              </a:rPr>
              <a:t>organizations which offer </a:t>
            </a:r>
            <a:r>
              <a:rPr lang="en-US" b="1" i="1" dirty="0">
                <a:latin typeface="Calibri-BoldItalic"/>
              </a:rPr>
              <a:t>[number of plans] </a:t>
            </a:r>
            <a:r>
              <a:rPr lang="en-US" dirty="0">
                <a:latin typeface="Calibri"/>
                <a:ea typeface="Calibri"/>
                <a:cs typeface="Calibri"/>
              </a:rPr>
              <a:t>products in your area. Please contact Medicare.gov, 1-800-MEDICARE, or your </a:t>
            </a:r>
            <a:r>
              <a:rPr lang="en-US" b="1" dirty="0">
                <a:latin typeface="Calibri-Bold"/>
              </a:rPr>
              <a:t>local State Health Insurance Program (SHIP) to get information on all of your options</a:t>
            </a:r>
            <a:r>
              <a:rPr lang="en-US" dirty="0">
                <a:latin typeface="Calibri"/>
                <a:ea typeface="Calibri"/>
                <a:cs typeface="Calibri"/>
              </a:rPr>
              <a:t>.</a:t>
            </a:r>
          </a:p>
          <a:p>
            <a:pPr lvl="1" algn="ctr"/>
            <a:endParaRPr lang="en-US" dirty="0">
              <a:latin typeface="Calibri" panose="020F0502020204030204" pitchFamily="34" charset="0"/>
            </a:endParaRPr>
          </a:p>
          <a:p>
            <a:pPr lvl="1" algn="ctr"/>
            <a:r>
              <a:rPr lang="en-US" dirty="0">
                <a:latin typeface="Calibri"/>
                <a:ea typeface="Calibri"/>
                <a:cs typeface="Calibri"/>
              </a:rPr>
              <a:t>“Currently we represent </a:t>
            </a:r>
            <a:r>
              <a:rPr lang="en-US" b="1" i="1" dirty="0">
                <a:latin typeface="Calibri-BoldItalic"/>
              </a:rPr>
              <a:t>[number of organizations] </a:t>
            </a:r>
            <a:r>
              <a:rPr lang="en-US" dirty="0">
                <a:latin typeface="Calibri"/>
                <a:ea typeface="Calibri"/>
                <a:cs typeface="Calibri"/>
              </a:rPr>
              <a:t>organizations which offer </a:t>
            </a:r>
            <a:r>
              <a:rPr lang="en-US" b="1" i="1" dirty="0">
                <a:latin typeface="Calibri-BoldItalic"/>
              </a:rPr>
              <a:t>[number of plans] </a:t>
            </a:r>
            <a:r>
              <a:rPr lang="en-US" dirty="0">
                <a:latin typeface="Calibri"/>
                <a:ea typeface="Calibri"/>
                <a:cs typeface="Calibri"/>
              </a:rPr>
              <a:t>products in your area. You can always contact Medicare.gov, 1-800-MEDICARE or your </a:t>
            </a:r>
            <a:r>
              <a:rPr lang="en-US" b="1" dirty="0">
                <a:latin typeface="Calibri-Bold"/>
              </a:rPr>
              <a:t>local State Health Insurance Program for help with plan choices</a:t>
            </a:r>
            <a:r>
              <a:rPr lang="en-US" dirty="0">
                <a:latin typeface="Calibri"/>
                <a:ea typeface="Calibri"/>
                <a:cs typeface="Calibri"/>
              </a:rPr>
              <a:t>.”</a:t>
            </a:r>
          </a:p>
        </p:txBody>
      </p:sp>
      <p:sp>
        <p:nvSpPr>
          <p:cNvPr id="4" name="Date Placeholder 3">
            <a:extLst>
              <a:ext uri="{FF2B5EF4-FFF2-40B4-BE49-F238E27FC236}">
                <a16:creationId xmlns:a16="http://schemas.microsoft.com/office/drawing/2014/main" id="{3EB9112A-30EA-3C18-99E4-E7100AA76D20}"/>
              </a:ext>
            </a:extLst>
          </p:cNvPr>
          <p:cNvSpPr>
            <a:spLocks noGrp="1"/>
          </p:cNvSpPr>
          <p:nvPr>
            <p:ph type="dt" sz="half" idx="10"/>
          </p:nvPr>
        </p:nvSpPr>
        <p:spPr/>
        <p:txBody>
          <a:bodyPr/>
          <a:lstStyle/>
          <a:p>
            <a:fld id="{1AD645F3-592A-42BA-9926-E9362D10B10B}" type="datetime1">
              <a:rPr lang="en-US" smtClean="0"/>
              <a:t>10/22/2024</a:t>
            </a:fld>
            <a:endParaRPr lang="en-US"/>
          </a:p>
        </p:txBody>
      </p:sp>
      <p:sp>
        <p:nvSpPr>
          <p:cNvPr id="5" name="Slide Number Placeholder 4">
            <a:extLst>
              <a:ext uri="{FF2B5EF4-FFF2-40B4-BE49-F238E27FC236}">
                <a16:creationId xmlns:a16="http://schemas.microsoft.com/office/drawing/2014/main" id="{CF8F61F9-A5DC-AC29-F077-1111720AB982}"/>
              </a:ext>
            </a:extLst>
          </p:cNvPr>
          <p:cNvSpPr>
            <a:spLocks noGrp="1"/>
          </p:cNvSpPr>
          <p:nvPr>
            <p:ph type="sldNum" sz="quarter" idx="12"/>
          </p:nvPr>
        </p:nvSpPr>
        <p:spPr/>
        <p:txBody>
          <a:bodyPr/>
          <a:lstStyle/>
          <a:p>
            <a:fld id="{E72BB712-239E-4D7B-97F6-ECD23C294046}" type="slidenum">
              <a:rPr lang="en-US" smtClean="0"/>
              <a:pPr/>
              <a:t>25</a:t>
            </a:fld>
            <a:endParaRPr lang="en-US"/>
          </a:p>
        </p:txBody>
      </p:sp>
      <p:pic>
        <p:nvPicPr>
          <p:cNvPr id="4098" name="Picture 2" descr="230 Best Joe Namath ideas | joe namath, joes, new york jets">
            <a:extLst>
              <a:ext uri="{FF2B5EF4-FFF2-40B4-BE49-F238E27FC236}">
                <a16:creationId xmlns:a16="http://schemas.microsoft.com/office/drawing/2014/main" id="{73F456A8-33F7-B49A-5F05-643595D8EF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318" y="2264634"/>
            <a:ext cx="1217761" cy="171806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Jimmie 'JJ' Walker - IMDb">
            <a:extLst>
              <a:ext uri="{FF2B5EF4-FFF2-40B4-BE49-F238E27FC236}">
                <a16:creationId xmlns:a16="http://schemas.microsoft.com/office/drawing/2014/main" id="{A86FC3E9-9466-EE03-89C6-2DABBDC7F2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7656" y="5306684"/>
            <a:ext cx="1751165" cy="132140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tar Trek cruise appoints William Shatner as official host">
            <a:extLst>
              <a:ext uri="{FF2B5EF4-FFF2-40B4-BE49-F238E27FC236}">
                <a16:creationId xmlns:a16="http://schemas.microsoft.com/office/drawing/2014/main" id="{1985A48C-B143-CE01-DCDA-74E75C3DA6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2184" y="5141357"/>
            <a:ext cx="1542356" cy="1709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45798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68143C-B41E-2768-2C39-3422C3C174DA}"/>
              </a:ext>
            </a:extLst>
          </p:cNvPr>
          <p:cNvSpPr>
            <a:spLocks noGrp="1"/>
          </p:cNvSpPr>
          <p:nvPr>
            <p:ph type="title"/>
          </p:nvPr>
        </p:nvSpPr>
        <p:spPr/>
        <p:txBody>
          <a:bodyPr/>
          <a:lstStyle/>
          <a:p>
            <a:pPr algn="ctr"/>
            <a:r>
              <a:rPr lang="en-US" dirty="0"/>
              <a:t>Medicare Advantage </a:t>
            </a:r>
            <a:br>
              <a:rPr lang="en-US" dirty="0"/>
            </a:br>
            <a:r>
              <a:rPr lang="en-US" b="1" u="sng" dirty="0"/>
              <a:t>S</a:t>
            </a:r>
            <a:r>
              <a:rPr lang="en-US" dirty="0"/>
              <a:t>pecial </a:t>
            </a:r>
            <a:r>
              <a:rPr lang="en-US" b="1" u="sng" dirty="0"/>
              <a:t>N</a:t>
            </a:r>
            <a:r>
              <a:rPr lang="en-US" dirty="0"/>
              <a:t>eeds </a:t>
            </a:r>
            <a:r>
              <a:rPr lang="en-US" b="1" u="sng" dirty="0"/>
              <a:t>P</a:t>
            </a:r>
            <a:r>
              <a:rPr lang="en-US" dirty="0"/>
              <a:t>lans (SNPs)</a:t>
            </a:r>
          </a:p>
        </p:txBody>
      </p:sp>
      <p:sp>
        <p:nvSpPr>
          <p:cNvPr id="4" name="Content Placeholder 3">
            <a:extLst>
              <a:ext uri="{FF2B5EF4-FFF2-40B4-BE49-F238E27FC236}">
                <a16:creationId xmlns:a16="http://schemas.microsoft.com/office/drawing/2014/main" id="{1651526D-56F0-6D07-0D90-515D83C0E160}"/>
              </a:ext>
            </a:extLst>
          </p:cNvPr>
          <p:cNvSpPr>
            <a:spLocks noGrp="1"/>
          </p:cNvSpPr>
          <p:nvPr>
            <p:ph sz="half" idx="1"/>
          </p:nvPr>
        </p:nvSpPr>
        <p:spPr>
          <a:xfrm>
            <a:off x="838199" y="1825624"/>
            <a:ext cx="10417629" cy="4575175"/>
          </a:xfrm>
        </p:spPr>
        <p:txBody>
          <a:bodyPr vert="horz" lIns="91440" tIns="45720" rIns="91440" bIns="45720" rtlCol="0" anchor="t">
            <a:normAutofit fontScale="92500" lnSpcReduction="10000"/>
          </a:bodyPr>
          <a:lstStyle/>
          <a:p>
            <a:r>
              <a:rPr lang="en-US" dirty="0"/>
              <a:t>SNPs or </a:t>
            </a:r>
            <a:r>
              <a:rPr lang="en-US" b="1" dirty="0"/>
              <a:t>Special Plans </a:t>
            </a:r>
            <a:r>
              <a:rPr lang="en-US" dirty="0"/>
              <a:t>are PPOs and HMOs  that may offer more benefits (and at possibly a lower cost) to Medicare beneficiaries.</a:t>
            </a:r>
          </a:p>
          <a:p>
            <a:r>
              <a:rPr lang="en-US" dirty="0"/>
              <a:t>There are plans for people with lower incomes, called D-SNPs (for </a:t>
            </a:r>
            <a:r>
              <a:rPr lang="en-US" b="1" u="sng" dirty="0"/>
              <a:t>D</a:t>
            </a:r>
            <a:r>
              <a:rPr lang="en-US" dirty="0"/>
              <a:t>ually enrolled Medicare and Medicaid beneficiaries)</a:t>
            </a:r>
          </a:p>
          <a:p>
            <a:r>
              <a:rPr lang="en-US" dirty="0"/>
              <a:t>There are plans for people with certain chronic conditions, called C-SNPs</a:t>
            </a:r>
          </a:p>
          <a:p>
            <a:pPr lvl="1"/>
            <a:r>
              <a:rPr lang="en-US" dirty="0"/>
              <a:t>Diabetes and Heart Disease, End-Stage Renal Diseases and HIV/AIDS are a few of the Chronic conditions where C-SNPs are available in Michigan</a:t>
            </a:r>
          </a:p>
          <a:p>
            <a:pPr marL="457200" lvl="1" indent="0">
              <a:buNone/>
            </a:pPr>
            <a:endParaRPr lang="en-US" dirty="0"/>
          </a:p>
          <a:p>
            <a:pPr marL="457200" lvl="1" indent="0">
              <a:buNone/>
            </a:pPr>
            <a:r>
              <a:rPr lang="en-US" dirty="0"/>
              <a:t>DON’T GO IT ALONE!  If you are interested in a SNP, it is very important that you educate yourself and talk to a counselor.   It can be complicated to navigate the myriad of programs and services that are available.  There are also strict rules about applying for, and changing plans that need to be understood and followed.</a:t>
            </a:r>
          </a:p>
          <a:p>
            <a:pPr lvl="1"/>
            <a:endParaRPr lang="en-US" dirty="0"/>
          </a:p>
        </p:txBody>
      </p:sp>
    </p:spTree>
    <p:extLst>
      <p:ext uri="{BB962C8B-B14F-4D97-AF65-F5344CB8AC3E}">
        <p14:creationId xmlns:p14="http://schemas.microsoft.com/office/powerpoint/2010/main" val="26529544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9C4E835-45E2-6B18-CD88-F08959C276FA}"/>
              </a:ext>
            </a:extLst>
          </p:cNvPr>
          <p:cNvSpPr>
            <a:spLocks noGrp="1"/>
          </p:cNvSpPr>
          <p:nvPr>
            <p:ph type="dt" sz="half" idx="10"/>
          </p:nvPr>
        </p:nvSpPr>
        <p:spPr/>
        <p:txBody>
          <a:bodyPr/>
          <a:lstStyle/>
          <a:p>
            <a:fld id="{2F21A934-A05F-452C-931E-BCC578078039}" type="datetime1">
              <a:rPr lang="en-US"/>
              <a:t>10/22/2024</a:t>
            </a:fld>
            <a:endParaRPr lang="en-US"/>
          </a:p>
        </p:txBody>
      </p:sp>
      <p:sp>
        <p:nvSpPr>
          <p:cNvPr id="5" name="Footer Placeholder 4">
            <a:extLst>
              <a:ext uri="{FF2B5EF4-FFF2-40B4-BE49-F238E27FC236}">
                <a16:creationId xmlns:a16="http://schemas.microsoft.com/office/drawing/2014/main" id="{4E73D433-2AF3-20CF-8F88-ABA91D71733E}"/>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9581D778-9BC2-EECC-709A-EC863F79AA71}"/>
              </a:ext>
            </a:extLst>
          </p:cNvPr>
          <p:cNvSpPr>
            <a:spLocks noGrp="1"/>
          </p:cNvSpPr>
          <p:nvPr>
            <p:ph type="sldNum" sz="quarter" idx="12"/>
          </p:nvPr>
        </p:nvSpPr>
        <p:spPr/>
        <p:txBody>
          <a:bodyPr/>
          <a:lstStyle/>
          <a:p>
            <a:fld id="{CC057153-B650-4DEB-B370-79DDCFDCE934}" type="slidenum">
              <a:rPr lang="en-US" smtClean="0"/>
              <a:t>27</a:t>
            </a:fld>
            <a:endParaRPr lang="en-US"/>
          </a:p>
        </p:txBody>
      </p:sp>
      <p:sp>
        <p:nvSpPr>
          <p:cNvPr id="10" name="TextBox 9">
            <a:extLst>
              <a:ext uri="{FF2B5EF4-FFF2-40B4-BE49-F238E27FC236}">
                <a16:creationId xmlns:a16="http://schemas.microsoft.com/office/drawing/2014/main" id="{1A7628BD-2859-D158-A083-097878FC735B}"/>
              </a:ext>
            </a:extLst>
          </p:cNvPr>
          <p:cNvSpPr txBox="1"/>
          <p:nvPr/>
        </p:nvSpPr>
        <p:spPr>
          <a:xfrm>
            <a:off x="758787" y="995785"/>
            <a:ext cx="8594011" cy="26468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Mental Health and Wellbeing</a:t>
            </a:r>
          </a:p>
          <a:p>
            <a:endParaRPr lang="en-US" sz="2000" dirty="0"/>
          </a:p>
          <a:p>
            <a:r>
              <a:rPr lang="en-US" sz="2000" dirty="0"/>
              <a:t>Medicare is now covering expanded mental health care, such as intensive outpatient programs and services by Masters level marriage, family therapists, &amp; mental health counselors.  Talk to your doctor before making an appointment as a referral may be necessary for certain types of services. </a:t>
            </a:r>
          </a:p>
          <a:p>
            <a:r>
              <a:rPr lang="en-US" sz="2400" b="1" dirty="0"/>
              <a:t>	</a:t>
            </a:r>
          </a:p>
          <a:p>
            <a:endParaRPr lang="en-US" dirty="0"/>
          </a:p>
        </p:txBody>
      </p:sp>
      <p:sp>
        <p:nvSpPr>
          <p:cNvPr id="2" name="TextBox 1">
            <a:extLst>
              <a:ext uri="{FF2B5EF4-FFF2-40B4-BE49-F238E27FC236}">
                <a16:creationId xmlns:a16="http://schemas.microsoft.com/office/drawing/2014/main" id="{A3BE5E10-F9D3-2B3B-C0AA-C59DF2FDF835}"/>
              </a:ext>
            </a:extLst>
          </p:cNvPr>
          <p:cNvSpPr txBox="1"/>
          <p:nvPr/>
        </p:nvSpPr>
        <p:spPr>
          <a:xfrm>
            <a:off x="686953" y="349454"/>
            <a:ext cx="790408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t>Other changes to Medicare</a:t>
            </a:r>
          </a:p>
        </p:txBody>
      </p:sp>
      <p:pic>
        <p:nvPicPr>
          <p:cNvPr id="3078" name="Picture 6" descr="Mental Health Stock Illustrations – 139,161 Mental Health ...">
            <a:extLst>
              <a:ext uri="{FF2B5EF4-FFF2-40B4-BE49-F238E27FC236}">
                <a16:creationId xmlns:a16="http://schemas.microsoft.com/office/drawing/2014/main" id="{64647985-1D06-2E50-713D-4CA7EB781E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7579" y="405163"/>
            <a:ext cx="2396221" cy="27370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AA38DD0-C230-EC26-B03A-E5EECE0B40FB}"/>
              </a:ext>
            </a:extLst>
          </p:cNvPr>
          <p:cNvSpPr txBox="1"/>
          <p:nvPr/>
        </p:nvSpPr>
        <p:spPr>
          <a:xfrm>
            <a:off x="3752797" y="3182045"/>
            <a:ext cx="7808726" cy="3231654"/>
          </a:xfrm>
          <a:prstGeom prst="rect">
            <a:avLst/>
          </a:prstGeom>
          <a:noFill/>
        </p:spPr>
        <p:txBody>
          <a:bodyPr wrap="square" rtlCol="0">
            <a:spAutoFit/>
          </a:bodyPr>
          <a:lstStyle/>
          <a:p>
            <a:r>
              <a:rPr lang="en-US" sz="2400" b="1" dirty="0"/>
              <a:t>Changes to Telehealth Coverage</a:t>
            </a:r>
          </a:p>
          <a:p>
            <a:endParaRPr lang="en-US" sz="2000" b="1" dirty="0"/>
          </a:p>
          <a:p>
            <a:r>
              <a:rPr lang="en-US" sz="2000" dirty="0"/>
              <a:t>Starting in January of 2025, some telehealth services will only be offered in rural areas.  However, certain telehealth services will still be offered regardless of where you live.  Some of those services are:</a:t>
            </a:r>
          </a:p>
          <a:p>
            <a:pPr marL="342900" indent="-342900">
              <a:buFont typeface="Arial" panose="020B0604020202020204" pitchFamily="34" charset="0"/>
              <a:buChar char="•"/>
            </a:pPr>
            <a:r>
              <a:rPr lang="en-US" sz="2000" dirty="0"/>
              <a:t>Mental Health services, including substance use treatment</a:t>
            </a:r>
          </a:p>
          <a:p>
            <a:pPr marL="342900" indent="-342900">
              <a:buFont typeface="Arial" panose="020B0604020202020204" pitchFamily="34" charset="0"/>
              <a:buChar char="•"/>
            </a:pPr>
            <a:r>
              <a:rPr lang="en-US" sz="2000" dirty="0"/>
              <a:t>ESRD home dialysis</a:t>
            </a:r>
          </a:p>
          <a:p>
            <a:pPr marL="342900" indent="-342900">
              <a:buFont typeface="Arial" panose="020B0604020202020204" pitchFamily="34" charset="0"/>
              <a:buChar char="•"/>
            </a:pPr>
            <a:r>
              <a:rPr lang="en-US" sz="2000" dirty="0"/>
              <a:t>Diagnosis, evaluation and treatment of acute stroke</a:t>
            </a:r>
          </a:p>
          <a:p>
            <a:pPr marL="342900" indent="-342900">
              <a:buFont typeface="Arial" panose="020B0604020202020204" pitchFamily="34" charset="0"/>
              <a:buChar char="•"/>
            </a:pPr>
            <a:r>
              <a:rPr lang="en-US" sz="2000" dirty="0"/>
              <a:t>Diabetes self-management training</a:t>
            </a:r>
          </a:p>
          <a:p>
            <a:pPr marL="342900" indent="-342900">
              <a:buFont typeface="Arial" panose="020B0604020202020204" pitchFamily="34" charset="0"/>
              <a:buChar char="•"/>
            </a:pPr>
            <a:r>
              <a:rPr lang="en-US" sz="2000" dirty="0"/>
              <a:t>Medical nutrition therapy</a:t>
            </a:r>
          </a:p>
        </p:txBody>
      </p:sp>
      <p:pic>
        <p:nvPicPr>
          <p:cNvPr id="3080" name="Picture 8" descr="doctor on laptop computer screen. telemedicine. medical consultation. vector stock illustration - telehealth illustration stock illustrations">
            <a:extLst>
              <a:ext uri="{FF2B5EF4-FFF2-40B4-BE49-F238E27FC236}">
                <a16:creationId xmlns:a16="http://schemas.microsoft.com/office/drawing/2014/main" id="{7DA542C7-4FDF-28BC-2A2C-80BD0E68AE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683" y="3495080"/>
            <a:ext cx="3108415" cy="2605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653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CAFE-6592-BF4D-8666-09696B738391}"/>
              </a:ext>
            </a:extLst>
          </p:cNvPr>
          <p:cNvSpPr>
            <a:spLocks noGrp="1"/>
          </p:cNvSpPr>
          <p:nvPr>
            <p:ph type="title"/>
          </p:nvPr>
        </p:nvSpPr>
        <p:spPr>
          <a:xfrm>
            <a:off x="534161" y="107649"/>
            <a:ext cx="10363200" cy="1187570"/>
          </a:xfrm>
        </p:spPr>
        <p:txBody>
          <a:bodyPr/>
          <a:lstStyle/>
          <a:p>
            <a:r>
              <a:rPr lang="en-US"/>
              <a:t>WEIGHT-LOSS DRUGS </a:t>
            </a:r>
            <a:endParaRPr lang="en-US" dirty="0"/>
          </a:p>
        </p:txBody>
      </p:sp>
      <p:sp>
        <p:nvSpPr>
          <p:cNvPr id="3" name="Content Placeholder 2">
            <a:extLst>
              <a:ext uri="{FF2B5EF4-FFF2-40B4-BE49-F238E27FC236}">
                <a16:creationId xmlns:a16="http://schemas.microsoft.com/office/drawing/2014/main" id="{D4DB15BB-4CF3-6E09-CDE2-00530C57C8B2}"/>
              </a:ext>
            </a:extLst>
          </p:cNvPr>
          <p:cNvSpPr>
            <a:spLocks noGrp="1"/>
          </p:cNvSpPr>
          <p:nvPr>
            <p:ph idx="1"/>
          </p:nvPr>
        </p:nvSpPr>
        <p:spPr>
          <a:xfrm>
            <a:off x="254463" y="1050855"/>
            <a:ext cx="9198429" cy="5090008"/>
          </a:xfrm>
        </p:spPr>
        <p:txBody>
          <a:bodyPr vert="horz" lIns="91440" tIns="45720" rIns="91440" bIns="45720" rtlCol="0" anchor="t">
            <a:normAutofit fontScale="92500" lnSpcReduction="10000"/>
          </a:bodyPr>
          <a:lstStyle/>
          <a:p>
            <a:r>
              <a:rPr lang="en-US" dirty="0"/>
              <a:t>Medicare is prohibited from covering medications prescribed specifically for weight loss (or weight gain)</a:t>
            </a:r>
          </a:p>
          <a:p>
            <a:r>
              <a:rPr lang="en-US" dirty="0"/>
              <a:t>Ozempic is approved by the FDA to treat Type-2 diabetes</a:t>
            </a:r>
          </a:p>
          <a:p>
            <a:pPr lvl="1">
              <a:buFont typeface="Courier New" panose="020B0604020202020204" pitchFamily="34" charset="0"/>
              <a:buChar char="o"/>
            </a:pPr>
            <a:r>
              <a:rPr lang="en-US" dirty="0"/>
              <a:t>It is also effective as an anti-obesity drug, branded as </a:t>
            </a:r>
            <a:r>
              <a:rPr lang="en-US" dirty="0" err="1"/>
              <a:t>Wegovy</a:t>
            </a:r>
            <a:endParaRPr lang="en-US" dirty="0"/>
          </a:p>
          <a:p>
            <a:r>
              <a:rPr lang="en-US" dirty="0"/>
              <a:t>Medicare covers Ozempic and other GLP-1 drugs as a treatment for diabetes</a:t>
            </a:r>
          </a:p>
          <a:p>
            <a:r>
              <a:rPr lang="en-US" dirty="0"/>
              <a:t>FDA approved </a:t>
            </a:r>
            <a:r>
              <a:rPr lang="en-US" dirty="0" err="1"/>
              <a:t>Wegovy</a:t>
            </a:r>
            <a:r>
              <a:rPr lang="en-US" dirty="0"/>
              <a:t> to reduce the risk of heart attacks and stroke in people with cardiovascular disease who are overweight</a:t>
            </a:r>
          </a:p>
          <a:p>
            <a:r>
              <a:rPr lang="en-US" b="1" dirty="0"/>
              <a:t>Part D plans may include </a:t>
            </a:r>
            <a:r>
              <a:rPr lang="en-US" b="1" dirty="0" err="1"/>
              <a:t>Wegovy</a:t>
            </a:r>
            <a:r>
              <a:rPr lang="en-US" b="1" dirty="0"/>
              <a:t> in their </a:t>
            </a:r>
            <a:r>
              <a:rPr lang="en-US" b="1" dirty="0" err="1"/>
              <a:t>fomularies</a:t>
            </a:r>
            <a:r>
              <a:rPr lang="en-US" b="1" dirty="0"/>
              <a:t> for specific diagnoses, such as Cardiovascular Disease, Stroke and Peripheral Artery Disease</a:t>
            </a:r>
          </a:p>
          <a:p>
            <a:pPr lvl="1"/>
            <a:r>
              <a:rPr lang="en-US" b="1" dirty="0" err="1">
                <a:solidFill>
                  <a:srgbClr val="FF0000"/>
                </a:solidFill>
              </a:rPr>
              <a:t>Wegovy</a:t>
            </a:r>
            <a:r>
              <a:rPr lang="en-US" b="1" dirty="0">
                <a:solidFill>
                  <a:srgbClr val="FF0000"/>
                </a:solidFill>
              </a:rPr>
              <a:t> is NOT Medicare approved for weight-loss only.  It must have a qualifying diagnosis for it to be covered.</a:t>
            </a:r>
          </a:p>
          <a:p>
            <a:pPr>
              <a:buFont typeface="Courier New" panose="020B0604020202020204" pitchFamily="34" charset="0"/>
              <a:buChar char="o"/>
            </a:pPr>
            <a:endParaRPr lang="en-US" dirty="0"/>
          </a:p>
          <a:p>
            <a:pPr lvl="1">
              <a:buFont typeface="Courier New" panose="020B0604020202020204" pitchFamily="34" charset="0"/>
              <a:buChar char="o"/>
            </a:pPr>
            <a:endParaRPr lang="en-US" b="1" dirty="0"/>
          </a:p>
        </p:txBody>
      </p:sp>
      <p:sp>
        <p:nvSpPr>
          <p:cNvPr id="4" name="Date Placeholder 3">
            <a:extLst>
              <a:ext uri="{FF2B5EF4-FFF2-40B4-BE49-F238E27FC236}">
                <a16:creationId xmlns:a16="http://schemas.microsoft.com/office/drawing/2014/main" id="{74D71D4D-5601-8DEC-2BDF-DC36A3B8ABFE}"/>
              </a:ext>
            </a:extLst>
          </p:cNvPr>
          <p:cNvSpPr>
            <a:spLocks noGrp="1"/>
          </p:cNvSpPr>
          <p:nvPr>
            <p:ph type="dt" sz="half" idx="10"/>
          </p:nvPr>
        </p:nvSpPr>
        <p:spPr/>
        <p:txBody>
          <a:bodyPr/>
          <a:lstStyle/>
          <a:p>
            <a:fld id="{40F45558-07DE-4248-8D55-FC67B93A92DF}" type="datetime1">
              <a:rPr lang="en-US" smtClean="0"/>
              <a:t>10/22/2024</a:t>
            </a:fld>
            <a:endParaRPr lang="en-US"/>
          </a:p>
        </p:txBody>
      </p:sp>
      <p:sp>
        <p:nvSpPr>
          <p:cNvPr id="5" name="Footer Placeholder 4">
            <a:extLst>
              <a:ext uri="{FF2B5EF4-FFF2-40B4-BE49-F238E27FC236}">
                <a16:creationId xmlns:a16="http://schemas.microsoft.com/office/drawing/2014/main" id="{67AADD1E-4D40-FF25-8E13-6CE1AA5576C5}"/>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25EDD78F-FD42-0907-0AAC-25D490697C47}"/>
              </a:ext>
            </a:extLst>
          </p:cNvPr>
          <p:cNvSpPr>
            <a:spLocks noGrp="1"/>
          </p:cNvSpPr>
          <p:nvPr>
            <p:ph type="sldNum" sz="quarter" idx="12"/>
          </p:nvPr>
        </p:nvSpPr>
        <p:spPr/>
        <p:txBody>
          <a:bodyPr/>
          <a:lstStyle/>
          <a:p>
            <a:fld id="{CC057153-B650-4DEB-B370-79DDCFDCE934}" type="slidenum">
              <a:rPr lang="en-US" smtClean="0"/>
              <a:t>28</a:t>
            </a:fld>
            <a:endParaRPr lang="en-US"/>
          </a:p>
        </p:txBody>
      </p:sp>
      <p:pic>
        <p:nvPicPr>
          <p:cNvPr id="5122" name="Picture 2" descr="18,200+ Weight Loss Scale Stock Illustrations, Royalty-Free ...">
            <a:extLst>
              <a:ext uri="{FF2B5EF4-FFF2-40B4-BE49-F238E27FC236}">
                <a16:creationId xmlns:a16="http://schemas.microsoft.com/office/drawing/2014/main" id="{47227E72-49FB-C616-5D07-2C2553E389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147" y="2212751"/>
            <a:ext cx="1959965" cy="1828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310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2FB83-4838-D67A-1D0D-054CE0FC341F}"/>
              </a:ext>
            </a:extLst>
          </p:cNvPr>
          <p:cNvSpPr>
            <a:spLocks noGrp="1"/>
          </p:cNvSpPr>
          <p:nvPr>
            <p:ph type="title"/>
          </p:nvPr>
        </p:nvSpPr>
        <p:spPr>
          <a:xfrm>
            <a:off x="467810" y="233707"/>
            <a:ext cx="10544537" cy="5716156"/>
          </a:xfrm>
        </p:spPr>
        <p:txBody>
          <a:bodyPr vert="horz" lIns="91440" tIns="45720" rIns="91440" bIns="45720" rtlCol="0" anchor="b">
            <a:noAutofit/>
          </a:bodyPr>
          <a:lstStyle/>
          <a:p>
            <a:r>
              <a:rPr lang="en-US" sz="2000" dirty="0">
                <a:ea typeface="+mj-lt"/>
                <a:cs typeface="+mj-lt"/>
              </a:rPr>
              <a:t>Starting January 1, 2025 all Postal Service employees, retirees, and their families will get coverage through the Postal Service Health Benefits Program (PSHB) </a:t>
            </a:r>
            <a:br>
              <a:rPr lang="en-US" sz="2000" dirty="0">
                <a:ea typeface="+mj-lt"/>
                <a:cs typeface="+mj-lt"/>
              </a:rPr>
            </a:br>
            <a:br>
              <a:rPr lang="en-US" sz="2000" dirty="0">
                <a:ea typeface="+mj-lt"/>
                <a:cs typeface="+mj-lt"/>
              </a:rPr>
            </a:br>
            <a:r>
              <a:rPr lang="en-US" sz="2000" dirty="0">
                <a:ea typeface="+mj-lt"/>
                <a:cs typeface="+mj-lt"/>
              </a:rPr>
              <a:t>If they are Medicare eligible, they  must enroll in Medicare Part B to remain enrolled in PSHB benefits </a:t>
            </a:r>
            <a:r>
              <a:rPr lang="en-US" sz="2000" u="sng" dirty="0">
                <a:solidFill>
                  <a:srgbClr val="FF0000"/>
                </a:solidFill>
                <a:ea typeface="+mj-lt"/>
                <a:cs typeface="+mj-lt"/>
              </a:rPr>
              <a:t>unless they meet one of these exceptions</a:t>
            </a:r>
            <a:r>
              <a:rPr lang="en-US" sz="2000" dirty="0">
                <a:ea typeface="+mj-lt"/>
                <a:cs typeface="+mj-lt"/>
              </a:rPr>
              <a:t>:</a:t>
            </a:r>
            <a:br>
              <a:rPr lang="en-US" sz="2000" dirty="0">
                <a:ea typeface="+mj-lt"/>
                <a:cs typeface="+mj-lt"/>
              </a:rPr>
            </a:br>
            <a:r>
              <a:rPr lang="en-US" sz="2000" dirty="0">
                <a:ea typeface="+mj-lt"/>
                <a:cs typeface="+mj-lt"/>
              </a:rPr>
              <a:t>1.  </a:t>
            </a:r>
            <a:r>
              <a:rPr lang="en-US" sz="2000" dirty="0">
                <a:solidFill>
                  <a:srgbClr val="1B1B1B"/>
                </a:solidFill>
                <a:latin typeface="Public Sans Web"/>
              </a:rPr>
              <a:t>Postal Service retirees who retired before January 1, 2025, and    </a:t>
            </a:r>
            <a:br>
              <a:rPr lang="en-US" sz="2000" dirty="0">
                <a:solidFill>
                  <a:srgbClr val="1B1B1B"/>
                </a:solidFill>
                <a:latin typeface="Public Sans Web"/>
              </a:rPr>
            </a:br>
            <a:r>
              <a:rPr lang="en-US" sz="2000" dirty="0">
                <a:solidFill>
                  <a:srgbClr val="1B1B1B"/>
                </a:solidFill>
                <a:latin typeface="Public Sans Web"/>
              </a:rPr>
              <a:t>     are not already enrolled in Medicare Part B</a:t>
            </a:r>
            <a:br>
              <a:rPr lang="en-US" sz="2000" dirty="0">
                <a:solidFill>
                  <a:srgbClr val="1B1B1B"/>
                </a:solidFill>
                <a:latin typeface="Public Sans Web"/>
              </a:rPr>
            </a:br>
            <a:r>
              <a:rPr lang="en-US" sz="2000" dirty="0">
                <a:solidFill>
                  <a:srgbClr val="1B1B1B"/>
                </a:solidFill>
                <a:latin typeface="Public Sans Web"/>
              </a:rPr>
              <a:t>2. Postal Service active employees who are age 64 or older on January 1,   </a:t>
            </a:r>
            <a:br>
              <a:rPr lang="en-US" sz="2000" dirty="0">
                <a:solidFill>
                  <a:srgbClr val="1B1B1B"/>
                </a:solidFill>
                <a:latin typeface="Public Sans Web"/>
              </a:rPr>
            </a:br>
            <a:r>
              <a:rPr lang="en-US" sz="2000" dirty="0">
                <a:solidFill>
                  <a:srgbClr val="1B1B1B"/>
                </a:solidFill>
                <a:latin typeface="Public Sans Web"/>
              </a:rPr>
              <a:t>     2025 are not required to enroll in Medicare Part B after they retire</a:t>
            </a:r>
            <a:br>
              <a:rPr lang="en-US" sz="2000" dirty="0">
                <a:solidFill>
                  <a:srgbClr val="1B1B1B"/>
                </a:solidFill>
                <a:latin typeface="Public Sans Web"/>
              </a:rPr>
            </a:br>
            <a:r>
              <a:rPr lang="en-US" sz="2000" dirty="0">
                <a:solidFill>
                  <a:srgbClr val="1B1B1B"/>
                </a:solidFill>
                <a:latin typeface="Public Sans Web"/>
              </a:rPr>
              <a:t>3. Postal Service retirees who are enrolled in healthcare benefits provided </a:t>
            </a:r>
            <a:br>
              <a:rPr lang="en-US" sz="2000" dirty="0">
                <a:solidFill>
                  <a:srgbClr val="1B1B1B"/>
                </a:solidFill>
                <a:latin typeface="Public Sans Web"/>
              </a:rPr>
            </a:br>
            <a:r>
              <a:rPr lang="en-US" sz="2000" dirty="0">
                <a:solidFill>
                  <a:srgbClr val="1B1B1B"/>
                </a:solidFill>
                <a:latin typeface="Public Sans Web"/>
              </a:rPr>
              <a:t>    by the Department of Veterans Affairs or the Indian Health Services. </a:t>
            </a:r>
            <a:br>
              <a:rPr lang="en-US" sz="2000" dirty="0">
                <a:solidFill>
                  <a:srgbClr val="1B1B1B"/>
                </a:solidFill>
                <a:latin typeface="Public Sans Web"/>
              </a:rPr>
            </a:br>
            <a:br>
              <a:rPr lang="en-US" sz="2000" dirty="0">
                <a:ea typeface="+mj-lt"/>
                <a:cs typeface="+mj-lt"/>
              </a:rPr>
            </a:br>
            <a:r>
              <a:rPr lang="en-US" sz="2000" dirty="0">
                <a:ea typeface="+mj-lt"/>
                <a:cs typeface="+mj-lt"/>
              </a:rPr>
              <a:t>There was a Medicare Part B SEP for qualified Postal Service workers (April 1-September 30, 2024).  Communications were sent directly to employees and retirees to submit information to SSA. </a:t>
            </a:r>
            <a:br>
              <a:rPr lang="en-US" sz="2000" dirty="0">
                <a:ea typeface="+mj-lt"/>
                <a:cs typeface="+mj-lt"/>
              </a:rPr>
            </a:br>
            <a:br>
              <a:rPr lang="en-US" sz="2000" dirty="0">
                <a:ea typeface="+mj-lt"/>
                <a:cs typeface="+mj-lt"/>
              </a:rPr>
            </a:br>
            <a:r>
              <a:rPr lang="en-US" sz="2000" dirty="0">
                <a:ea typeface="+mj-lt"/>
                <a:cs typeface="+mj-lt"/>
              </a:rPr>
              <a:t>Many of the plans available under the PSHB will offer cost savings to enrollees such as Part B premium reimbursements, waived deductibles, and waived cost-sharing</a:t>
            </a:r>
            <a:endParaRPr lang="en-US" sz="2000" dirty="0"/>
          </a:p>
        </p:txBody>
      </p:sp>
      <p:sp>
        <p:nvSpPr>
          <p:cNvPr id="4" name="Date Placeholder 3">
            <a:extLst>
              <a:ext uri="{FF2B5EF4-FFF2-40B4-BE49-F238E27FC236}">
                <a16:creationId xmlns:a16="http://schemas.microsoft.com/office/drawing/2014/main" id="{9E44A2FE-2449-90B7-03C8-48EDF04FBADC}"/>
              </a:ext>
            </a:extLst>
          </p:cNvPr>
          <p:cNvSpPr>
            <a:spLocks noGrp="1"/>
          </p:cNvSpPr>
          <p:nvPr>
            <p:ph type="dt" sz="half" idx="10"/>
          </p:nvPr>
        </p:nvSpPr>
        <p:spPr/>
        <p:txBody>
          <a:bodyPr/>
          <a:lstStyle/>
          <a:p>
            <a:fld id="{BFDE4F0A-A638-4640-BA3E-09A16E70DAC5}" type="datetime1">
              <a:rPr lang="en-US"/>
              <a:t>10/22/2024</a:t>
            </a:fld>
            <a:endParaRPr lang="en-US"/>
          </a:p>
        </p:txBody>
      </p:sp>
      <p:sp>
        <p:nvSpPr>
          <p:cNvPr id="5" name="Footer Placeholder 4">
            <a:extLst>
              <a:ext uri="{FF2B5EF4-FFF2-40B4-BE49-F238E27FC236}">
                <a16:creationId xmlns:a16="http://schemas.microsoft.com/office/drawing/2014/main" id="{0ABFD6F5-B49E-9B1E-1F88-7F923429CE38}"/>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67390A93-B289-C5DB-CC75-4185F0154D04}"/>
              </a:ext>
            </a:extLst>
          </p:cNvPr>
          <p:cNvSpPr>
            <a:spLocks noGrp="1"/>
          </p:cNvSpPr>
          <p:nvPr>
            <p:ph type="sldNum" sz="quarter" idx="12"/>
          </p:nvPr>
        </p:nvSpPr>
        <p:spPr/>
        <p:txBody>
          <a:bodyPr/>
          <a:lstStyle/>
          <a:p>
            <a:fld id="{CC057153-B650-4DEB-B370-79DDCFDCE934}" type="slidenum">
              <a:rPr lang="en-US" smtClean="0"/>
              <a:t>29</a:t>
            </a:fld>
            <a:endParaRPr lang="en-US"/>
          </a:p>
        </p:txBody>
      </p:sp>
      <p:sp>
        <p:nvSpPr>
          <p:cNvPr id="10" name="TextBox 9">
            <a:extLst>
              <a:ext uri="{FF2B5EF4-FFF2-40B4-BE49-F238E27FC236}">
                <a16:creationId xmlns:a16="http://schemas.microsoft.com/office/drawing/2014/main" id="{491E1238-B3FD-2157-219F-4F74F54F7D8D}"/>
              </a:ext>
            </a:extLst>
          </p:cNvPr>
          <p:cNvSpPr txBox="1"/>
          <p:nvPr/>
        </p:nvSpPr>
        <p:spPr>
          <a:xfrm>
            <a:off x="1857731" y="136525"/>
            <a:ext cx="750376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dirty="0"/>
              <a:t>Postal Worker Health Benefits</a:t>
            </a:r>
            <a:endParaRPr lang="en-US" sz="4000" dirty="0"/>
          </a:p>
        </p:txBody>
      </p:sp>
      <p:pic>
        <p:nvPicPr>
          <p:cNvPr id="6146" name="Picture 2" descr="Clipart Postal Worker | Free Images at Clker.com - vector ...">
            <a:extLst>
              <a:ext uri="{FF2B5EF4-FFF2-40B4-BE49-F238E27FC236}">
                <a16:creationId xmlns:a16="http://schemas.microsoft.com/office/drawing/2014/main" id="{2179BFDE-F97E-DEC8-664F-9A249D532D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9715" y="4897496"/>
            <a:ext cx="1514475" cy="1543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78340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CED88-E794-FBAD-4689-4CC09DFD1783}"/>
              </a:ext>
            </a:extLst>
          </p:cNvPr>
          <p:cNvSpPr>
            <a:spLocks noGrp="1"/>
          </p:cNvSpPr>
          <p:nvPr>
            <p:ph type="title"/>
          </p:nvPr>
        </p:nvSpPr>
        <p:spPr/>
        <p:txBody>
          <a:bodyPr>
            <a:normAutofit fontScale="90000"/>
          </a:bodyPr>
          <a:lstStyle/>
          <a:p>
            <a:pPr algn="ctr"/>
            <a:r>
              <a:rPr lang="en-US" dirty="0"/>
              <a:t>Low-Income Subsidy (LIS) and Medicaid</a:t>
            </a:r>
            <a:br>
              <a:rPr lang="en-US" dirty="0"/>
            </a:br>
            <a:r>
              <a:rPr lang="en-US" dirty="0"/>
              <a:t>Special Enrollment Period (SEP)</a:t>
            </a:r>
            <a:br>
              <a:rPr lang="en-US" dirty="0"/>
            </a:br>
            <a:r>
              <a:rPr lang="en-US" dirty="0"/>
              <a:t>	</a:t>
            </a:r>
          </a:p>
        </p:txBody>
      </p:sp>
      <p:sp>
        <p:nvSpPr>
          <p:cNvPr id="3" name="Content Placeholder 2">
            <a:extLst>
              <a:ext uri="{FF2B5EF4-FFF2-40B4-BE49-F238E27FC236}">
                <a16:creationId xmlns:a16="http://schemas.microsoft.com/office/drawing/2014/main" id="{2C6F9115-8873-82D5-0149-A05703AEE5BD}"/>
              </a:ext>
            </a:extLst>
          </p:cNvPr>
          <p:cNvSpPr>
            <a:spLocks noGrp="1"/>
          </p:cNvSpPr>
          <p:nvPr>
            <p:ph idx="1"/>
          </p:nvPr>
        </p:nvSpPr>
        <p:spPr>
          <a:xfrm>
            <a:off x="441064" y="1690688"/>
            <a:ext cx="11101891" cy="5065283"/>
          </a:xfrm>
        </p:spPr>
        <p:txBody>
          <a:bodyPr>
            <a:normAutofit/>
          </a:bodyPr>
          <a:lstStyle/>
          <a:p>
            <a:r>
              <a:rPr lang="en-US" dirty="0"/>
              <a:t>January 1, 2025 the Quarterly SEP will be eliminated</a:t>
            </a:r>
          </a:p>
          <a:p>
            <a:r>
              <a:rPr lang="en-US" dirty="0"/>
              <a:t>New Monthly SEP i</a:t>
            </a:r>
            <a:r>
              <a:rPr lang="en-US" sz="2800" dirty="0"/>
              <a:t>f you have/are:</a:t>
            </a:r>
          </a:p>
          <a:p>
            <a:pPr lvl="2"/>
            <a:r>
              <a:rPr lang="en-US" sz="2800" dirty="0"/>
              <a:t>Dual-Enrolled and/or LIS/Extra Help only, you can disenroll from your Medicare Advantage plan, return to Original Medicare and enroll in a  stand alone prescription drug plan.  </a:t>
            </a:r>
            <a:r>
              <a:rPr lang="en-US" sz="2800" dirty="0">
                <a:solidFill>
                  <a:srgbClr val="FF0000"/>
                </a:solidFill>
              </a:rPr>
              <a:t>You cannot change to a new Medicare Advantage plan</a:t>
            </a:r>
          </a:p>
          <a:p>
            <a:pPr lvl="2"/>
            <a:r>
              <a:rPr lang="en-US" sz="2800" dirty="0"/>
              <a:t>Full-Benefit Dual-Eligible, you can switch from Original Medicare or a Medicare Advantage Plan to certain D-SNPs</a:t>
            </a:r>
          </a:p>
        </p:txBody>
      </p:sp>
    </p:spTree>
    <p:extLst>
      <p:ext uri="{BB962C8B-B14F-4D97-AF65-F5344CB8AC3E}">
        <p14:creationId xmlns:p14="http://schemas.microsoft.com/office/powerpoint/2010/main" val="5201002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50651-BD66-159E-1FA8-92E119F100B9}"/>
              </a:ext>
            </a:extLst>
          </p:cNvPr>
          <p:cNvSpPr>
            <a:spLocks noGrp="1"/>
          </p:cNvSpPr>
          <p:nvPr>
            <p:ph type="title"/>
          </p:nvPr>
        </p:nvSpPr>
        <p:spPr>
          <a:xfrm>
            <a:off x="838200" y="1478244"/>
            <a:ext cx="10515600" cy="2852737"/>
          </a:xfrm>
        </p:spPr>
        <p:txBody>
          <a:bodyPr/>
          <a:lstStyle/>
          <a:p>
            <a:r>
              <a:rPr lang="en-US" dirty="0"/>
              <a:t>Not New But Important To Know</a:t>
            </a:r>
          </a:p>
        </p:txBody>
      </p:sp>
    </p:spTree>
    <p:extLst>
      <p:ext uri="{BB962C8B-B14F-4D97-AF65-F5344CB8AC3E}">
        <p14:creationId xmlns:p14="http://schemas.microsoft.com/office/powerpoint/2010/main" val="1580970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DC283-3F7E-0174-0ABF-996B1FF20180}"/>
              </a:ext>
            </a:extLst>
          </p:cNvPr>
          <p:cNvSpPr>
            <a:spLocks noGrp="1"/>
          </p:cNvSpPr>
          <p:nvPr>
            <p:ph type="title"/>
          </p:nvPr>
        </p:nvSpPr>
        <p:spPr>
          <a:xfrm>
            <a:off x="330268" y="279698"/>
            <a:ext cx="4145759" cy="3458237"/>
          </a:xfrm>
        </p:spPr>
        <p:txBody>
          <a:bodyPr>
            <a:normAutofit/>
          </a:bodyPr>
          <a:lstStyle/>
          <a:p>
            <a:pPr algn="ctr"/>
            <a:r>
              <a:rPr lang="en-US" sz="4400" dirty="0">
                <a:solidFill>
                  <a:schemeClr val="tx1"/>
                </a:solidFill>
              </a:rPr>
              <a:t>Extra Help/Low Income Subsidy Expansion</a:t>
            </a:r>
          </a:p>
        </p:txBody>
      </p:sp>
      <p:sp>
        <p:nvSpPr>
          <p:cNvPr id="5" name="Slide Number Placeholder 4">
            <a:extLst>
              <a:ext uri="{FF2B5EF4-FFF2-40B4-BE49-F238E27FC236}">
                <a16:creationId xmlns:a16="http://schemas.microsoft.com/office/drawing/2014/main" id="{633D7B88-FB4D-E97C-B035-075A3C5EBE26}"/>
              </a:ext>
            </a:extLst>
          </p:cNvPr>
          <p:cNvSpPr>
            <a:spLocks noGrp="1"/>
          </p:cNvSpPr>
          <p:nvPr>
            <p:ph type="sldNum" sz="quarter" idx="12"/>
          </p:nvPr>
        </p:nvSpPr>
        <p:spPr>
          <a:xfrm>
            <a:off x="11066609" y="6307672"/>
            <a:ext cx="822960" cy="274320"/>
          </a:xfrm>
        </p:spPr>
        <p:txBody>
          <a:bodyPr>
            <a:normAutofit/>
          </a:bodyPr>
          <a:lstStyle/>
          <a:p>
            <a:pPr>
              <a:spcAft>
                <a:spcPts val="600"/>
              </a:spcAft>
            </a:pPr>
            <a:fld id="{4FAB73BC-B049-4115-A692-8D63A059BFB8}" type="slidenum">
              <a:rPr lang="en-US">
                <a:solidFill>
                  <a:schemeClr val="tx1"/>
                </a:solidFill>
              </a:rPr>
              <a:pPr>
                <a:spcAft>
                  <a:spcPts val="600"/>
                </a:spcAft>
              </a:pPr>
              <a:t>32</a:t>
            </a:fld>
            <a:endParaRPr lang="en-US">
              <a:solidFill>
                <a:schemeClr val="tx1"/>
              </a:solidFill>
            </a:endParaRPr>
          </a:p>
        </p:txBody>
      </p:sp>
      <p:graphicFrame>
        <p:nvGraphicFramePr>
          <p:cNvPr id="6" name="Diagram 5">
            <a:extLst>
              <a:ext uri="{FF2B5EF4-FFF2-40B4-BE49-F238E27FC236}">
                <a16:creationId xmlns:a16="http://schemas.microsoft.com/office/drawing/2014/main" id="{1AF6CA24-4178-7A98-79DD-B5582041ACAB}"/>
              </a:ext>
            </a:extLst>
          </p:cNvPr>
          <p:cNvGraphicFramePr/>
          <p:nvPr>
            <p:extLst>
              <p:ext uri="{D42A27DB-BD31-4B8C-83A1-F6EECF244321}">
                <p14:modId xmlns:p14="http://schemas.microsoft.com/office/powerpoint/2010/main" val="339534141"/>
              </p:ext>
            </p:extLst>
          </p:nvPr>
        </p:nvGraphicFramePr>
        <p:xfrm>
          <a:off x="4997661" y="166683"/>
          <a:ext cx="6671512" cy="58538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09187311-6C56-20E1-29E4-10E3E1344E45}"/>
              </a:ext>
            </a:extLst>
          </p:cNvPr>
          <p:cNvSpPr txBox="1"/>
          <p:nvPr/>
        </p:nvSpPr>
        <p:spPr>
          <a:xfrm>
            <a:off x="690717" y="2944985"/>
            <a:ext cx="3106732" cy="369332"/>
          </a:xfrm>
          <a:prstGeom prst="rect">
            <a:avLst/>
          </a:prstGeom>
          <a:noFill/>
        </p:spPr>
        <p:txBody>
          <a:bodyPr wrap="square">
            <a:spAutoFit/>
          </a:bodyPr>
          <a:lstStyle/>
          <a:p>
            <a:r>
              <a:rPr lang="en-US" altLang="ko-KR" sz="1800" b="1" dirty="0">
                <a:latin typeface="+mj-lt"/>
              </a:rPr>
              <a:t>Co-Pay Amounts  </a:t>
            </a:r>
            <a:r>
              <a:rPr lang="en-US" altLang="ko-KR" b="1" dirty="0">
                <a:latin typeface="+mj-lt"/>
              </a:rPr>
              <a:t>2024</a:t>
            </a:r>
            <a:endParaRPr lang="en-US" altLang="ko-KR" sz="1800" b="1" dirty="0">
              <a:latin typeface="+mj-lt"/>
            </a:endParaRPr>
          </a:p>
        </p:txBody>
      </p:sp>
      <p:sp>
        <p:nvSpPr>
          <p:cNvPr id="40" name="TextBox 39">
            <a:extLst>
              <a:ext uri="{FF2B5EF4-FFF2-40B4-BE49-F238E27FC236}">
                <a16:creationId xmlns:a16="http://schemas.microsoft.com/office/drawing/2014/main" id="{A97F09AA-91B7-4A4B-9B48-0288B8BE6676}"/>
              </a:ext>
            </a:extLst>
          </p:cNvPr>
          <p:cNvSpPr txBox="1"/>
          <p:nvPr/>
        </p:nvSpPr>
        <p:spPr>
          <a:xfrm>
            <a:off x="400261" y="3497964"/>
            <a:ext cx="4597400" cy="1323439"/>
          </a:xfrm>
          <a:prstGeom prst="rect">
            <a:avLst/>
          </a:prstGeom>
          <a:noFill/>
        </p:spPr>
        <p:txBody>
          <a:bodyPr wrap="square" rtlCol="0" anchor="ctr" anchorCtr="0">
            <a:spAutoFit/>
          </a:bodyPr>
          <a:lstStyle/>
          <a:p>
            <a:r>
              <a:rPr lang="en-US" altLang="ko-KR" sz="2000" dirty="0"/>
              <a:t>People Up to 100% Federal Poverty Level:  $1.60/$4.80</a:t>
            </a:r>
          </a:p>
          <a:p>
            <a:r>
              <a:rPr lang="en-US" altLang="ko-KR" sz="2000" dirty="0"/>
              <a:t>People 101-150% Federal Poverty Level: $4.90/12.15</a:t>
            </a:r>
            <a:endParaRPr lang="ko-KR" altLang="en-US" sz="2000" dirty="0"/>
          </a:p>
        </p:txBody>
      </p:sp>
    </p:spTree>
    <p:extLst>
      <p:ext uri="{BB962C8B-B14F-4D97-AF65-F5344CB8AC3E}">
        <p14:creationId xmlns:p14="http://schemas.microsoft.com/office/powerpoint/2010/main" val="20038270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5EBAC-6C9C-7723-EAA6-7BE9670125D8}"/>
              </a:ext>
            </a:extLst>
          </p:cNvPr>
          <p:cNvSpPr>
            <a:spLocks noGrp="1"/>
          </p:cNvSpPr>
          <p:nvPr>
            <p:ph type="title"/>
          </p:nvPr>
        </p:nvSpPr>
        <p:spPr>
          <a:xfrm>
            <a:off x="945776" y="18255"/>
            <a:ext cx="10515600" cy="1325563"/>
          </a:xfrm>
        </p:spPr>
        <p:txBody>
          <a:bodyPr/>
          <a:lstStyle/>
          <a:p>
            <a:r>
              <a:rPr lang="en-US" dirty="0"/>
              <a:t>Special Enrollment Periods (SEPs)	</a:t>
            </a:r>
          </a:p>
        </p:txBody>
      </p:sp>
      <p:sp>
        <p:nvSpPr>
          <p:cNvPr id="3" name="Content Placeholder 2">
            <a:extLst>
              <a:ext uri="{FF2B5EF4-FFF2-40B4-BE49-F238E27FC236}">
                <a16:creationId xmlns:a16="http://schemas.microsoft.com/office/drawing/2014/main" id="{227AAF5A-584D-B7B0-05B9-DA619F9D9331}"/>
              </a:ext>
            </a:extLst>
          </p:cNvPr>
          <p:cNvSpPr>
            <a:spLocks noGrp="1"/>
          </p:cNvSpPr>
          <p:nvPr>
            <p:ph idx="1"/>
          </p:nvPr>
        </p:nvSpPr>
        <p:spPr>
          <a:xfrm>
            <a:off x="838200" y="1020762"/>
            <a:ext cx="10515600" cy="4351338"/>
          </a:xfrm>
        </p:spPr>
        <p:txBody>
          <a:bodyPr>
            <a:normAutofit lnSpcReduction="10000"/>
          </a:bodyPr>
          <a:lstStyle/>
          <a:p>
            <a:r>
              <a:rPr lang="en-US" dirty="0"/>
              <a:t>Enable beneficiaries to make Part D changes in special situations, including</a:t>
            </a:r>
          </a:p>
          <a:p>
            <a:pPr lvl="1"/>
            <a:r>
              <a:rPr lang="en-US" dirty="0"/>
              <a:t>Involuntary loss of creditable coverage</a:t>
            </a:r>
          </a:p>
          <a:p>
            <a:pPr lvl="1"/>
            <a:r>
              <a:rPr lang="en-US" dirty="0"/>
              <a:t>Entering, residing in or leaving a long-term care facility</a:t>
            </a:r>
          </a:p>
          <a:p>
            <a:pPr lvl="1"/>
            <a:r>
              <a:rPr lang="en-US" dirty="0"/>
              <a:t>Moving</a:t>
            </a:r>
          </a:p>
          <a:p>
            <a:pPr lvl="1"/>
            <a:r>
              <a:rPr lang="en-US" dirty="0"/>
              <a:t>Other exceptional circumstances</a:t>
            </a:r>
          </a:p>
          <a:p>
            <a:pPr lvl="2"/>
            <a:r>
              <a:rPr lang="en-US" dirty="0"/>
              <a:t>Automatic enrollment into a plan by Medicare</a:t>
            </a:r>
          </a:p>
          <a:p>
            <a:pPr lvl="2"/>
            <a:r>
              <a:rPr lang="en-US" dirty="0"/>
              <a:t>Error by a Federal Employee</a:t>
            </a:r>
          </a:p>
          <a:p>
            <a:pPr lvl="2"/>
            <a:r>
              <a:rPr lang="en-US" dirty="0"/>
              <a:t>First year trial period for Medicare Advantage</a:t>
            </a:r>
          </a:p>
          <a:p>
            <a:pPr lvl="2"/>
            <a:r>
              <a:rPr lang="en-US" dirty="0"/>
              <a:t>Switching to/from PACE (Program of All-Inclusive Care for the Elderly)</a:t>
            </a:r>
          </a:p>
          <a:p>
            <a:pPr lvl="2"/>
            <a:r>
              <a:rPr lang="en-US" dirty="0"/>
              <a:t>When an employer group health plan would otherwise allow a beneficiary to make changes to his/her employer group health plan.</a:t>
            </a:r>
          </a:p>
        </p:txBody>
      </p:sp>
      <p:sp>
        <p:nvSpPr>
          <p:cNvPr id="4" name="Content Placeholder 3">
            <a:extLst>
              <a:ext uri="{FF2B5EF4-FFF2-40B4-BE49-F238E27FC236}">
                <a16:creationId xmlns:a16="http://schemas.microsoft.com/office/drawing/2014/main" id="{899E9272-F29E-C840-56EF-7CC6B3271012}"/>
              </a:ext>
            </a:extLst>
          </p:cNvPr>
          <p:cNvSpPr>
            <a:spLocks noGrp="1"/>
          </p:cNvSpPr>
          <p:nvPr>
            <p:ph sz="half" idx="4294967295"/>
          </p:nvPr>
        </p:nvSpPr>
        <p:spPr>
          <a:xfrm>
            <a:off x="0" y="5264150"/>
            <a:ext cx="9574213" cy="1325563"/>
          </a:xfrm>
        </p:spPr>
        <p:txBody>
          <a:bodyPr>
            <a:normAutofit/>
          </a:bodyPr>
          <a:lstStyle/>
          <a:p>
            <a:pPr marL="0" indent="0">
              <a:buNone/>
            </a:pPr>
            <a:r>
              <a:rPr lang="en-US" dirty="0"/>
              <a:t>NOTE:  COBRA is </a:t>
            </a:r>
            <a:r>
              <a:rPr lang="en-US" b="1" dirty="0"/>
              <a:t>not</a:t>
            </a:r>
            <a:r>
              <a:rPr lang="en-US" dirty="0"/>
              <a:t> considered creditable coverage for Medicare Part B.  It </a:t>
            </a:r>
            <a:r>
              <a:rPr lang="en-US" b="1" dirty="0"/>
              <a:t>may</a:t>
            </a:r>
            <a:r>
              <a:rPr lang="en-US" dirty="0"/>
              <a:t> qualify for a Part D Special Enrollment Period, but not in all cases.  </a:t>
            </a:r>
          </a:p>
        </p:txBody>
      </p:sp>
      <p:pic>
        <p:nvPicPr>
          <p:cNvPr id="6146" name="Picture 2" descr="Cobra Snake Tattoo Style in Black and White Stock Vector - Illustration of  python, emblem: 166492330">
            <a:extLst>
              <a:ext uri="{FF2B5EF4-FFF2-40B4-BE49-F238E27FC236}">
                <a16:creationId xmlns:a16="http://schemas.microsoft.com/office/drawing/2014/main" id="{3E7FB374-5BB8-82D6-7CA8-8DFB6365E0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1726" y="4960937"/>
            <a:ext cx="1956099" cy="1467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7819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0819-7822-3EA3-F1D9-8D7C0561B2F2}"/>
              </a:ext>
            </a:extLst>
          </p:cNvPr>
          <p:cNvSpPr>
            <a:spLocks noGrp="1"/>
          </p:cNvSpPr>
          <p:nvPr>
            <p:ph type="title"/>
          </p:nvPr>
        </p:nvSpPr>
        <p:spPr/>
        <p:txBody>
          <a:bodyPr/>
          <a:lstStyle/>
          <a:p>
            <a:r>
              <a:rPr lang="en-US" dirty="0"/>
              <a:t>A Brief Word About “Creditable Coverage”	 </a:t>
            </a:r>
          </a:p>
        </p:txBody>
      </p:sp>
      <p:sp>
        <p:nvSpPr>
          <p:cNvPr id="3" name="Content Placeholder 2">
            <a:extLst>
              <a:ext uri="{FF2B5EF4-FFF2-40B4-BE49-F238E27FC236}">
                <a16:creationId xmlns:a16="http://schemas.microsoft.com/office/drawing/2014/main" id="{D657BF5F-FCEC-34F2-694B-FB28223A8227}"/>
              </a:ext>
            </a:extLst>
          </p:cNvPr>
          <p:cNvSpPr>
            <a:spLocks noGrp="1"/>
          </p:cNvSpPr>
          <p:nvPr>
            <p:ph idx="1"/>
          </p:nvPr>
        </p:nvSpPr>
        <p:spPr>
          <a:xfrm>
            <a:off x="914400" y="2123197"/>
            <a:ext cx="10439400" cy="4369678"/>
          </a:xfrm>
        </p:spPr>
        <p:txBody>
          <a:bodyPr/>
          <a:lstStyle/>
          <a:p>
            <a:pPr marL="0" indent="0">
              <a:buNone/>
            </a:pPr>
            <a:r>
              <a:rPr lang="en-US" dirty="0"/>
              <a:t>Creditable coverage is coverage that is at least as good as what Medicare provides.  However, with the $2,000 cap on medications, many businesses may find that the plans they are offering no longer are “at least as good,” as they may have, for example, a $3,000 cap on medications.</a:t>
            </a:r>
          </a:p>
          <a:p>
            <a:pPr marL="0" indent="0">
              <a:buNone/>
            </a:pPr>
            <a:r>
              <a:rPr lang="en-US" dirty="0"/>
              <a:t>To resolve this, CMS has stated that if a plan was considered creditable in 2024, it will still be considered creditable in 2025, so as to avoid a major problem.  What will happen in 2026 will be determined later in the year.  </a:t>
            </a:r>
          </a:p>
        </p:txBody>
      </p:sp>
      <p:sp>
        <p:nvSpPr>
          <p:cNvPr id="4" name="Date Placeholder 3">
            <a:extLst>
              <a:ext uri="{FF2B5EF4-FFF2-40B4-BE49-F238E27FC236}">
                <a16:creationId xmlns:a16="http://schemas.microsoft.com/office/drawing/2014/main" id="{52DE768E-E80F-AEEA-AC11-D81A0FD6C678}"/>
              </a:ext>
            </a:extLst>
          </p:cNvPr>
          <p:cNvSpPr>
            <a:spLocks noGrp="1"/>
          </p:cNvSpPr>
          <p:nvPr>
            <p:ph type="dt" sz="half" idx="10"/>
          </p:nvPr>
        </p:nvSpPr>
        <p:spPr/>
        <p:txBody>
          <a:bodyPr/>
          <a:lstStyle/>
          <a:p>
            <a:fld id="{B85298ED-3DA8-4D2B-8818-5704D10AECE4}" type="datetime1">
              <a:rPr lang="en-US" smtClean="0"/>
              <a:t>10/22/2024</a:t>
            </a:fld>
            <a:endParaRPr lang="en-US" dirty="0"/>
          </a:p>
        </p:txBody>
      </p:sp>
      <p:sp>
        <p:nvSpPr>
          <p:cNvPr id="5" name="Footer Placeholder 4">
            <a:extLst>
              <a:ext uri="{FF2B5EF4-FFF2-40B4-BE49-F238E27FC236}">
                <a16:creationId xmlns:a16="http://schemas.microsoft.com/office/drawing/2014/main" id="{2C353A22-43C2-8948-6E69-803C26258319}"/>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3973FB4E-0590-0235-C18D-22A2A014040B}"/>
              </a:ext>
            </a:extLst>
          </p:cNvPr>
          <p:cNvSpPr>
            <a:spLocks noGrp="1"/>
          </p:cNvSpPr>
          <p:nvPr>
            <p:ph type="sldNum" sz="quarter" idx="12"/>
          </p:nvPr>
        </p:nvSpPr>
        <p:spPr/>
        <p:txBody>
          <a:bodyPr/>
          <a:lstStyle/>
          <a:p>
            <a:fld id="{70C12960-6E85-460F-B6E3-5B82CB31AF3D}" type="slidenum">
              <a:rPr lang="en-US" smtClean="0"/>
              <a:t>34</a:t>
            </a:fld>
            <a:endParaRPr lang="en-US" dirty="0"/>
          </a:p>
        </p:txBody>
      </p:sp>
    </p:spTree>
    <p:extLst>
      <p:ext uri="{BB962C8B-B14F-4D97-AF65-F5344CB8AC3E}">
        <p14:creationId xmlns:p14="http://schemas.microsoft.com/office/powerpoint/2010/main" val="13194595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2DCD9-DF6A-1914-434E-5C6F320000DC}"/>
              </a:ext>
            </a:extLst>
          </p:cNvPr>
          <p:cNvSpPr>
            <a:spLocks noGrp="1"/>
          </p:cNvSpPr>
          <p:nvPr>
            <p:ph type="title"/>
          </p:nvPr>
        </p:nvSpPr>
        <p:spPr>
          <a:xfrm>
            <a:off x="642257" y="67695"/>
            <a:ext cx="10515600" cy="1325563"/>
          </a:xfrm>
        </p:spPr>
        <p:txBody>
          <a:bodyPr/>
          <a:lstStyle/>
          <a:p>
            <a:r>
              <a:rPr lang="en-US" dirty="0"/>
              <a:t>Other Things To Know</a:t>
            </a:r>
          </a:p>
        </p:txBody>
      </p:sp>
      <p:sp>
        <p:nvSpPr>
          <p:cNvPr id="3" name="Content Placeholder 2">
            <a:extLst>
              <a:ext uri="{FF2B5EF4-FFF2-40B4-BE49-F238E27FC236}">
                <a16:creationId xmlns:a16="http://schemas.microsoft.com/office/drawing/2014/main" id="{8F4699F9-543E-7CA3-EFE2-FD6F3A76D2B3}"/>
              </a:ext>
            </a:extLst>
          </p:cNvPr>
          <p:cNvSpPr>
            <a:spLocks noGrp="1"/>
          </p:cNvSpPr>
          <p:nvPr>
            <p:ph idx="1"/>
          </p:nvPr>
        </p:nvSpPr>
        <p:spPr>
          <a:xfrm>
            <a:off x="480893" y="1051152"/>
            <a:ext cx="10515600" cy="4351338"/>
          </a:xfrm>
        </p:spPr>
        <p:txBody>
          <a:bodyPr/>
          <a:lstStyle/>
          <a:p>
            <a:r>
              <a:rPr lang="en-US" dirty="0"/>
              <a:t>It is essential to sign up for Medicare ON-TIME</a:t>
            </a:r>
          </a:p>
          <a:p>
            <a:r>
              <a:rPr lang="en-US" b="1" dirty="0"/>
              <a:t>There are life-long penalties that will follow you if you miss the deadlines for Part D and/or B</a:t>
            </a:r>
          </a:p>
          <a:p>
            <a:endParaRPr lang="en-US" dirty="0"/>
          </a:p>
        </p:txBody>
      </p:sp>
      <p:sp>
        <p:nvSpPr>
          <p:cNvPr id="4" name="Date Placeholder 3">
            <a:extLst>
              <a:ext uri="{FF2B5EF4-FFF2-40B4-BE49-F238E27FC236}">
                <a16:creationId xmlns:a16="http://schemas.microsoft.com/office/drawing/2014/main" id="{84A4DF28-6BFE-473A-F516-013E2D621034}"/>
              </a:ext>
            </a:extLst>
          </p:cNvPr>
          <p:cNvSpPr>
            <a:spLocks noGrp="1"/>
          </p:cNvSpPr>
          <p:nvPr>
            <p:ph type="dt" sz="half" idx="10"/>
          </p:nvPr>
        </p:nvSpPr>
        <p:spPr/>
        <p:txBody>
          <a:bodyPr/>
          <a:lstStyle/>
          <a:p>
            <a:fld id="{7C84D09F-C7F3-4BE6-B49A-B4FD93E3CFF1}" type="datetime1">
              <a:rPr lang="en-US" smtClean="0"/>
              <a:t>10/22/2024</a:t>
            </a:fld>
            <a:endParaRPr lang="en-US" dirty="0"/>
          </a:p>
        </p:txBody>
      </p:sp>
      <p:sp>
        <p:nvSpPr>
          <p:cNvPr id="5" name="Footer Placeholder 4">
            <a:extLst>
              <a:ext uri="{FF2B5EF4-FFF2-40B4-BE49-F238E27FC236}">
                <a16:creationId xmlns:a16="http://schemas.microsoft.com/office/drawing/2014/main" id="{FF0B99D0-F0F9-090A-7008-5A041F3468B5}"/>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C9399E19-5959-808D-D515-D2E66BFF48A2}"/>
              </a:ext>
            </a:extLst>
          </p:cNvPr>
          <p:cNvSpPr>
            <a:spLocks noGrp="1"/>
          </p:cNvSpPr>
          <p:nvPr>
            <p:ph type="sldNum" sz="quarter" idx="12"/>
          </p:nvPr>
        </p:nvSpPr>
        <p:spPr/>
        <p:txBody>
          <a:bodyPr/>
          <a:lstStyle/>
          <a:p>
            <a:fld id="{70C12960-6E85-460F-B6E3-5B82CB31AF3D}" type="slidenum">
              <a:rPr lang="en-US" smtClean="0"/>
              <a:t>35</a:t>
            </a:fld>
            <a:endParaRPr lang="en-US" dirty="0"/>
          </a:p>
        </p:txBody>
      </p:sp>
      <p:sp>
        <p:nvSpPr>
          <p:cNvPr id="7" name="Content Placeholder 2"/>
          <p:cNvSpPr txBox="1">
            <a:spLocks/>
          </p:cNvSpPr>
          <p:nvPr/>
        </p:nvSpPr>
        <p:spPr>
          <a:xfrm>
            <a:off x="676836" y="3331964"/>
            <a:ext cx="10319657" cy="309029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Penalty is calculated as </a:t>
            </a:r>
          </a:p>
          <a:p>
            <a:pPr lvl="1"/>
            <a:r>
              <a:rPr lang="en-US" dirty="0"/>
              <a:t>1% of the </a:t>
            </a:r>
            <a:r>
              <a:rPr lang="en-US" b="1" dirty="0"/>
              <a:t>Part D base beneficiary premium</a:t>
            </a:r>
            <a:r>
              <a:rPr lang="en-US" dirty="0"/>
              <a:t> ($36.78) in 2025) </a:t>
            </a:r>
          </a:p>
          <a:p>
            <a:pPr lvl="1"/>
            <a:r>
              <a:rPr lang="en-US" dirty="0"/>
              <a:t>For each month a beneficiary does not have creditable coverage and is not enrolled in Part- D (approximately `$0.36 a month x the number of months, added to the monthly premium)</a:t>
            </a:r>
          </a:p>
          <a:p>
            <a:pPr lvl="1">
              <a:buFont typeface="Arial" panose="020B0604020202020204" pitchFamily="34" charset="0"/>
              <a:buNone/>
            </a:pPr>
            <a:endParaRPr lang="en-US" sz="600" dirty="0"/>
          </a:p>
          <a:p>
            <a:r>
              <a:rPr lang="en-US" dirty="0"/>
              <a:t>The penalty amount changes each year as the Part D base beneficiary premium changes</a:t>
            </a:r>
          </a:p>
          <a:p>
            <a:pPr marL="0" indent="0">
              <a:buFont typeface="Arial" panose="020B0604020202020204" pitchFamily="34" charset="0"/>
              <a:buNone/>
            </a:pPr>
            <a:endParaRPr lang="en-US" dirty="0"/>
          </a:p>
          <a:p>
            <a:endParaRPr lang="en-US" dirty="0"/>
          </a:p>
          <a:p>
            <a:endParaRPr lang="en-US" dirty="0"/>
          </a:p>
        </p:txBody>
      </p:sp>
      <p:sp>
        <p:nvSpPr>
          <p:cNvPr id="8" name="Title 1">
            <a:extLst>
              <a:ext uri="{FF2B5EF4-FFF2-40B4-BE49-F238E27FC236}">
                <a16:creationId xmlns:a16="http://schemas.microsoft.com/office/drawing/2014/main" id="{8B27CD15-14E1-DC08-4EC8-5C59A9798772}"/>
              </a:ext>
            </a:extLst>
          </p:cNvPr>
          <p:cNvSpPr txBox="1">
            <a:spLocks/>
          </p:cNvSpPr>
          <p:nvPr/>
        </p:nvSpPr>
        <p:spPr>
          <a:xfrm>
            <a:off x="407191" y="2176881"/>
            <a:ext cx="8706394" cy="1371600"/>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dirty="0">
                <a:highlight>
                  <a:srgbClr val="FFFF00"/>
                </a:highlight>
              </a:rPr>
            </a:br>
            <a:r>
              <a:rPr lang="en-US" dirty="0"/>
              <a:t>Part D Late Enrollment Penalty Calculation</a:t>
            </a:r>
          </a:p>
        </p:txBody>
      </p:sp>
      <p:pic>
        <p:nvPicPr>
          <p:cNvPr id="5126" name="Picture 6" descr="Time Cliparts - Add a Touch of Creativity to Your Timekeeping">
            <a:extLst>
              <a:ext uri="{FF2B5EF4-FFF2-40B4-BE49-F238E27FC236}">
                <a16:creationId xmlns:a16="http://schemas.microsoft.com/office/drawing/2014/main" id="{4694185D-57D0-C1F9-82F1-0775E159B3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99" y="2144882"/>
            <a:ext cx="1882908" cy="1729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33221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57ACA1-62DA-49AA-AA62-BEA474DDB7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6563" y="90231"/>
            <a:ext cx="8412835" cy="6732549"/>
          </a:xfrm>
          <a:prstGeom prst="rect">
            <a:avLst/>
          </a:prstGeom>
        </p:spPr>
      </p:pic>
      <p:sp>
        <p:nvSpPr>
          <p:cNvPr id="5" name="TextBox 4">
            <a:extLst>
              <a:ext uri="{FF2B5EF4-FFF2-40B4-BE49-F238E27FC236}">
                <a16:creationId xmlns:a16="http://schemas.microsoft.com/office/drawing/2014/main" id="{4B83F829-509E-468F-91B7-20CAB3B19AD2}"/>
              </a:ext>
            </a:extLst>
          </p:cNvPr>
          <p:cNvSpPr txBox="1"/>
          <p:nvPr/>
        </p:nvSpPr>
        <p:spPr>
          <a:xfrm>
            <a:off x="3604420" y="6259938"/>
            <a:ext cx="7060075" cy="507831"/>
          </a:xfrm>
          <a:prstGeom prst="rect">
            <a:avLst/>
          </a:prstGeom>
          <a:noFill/>
        </p:spPr>
        <p:txBody>
          <a:bodyPr wrap="square" rtlCol="0">
            <a:spAutoFit/>
          </a:bodyPr>
          <a:lstStyle/>
          <a:p>
            <a:endParaRPr lang="en-US" sz="1350"/>
          </a:p>
          <a:p>
            <a:r>
              <a:rPr lang="en-US" sz="1350"/>
              <a:t> </a:t>
            </a:r>
            <a:r>
              <a:rPr lang="en-US" sz="1350">
                <a:hlinkClick r:id="rId4" action="ppaction://hlinkfile"/>
              </a:rPr>
              <a:t>Medicare.gov/basics/get-started-with-</a:t>
            </a:r>
            <a:r>
              <a:rPr lang="en-US" sz="1350" err="1">
                <a:hlinkClick r:id="rId4" action="ppaction://hlinkfile"/>
              </a:rPr>
              <a:t>medicare</a:t>
            </a:r>
            <a:endParaRPr lang="en-US" sz="1350"/>
          </a:p>
        </p:txBody>
      </p:sp>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09322A72-DD96-77A9-69E8-1D48A05BB7CF}"/>
                  </a:ext>
                </a:extLst>
              </p14:cNvPr>
              <p14:cNvContentPartPr/>
              <p14:nvPr/>
            </p14:nvContentPartPr>
            <p14:xfrm>
              <a:off x="2259275" y="3459261"/>
              <a:ext cx="1187280" cy="220680"/>
            </p14:xfrm>
          </p:contentPart>
        </mc:Choice>
        <mc:Fallback xmlns="">
          <p:pic>
            <p:nvPicPr>
              <p:cNvPr id="2" name="Ink 1">
                <a:extLst>
                  <a:ext uri="{FF2B5EF4-FFF2-40B4-BE49-F238E27FC236}">
                    <a16:creationId xmlns:a16="http://schemas.microsoft.com/office/drawing/2014/main" id="{09322A72-DD96-77A9-69E8-1D48A05BB7CF}"/>
                  </a:ext>
                </a:extLst>
              </p:cNvPr>
              <p:cNvPicPr/>
              <p:nvPr/>
            </p:nvPicPr>
            <p:blipFill>
              <a:blip r:embed="rId6"/>
              <a:stretch>
                <a:fillRect/>
              </a:stretch>
            </p:blipFill>
            <p:spPr>
              <a:xfrm>
                <a:off x="2205275" y="3351621"/>
                <a:ext cx="1294920" cy="4363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A6124E05-8B00-AD7E-B694-0E5D21DFD4A9}"/>
                  </a:ext>
                </a:extLst>
              </p14:cNvPr>
              <p14:cNvContentPartPr/>
              <p14:nvPr/>
            </p14:nvContentPartPr>
            <p14:xfrm>
              <a:off x="4216955" y="3377901"/>
              <a:ext cx="1042200" cy="457200"/>
            </p14:xfrm>
          </p:contentPart>
        </mc:Choice>
        <mc:Fallback xmlns="">
          <p:pic>
            <p:nvPicPr>
              <p:cNvPr id="3" name="Ink 2">
                <a:extLst>
                  <a:ext uri="{FF2B5EF4-FFF2-40B4-BE49-F238E27FC236}">
                    <a16:creationId xmlns:a16="http://schemas.microsoft.com/office/drawing/2014/main" id="{A6124E05-8B00-AD7E-B694-0E5D21DFD4A9}"/>
                  </a:ext>
                </a:extLst>
              </p:cNvPr>
              <p:cNvPicPr/>
              <p:nvPr/>
            </p:nvPicPr>
            <p:blipFill>
              <a:blip r:embed="rId8"/>
              <a:stretch>
                <a:fillRect/>
              </a:stretch>
            </p:blipFill>
            <p:spPr>
              <a:xfrm>
                <a:off x="4162955" y="3269901"/>
                <a:ext cx="1149840" cy="672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387C1480-BDAD-B10C-F1E2-1AC8A4E15424}"/>
                  </a:ext>
                </a:extLst>
              </p14:cNvPr>
              <p14:cNvContentPartPr/>
              <p14:nvPr/>
            </p14:nvContentPartPr>
            <p14:xfrm>
              <a:off x="5755235" y="3365661"/>
              <a:ext cx="1769760" cy="432720"/>
            </p14:xfrm>
          </p:contentPart>
        </mc:Choice>
        <mc:Fallback xmlns="">
          <p:pic>
            <p:nvPicPr>
              <p:cNvPr id="6" name="Ink 5">
                <a:extLst>
                  <a:ext uri="{FF2B5EF4-FFF2-40B4-BE49-F238E27FC236}">
                    <a16:creationId xmlns:a16="http://schemas.microsoft.com/office/drawing/2014/main" id="{387C1480-BDAD-B10C-F1E2-1AC8A4E15424}"/>
                  </a:ext>
                </a:extLst>
              </p:cNvPr>
              <p:cNvPicPr/>
              <p:nvPr/>
            </p:nvPicPr>
            <p:blipFill>
              <a:blip r:embed="rId10"/>
              <a:stretch>
                <a:fillRect/>
              </a:stretch>
            </p:blipFill>
            <p:spPr>
              <a:xfrm>
                <a:off x="5701595" y="3257661"/>
                <a:ext cx="1877400" cy="6483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 name="Ink 6">
                <a:extLst>
                  <a:ext uri="{FF2B5EF4-FFF2-40B4-BE49-F238E27FC236}">
                    <a16:creationId xmlns:a16="http://schemas.microsoft.com/office/drawing/2014/main" id="{91A9520E-C2EF-4FDA-363D-90CD325FE407}"/>
                  </a:ext>
                </a:extLst>
              </p14:cNvPr>
              <p14:cNvContentPartPr/>
              <p14:nvPr/>
            </p14:nvContentPartPr>
            <p14:xfrm>
              <a:off x="7896155" y="3418941"/>
              <a:ext cx="1187280" cy="196560"/>
            </p14:xfrm>
          </p:contentPart>
        </mc:Choice>
        <mc:Fallback xmlns="">
          <p:pic>
            <p:nvPicPr>
              <p:cNvPr id="7" name="Ink 6">
                <a:extLst>
                  <a:ext uri="{FF2B5EF4-FFF2-40B4-BE49-F238E27FC236}">
                    <a16:creationId xmlns:a16="http://schemas.microsoft.com/office/drawing/2014/main" id="{91A9520E-C2EF-4FDA-363D-90CD325FE407}"/>
                  </a:ext>
                </a:extLst>
              </p:cNvPr>
              <p:cNvPicPr/>
              <p:nvPr/>
            </p:nvPicPr>
            <p:blipFill>
              <a:blip r:embed="rId12"/>
              <a:stretch>
                <a:fillRect/>
              </a:stretch>
            </p:blipFill>
            <p:spPr>
              <a:xfrm>
                <a:off x="7842155" y="3310941"/>
                <a:ext cx="1294920" cy="4122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 name="Ink 7">
                <a:extLst>
                  <a:ext uri="{FF2B5EF4-FFF2-40B4-BE49-F238E27FC236}">
                    <a16:creationId xmlns:a16="http://schemas.microsoft.com/office/drawing/2014/main" id="{9A0245F6-0745-FC59-9F2C-36C1D788E32B}"/>
                  </a:ext>
                </a:extLst>
              </p14:cNvPr>
              <p14:cNvContentPartPr/>
              <p14:nvPr/>
            </p14:nvContentPartPr>
            <p14:xfrm>
              <a:off x="2044715" y="4151541"/>
              <a:ext cx="1643040" cy="474840"/>
            </p14:xfrm>
          </p:contentPart>
        </mc:Choice>
        <mc:Fallback xmlns="">
          <p:pic>
            <p:nvPicPr>
              <p:cNvPr id="8" name="Ink 7">
                <a:extLst>
                  <a:ext uri="{FF2B5EF4-FFF2-40B4-BE49-F238E27FC236}">
                    <a16:creationId xmlns:a16="http://schemas.microsoft.com/office/drawing/2014/main" id="{9A0245F6-0745-FC59-9F2C-36C1D788E32B}"/>
                  </a:ext>
                </a:extLst>
              </p:cNvPr>
              <p:cNvPicPr/>
              <p:nvPr/>
            </p:nvPicPr>
            <p:blipFill>
              <a:blip r:embed="rId14"/>
              <a:stretch>
                <a:fillRect/>
              </a:stretch>
            </p:blipFill>
            <p:spPr>
              <a:xfrm>
                <a:off x="1991075" y="4043901"/>
                <a:ext cx="1750680" cy="6904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 name="Ink 8">
                <a:extLst>
                  <a:ext uri="{FF2B5EF4-FFF2-40B4-BE49-F238E27FC236}">
                    <a16:creationId xmlns:a16="http://schemas.microsoft.com/office/drawing/2014/main" id="{7D5A959A-3991-0F16-290C-3EF60885484C}"/>
                  </a:ext>
                </a:extLst>
              </p14:cNvPr>
              <p14:cNvContentPartPr/>
              <p14:nvPr/>
            </p14:nvContentPartPr>
            <p14:xfrm>
              <a:off x="4109315" y="4163061"/>
              <a:ext cx="1252800" cy="399600"/>
            </p14:xfrm>
          </p:contentPart>
        </mc:Choice>
        <mc:Fallback xmlns="">
          <p:pic>
            <p:nvPicPr>
              <p:cNvPr id="9" name="Ink 8">
                <a:extLst>
                  <a:ext uri="{FF2B5EF4-FFF2-40B4-BE49-F238E27FC236}">
                    <a16:creationId xmlns:a16="http://schemas.microsoft.com/office/drawing/2014/main" id="{7D5A959A-3991-0F16-290C-3EF60885484C}"/>
                  </a:ext>
                </a:extLst>
              </p:cNvPr>
              <p:cNvPicPr/>
              <p:nvPr/>
            </p:nvPicPr>
            <p:blipFill>
              <a:blip r:embed="rId16"/>
              <a:stretch>
                <a:fillRect/>
              </a:stretch>
            </p:blipFill>
            <p:spPr>
              <a:xfrm>
                <a:off x="4055675" y="4055061"/>
                <a:ext cx="1360440" cy="6152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 name="Ink 9">
                <a:extLst>
                  <a:ext uri="{FF2B5EF4-FFF2-40B4-BE49-F238E27FC236}">
                    <a16:creationId xmlns:a16="http://schemas.microsoft.com/office/drawing/2014/main" id="{B31A9A97-A072-28E9-925E-3283111FC893}"/>
                  </a:ext>
                </a:extLst>
              </p14:cNvPr>
              <p14:cNvContentPartPr/>
              <p14:nvPr/>
            </p14:nvContentPartPr>
            <p14:xfrm>
              <a:off x="5873675" y="4087461"/>
              <a:ext cx="1470960" cy="399240"/>
            </p14:xfrm>
          </p:contentPart>
        </mc:Choice>
        <mc:Fallback xmlns="">
          <p:pic>
            <p:nvPicPr>
              <p:cNvPr id="10" name="Ink 9">
                <a:extLst>
                  <a:ext uri="{FF2B5EF4-FFF2-40B4-BE49-F238E27FC236}">
                    <a16:creationId xmlns:a16="http://schemas.microsoft.com/office/drawing/2014/main" id="{B31A9A97-A072-28E9-925E-3283111FC893}"/>
                  </a:ext>
                </a:extLst>
              </p:cNvPr>
              <p:cNvPicPr/>
              <p:nvPr/>
            </p:nvPicPr>
            <p:blipFill>
              <a:blip r:embed="rId18"/>
              <a:stretch>
                <a:fillRect/>
              </a:stretch>
            </p:blipFill>
            <p:spPr>
              <a:xfrm>
                <a:off x="5820035" y="3979461"/>
                <a:ext cx="1578600" cy="6148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1" name="Ink 10">
                <a:extLst>
                  <a:ext uri="{FF2B5EF4-FFF2-40B4-BE49-F238E27FC236}">
                    <a16:creationId xmlns:a16="http://schemas.microsoft.com/office/drawing/2014/main" id="{9C1E3D3D-CF48-2430-7FE6-E8D4CE5C72C0}"/>
                  </a:ext>
                </a:extLst>
              </p14:cNvPr>
              <p14:cNvContentPartPr/>
              <p14:nvPr/>
            </p14:nvContentPartPr>
            <p14:xfrm>
              <a:off x="7875275" y="4270701"/>
              <a:ext cx="1188360" cy="176760"/>
            </p14:xfrm>
          </p:contentPart>
        </mc:Choice>
        <mc:Fallback xmlns="">
          <p:pic>
            <p:nvPicPr>
              <p:cNvPr id="11" name="Ink 10">
                <a:extLst>
                  <a:ext uri="{FF2B5EF4-FFF2-40B4-BE49-F238E27FC236}">
                    <a16:creationId xmlns:a16="http://schemas.microsoft.com/office/drawing/2014/main" id="{9C1E3D3D-CF48-2430-7FE6-E8D4CE5C72C0}"/>
                  </a:ext>
                </a:extLst>
              </p:cNvPr>
              <p:cNvPicPr/>
              <p:nvPr/>
            </p:nvPicPr>
            <p:blipFill>
              <a:blip r:embed="rId20"/>
              <a:stretch>
                <a:fillRect/>
              </a:stretch>
            </p:blipFill>
            <p:spPr>
              <a:xfrm>
                <a:off x="7821275" y="4163061"/>
                <a:ext cx="1296000" cy="3924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2" name="Ink 11">
                <a:extLst>
                  <a:ext uri="{FF2B5EF4-FFF2-40B4-BE49-F238E27FC236}">
                    <a16:creationId xmlns:a16="http://schemas.microsoft.com/office/drawing/2014/main" id="{4BCCDF5B-7905-8C25-A659-1393A2A7EFD4}"/>
                  </a:ext>
                </a:extLst>
              </p14:cNvPr>
              <p14:cNvContentPartPr/>
              <p14:nvPr/>
            </p14:nvContentPartPr>
            <p14:xfrm>
              <a:off x="2022395" y="4173861"/>
              <a:ext cx="205560" cy="334800"/>
            </p14:xfrm>
          </p:contentPart>
        </mc:Choice>
        <mc:Fallback xmlns="">
          <p:pic>
            <p:nvPicPr>
              <p:cNvPr id="12" name="Ink 11">
                <a:extLst>
                  <a:ext uri="{FF2B5EF4-FFF2-40B4-BE49-F238E27FC236}">
                    <a16:creationId xmlns:a16="http://schemas.microsoft.com/office/drawing/2014/main" id="{4BCCDF5B-7905-8C25-A659-1393A2A7EFD4}"/>
                  </a:ext>
                </a:extLst>
              </p:cNvPr>
              <p:cNvPicPr/>
              <p:nvPr/>
            </p:nvPicPr>
            <p:blipFill>
              <a:blip r:embed="rId22"/>
              <a:stretch>
                <a:fillRect/>
              </a:stretch>
            </p:blipFill>
            <p:spPr>
              <a:xfrm>
                <a:off x="1968395" y="4065861"/>
                <a:ext cx="313200" cy="550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3" name="Ink 12">
                <a:extLst>
                  <a:ext uri="{FF2B5EF4-FFF2-40B4-BE49-F238E27FC236}">
                    <a16:creationId xmlns:a16="http://schemas.microsoft.com/office/drawing/2014/main" id="{F0D6E278-8725-E3A5-2D5D-0B29EC080931}"/>
                  </a:ext>
                </a:extLst>
              </p14:cNvPr>
              <p14:cNvContentPartPr/>
              <p14:nvPr/>
            </p14:nvContentPartPr>
            <p14:xfrm>
              <a:off x="2000075" y="3989901"/>
              <a:ext cx="1832400" cy="797760"/>
            </p14:xfrm>
          </p:contentPart>
        </mc:Choice>
        <mc:Fallback xmlns="">
          <p:pic>
            <p:nvPicPr>
              <p:cNvPr id="13" name="Ink 12">
                <a:extLst>
                  <a:ext uri="{FF2B5EF4-FFF2-40B4-BE49-F238E27FC236}">
                    <a16:creationId xmlns:a16="http://schemas.microsoft.com/office/drawing/2014/main" id="{F0D6E278-8725-E3A5-2D5D-0B29EC080931}"/>
                  </a:ext>
                </a:extLst>
              </p:cNvPr>
              <p:cNvPicPr/>
              <p:nvPr/>
            </p:nvPicPr>
            <p:blipFill>
              <a:blip r:embed="rId24"/>
              <a:stretch>
                <a:fillRect/>
              </a:stretch>
            </p:blipFill>
            <p:spPr>
              <a:xfrm>
                <a:off x="1946435" y="3882261"/>
                <a:ext cx="1940040" cy="10134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4" name="Ink 13">
                <a:extLst>
                  <a:ext uri="{FF2B5EF4-FFF2-40B4-BE49-F238E27FC236}">
                    <a16:creationId xmlns:a16="http://schemas.microsoft.com/office/drawing/2014/main" id="{542D7D8E-766B-D2FB-C4E9-487DF0CB0894}"/>
                  </a:ext>
                </a:extLst>
              </p14:cNvPr>
              <p14:cNvContentPartPr/>
              <p14:nvPr/>
            </p14:nvContentPartPr>
            <p14:xfrm>
              <a:off x="4022555" y="4097541"/>
              <a:ext cx="1577520" cy="658080"/>
            </p14:xfrm>
          </p:contentPart>
        </mc:Choice>
        <mc:Fallback xmlns="">
          <p:pic>
            <p:nvPicPr>
              <p:cNvPr id="14" name="Ink 13">
                <a:extLst>
                  <a:ext uri="{FF2B5EF4-FFF2-40B4-BE49-F238E27FC236}">
                    <a16:creationId xmlns:a16="http://schemas.microsoft.com/office/drawing/2014/main" id="{542D7D8E-766B-D2FB-C4E9-487DF0CB0894}"/>
                  </a:ext>
                </a:extLst>
              </p:cNvPr>
              <p:cNvPicPr/>
              <p:nvPr/>
            </p:nvPicPr>
            <p:blipFill>
              <a:blip r:embed="rId26"/>
              <a:stretch>
                <a:fillRect/>
              </a:stretch>
            </p:blipFill>
            <p:spPr>
              <a:xfrm>
                <a:off x="3968915" y="3989901"/>
                <a:ext cx="1685160" cy="8737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5" name="Ink 14">
                <a:extLst>
                  <a:ext uri="{FF2B5EF4-FFF2-40B4-BE49-F238E27FC236}">
                    <a16:creationId xmlns:a16="http://schemas.microsoft.com/office/drawing/2014/main" id="{C08AEE93-4D0D-5936-40B6-FC4A1586F2D1}"/>
                  </a:ext>
                </a:extLst>
              </p14:cNvPr>
              <p14:cNvContentPartPr/>
              <p14:nvPr/>
            </p14:nvContentPartPr>
            <p14:xfrm>
              <a:off x="5438795" y="4367541"/>
              <a:ext cx="25920" cy="73080"/>
            </p14:xfrm>
          </p:contentPart>
        </mc:Choice>
        <mc:Fallback xmlns="">
          <p:pic>
            <p:nvPicPr>
              <p:cNvPr id="15" name="Ink 14">
                <a:extLst>
                  <a:ext uri="{FF2B5EF4-FFF2-40B4-BE49-F238E27FC236}">
                    <a16:creationId xmlns:a16="http://schemas.microsoft.com/office/drawing/2014/main" id="{C08AEE93-4D0D-5936-40B6-FC4A1586F2D1}"/>
                  </a:ext>
                </a:extLst>
              </p:cNvPr>
              <p:cNvPicPr/>
              <p:nvPr/>
            </p:nvPicPr>
            <p:blipFill>
              <a:blip r:embed="rId28"/>
              <a:stretch>
                <a:fillRect/>
              </a:stretch>
            </p:blipFill>
            <p:spPr>
              <a:xfrm>
                <a:off x="5385155" y="4259541"/>
                <a:ext cx="133560" cy="2887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6" name="Ink 15">
                <a:extLst>
                  <a:ext uri="{FF2B5EF4-FFF2-40B4-BE49-F238E27FC236}">
                    <a16:creationId xmlns:a16="http://schemas.microsoft.com/office/drawing/2014/main" id="{5A277BAB-7045-983F-C49B-E7DBFB30D6AD}"/>
                  </a:ext>
                </a:extLst>
              </p14:cNvPr>
              <p14:cNvContentPartPr/>
              <p14:nvPr/>
            </p14:nvContentPartPr>
            <p14:xfrm>
              <a:off x="5688275" y="4087101"/>
              <a:ext cx="1701000" cy="583560"/>
            </p14:xfrm>
          </p:contentPart>
        </mc:Choice>
        <mc:Fallback xmlns="">
          <p:pic>
            <p:nvPicPr>
              <p:cNvPr id="16" name="Ink 15">
                <a:extLst>
                  <a:ext uri="{FF2B5EF4-FFF2-40B4-BE49-F238E27FC236}">
                    <a16:creationId xmlns:a16="http://schemas.microsoft.com/office/drawing/2014/main" id="{5A277BAB-7045-983F-C49B-E7DBFB30D6AD}"/>
                  </a:ext>
                </a:extLst>
              </p:cNvPr>
              <p:cNvPicPr/>
              <p:nvPr/>
            </p:nvPicPr>
            <p:blipFill>
              <a:blip r:embed="rId30"/>
              <a:stretch>
                <a:fillRect/>
              </a:stretch>
            </p:blipFill>
            <p:spPr>
              <a:xfrm>
                <a:off x="5634635" y="3979461"/>
                <a:ext cx="1808640" cy="7992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7" name="Ink 16">
                <a:extLst>
                  <a:ext uri="{FF2B5EF4-FFF2-40B4-BE49-F238E27FC236}">
                    <a16:creationId xmlns:a16="http://schemas.microsoft.com/office/drawing/2014/main" id="{DCB64598-FB97-B42C-E81E-EC68986924BF}"/>
                  </a:ext>
                </a:extLst>
              </p14:cNvPr>
              <p14:cNvContentPartPr/>
              <p14:nvPr/>
            </p14:nvContentPartPr>
            <p14:xfrm>
              <a:off x="1979195" y="4012581"/>
              <a:ext cx="2334240" cy="129600"/>
            </p14:xfrm>
          </p:contentPart>
        </mc:Choice>
        <mc:Fallback xmlns="">
          <p:pic>
            <p:nvPicPr>
              <p:cNvPr id="17" name="Ink 16">
                <a:extLst>
                  <a:ext uri="{FF2B5EF4-FFF2-40B4-BE49-F238E27FC236}">
                    <a16:creationId xmlns:a16="http://schemas.microsoft.com/office/drawing/2014/main" id="{DCB64598-FB97-B42C-E81E-EC68986924BF}"/>
                  </a:ext>
                </a:extLst>
              </p:cNvPr>
              <p:cNvPicPr/>
              <p:nvPr/>
            </p:nvPicPr>
            <p:blipFill>
              <a:blip r:embed="rId32"/>
              <a:stretch>
                <a:fillRect/>
              </a:stretch>
            </p:blipFill>
            <p:spPr>
              <a:xfrm>
                <a:off x="1925195" y="3904941"/>
                <a:ext cx="2441880" cy="3452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8" name="Ink 17">
                <a:extLst>
                  <a:ext uri="{FF2B5EF4-FFF2-40B4-BE49-F238E27FC236}">
                    <a16:creationId xmlns:a16="http://schemas.microsoft.com/office/drawing/2014/main" id="{9667903D-54BC-4F03-7694-D806D870A740}"/>
                  </a:ext>
                </a:extLst>
              </p14:cNvPr>
              <p14:cNvContentPartPr/>
              <p14:nvPr/>
            </p14:nvContentPartPr>
            <p14:xfrm>
              <a:off x="3614675" y="3979821"/>
              <a:ext cx="5702760" cy="883800"/>
            </p14:xfrm>
          </p:contentPart>
        </mc:Choice>
        <mc:Fallback xmlns="">
          <p:pic>
            <p:nvPicPr>
              <p:cNvPr id="18" name="Ink 17">
                <a:extLst>
                  <a:ext uri="{FF2B5EF4-FFF2-40B4-BE49-F238E27FC236}">
                    <a16:creationId xmlns:a16="http://schemas.microsoft.com/office/drawing/2014/main" id="{9667903D-54BC-4F03-7694-D806D870A740}"/>
                  </a:ext>
                </a:extLst>
              </p:cNvPr>
              <p:cNvPicPr/>
              <p:nvPr/>
            </p:nvPicPr>
            <p:blipFill>
              <a:blip r:embed="rId34"/>
              <a:stretch>
                <a:fillRect/>
              </a:stretch>
            </p:blipFill>
            <p:spPr>
              <a:xfrm>
                <a:off x="3560675" y="3871821"/>
                <a:ext cx="5810400" cy="10994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9" name="Ink 18">
                <a:extLst>
                  <a:ext uri="{FF2B5EF4-FFF2-40B4-BE49-F238E27FC236}">
                    <a16:creationId xmlns:a16="http://schemas.microsoft.com/office/drawing/2014/main" id="{C35AA872-AC95-6D6B-4F22-9EDF620DBC3F}"/>
                  </a:ext>
                </a:extLst>
              </p14:cNvPr>
              <p14:cNvContentPartPr/>
              <p14:nvPr/>
            </p14:nvContentPartPr>
            <p14:xfrm>
              <a:off x="5546795" y="4074141"/>
              <a:ext cx="3696120" cy="668520"/>
            </p14:xfrm>
          </p:contentPart>
        </mc:Choice>
        <mc:Fallback xmlns="">
          <p:pic>
            <p:nvPicPr>
              <p:cNvPr id="19" name="Ink 18">
                <a:extLst>
                  <a:ext uri="{FF2B5EF4-FFF2-40B4-BE49-F238E27FC236}">
                    <a16:creationId xmlns:a16="http://schemas.microsoft.com/office/drawing/2014/main" id="{C35AA872-AC95-6D6B-4F22-9EDF620DBC3F}"/>
                  </a:ext>
                </a:extLst>
              </p:cNvPr>
              <p:cNvPicPr/>
              <p:nvPr/>
            </p:nvPicPr>
            <p:blipFill>
              <a:blip r:embed="rId36"/>
              <a:stretch>
                <a:fillRect/>
              </a:stretch>
            </p:blipFill>
            <p:spPr>
              <a:xfrm>
                <a:off x="5493155" y="3966501"/>
                <a:ext cx="3803760" cy="8841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0" name="Ink 19">
                <a:extLst>
                  <a:ext uri="{FF2B5EF4-FFF2-40B4-BE49-F238E27FC236}">
                    <a16:creationId xmlns:a16="http://schemas.microsoft.com/office/drawing/2014/main" id="{A1747BD1-6C80-59F7-CDFF-5BB60E6BCDF8}"/>
                  </a:ext>
                </a:extLst>
              </p14:cNvPr>
              <p14:cNvContentPartPr/>
              <p14:nvPr/>
            </p14:nvContentPartPr>
            <p14:xfrm>
              <a:off x="1989995" y="3248661"/>
              <a:ext cx="4493160" cy="722160"/>
            </p14:xfrm>
          </p:contentPart>
        </mc:Choice>
        <mc:Fallback xmlns="">
          <p:pic>
            <p:nvPicPr>
              <p:cNvPr id="20" name="Ink 19">
                <a:extLst>
                  <a:ext uri="{FF2B5EF4-FFF2-40B4-BE49-F238E27FC236}">
                    <a16:creationId xmlns:a16="http://schemas.microsoft.com/office/drawing/2014/main" id="{A1747BD1-6C80-59F7-CDFF-5BB60E6BCDF8}"/>
                  </a:ext>
                </a:extLst>
              </p:cNvPr>
              <p:cNvPicPr/>
              <p:nvPr/>
            </p:nvPicPr>
            <p:blipFill>
              <a:blip r:embed="rId38"/>
              <a:stretch>
                <a:fillRect/>
              </a:stretch>
            </p:blipFill>
            <p:spPr>
              <a:xfrm>
                <a:off x="1935995" y="3141021"/>
                <a:ext cx="4600800" cy="9378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1" name="Ink 20">
                <a:extLst>
                  <a:ext uri="{FF2B5EF4-FFF2-40B4-BE49-F238E27FC236}">
                    <a16:creationId xmlns:a16="http://schemas.microsoft.com/office/drawing/2014/main" id="{523EDAD3-3291-F132-4A77-F34113B1413A}"/>
                  </a:ext>
                </a:extLst>
              </p14:cNvPr>
              <p14:cNvContentPartPr/>
              <p14:nvPr/>
            </p14:nvContentPartPr>
            <p14:xfrm>
              <a:off x="6207035" y="3715581"/>
              <a:ext cx="2201040" cy="243720"/>
            </p14:xfrm>
          </p:contentPart>
        </mc:Choice>
        <mc:Fallback xmlns="">
          <p:pic>
            <p:nvPicPr>
              <p:cNvPr id="21" name="Ink 20">
                <a:extLst>
                  <a:ext uri="{FF2B5EF4-FFF2-40B4-BE49-F238E27FC236}">
                    <a16:creationId xmlns:a16="http://schemas.microsoft.com/office/drawing/2014/main" id="{523EDAD3-3291-F132-4A77-F34113B1413A}"/>
                  </a:ext>
                </a:extLst>
              </p:cNvPr>
              <p:cNvPicPr/>
              <p:nvPr/>
            </p:nvPicPr>
            <p:blipFill>
              <a:blip r:embed="rId40"/>
              <a:stretch>
                <a:fillRect/>
              </a:stretch>
            </p:blipFill>
            <p:spPr>
              <a:xfrm>
                <a:off x="6153395" y="3607581"/>
                <a:ext cx="2308680" cy="4593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3" name="Ink 22">
                <a:extLst>
                  <a:ext uri="{FF2B5EF4-FFF2-40B4-BE49-F238E27FC236}">
                    <a16:creationId xmlns:a16="http://schemas.microsoft.com/office/drawing/2014/main" id="{1C47F0BC-145C-7DEB-9B58-A7F7F2B3FF8F}"/>
                  </a:ext>
                </a:extLst>
              </p14:cNvPr>
              <p14:cNvContentPartPr/>
              <p14:nvPr/>
            </p14:nvContentPartPr>
            <p14:xfrm>
              <a:off x="1935995" y="3086661"/>
              <a:ext cx="7412760" cy="862200"/>
            </p14:xfrm>
          </p:contentPart>
        </mc:Choice>
        <mc:Fallback xmlns="">
          <p:pic>
            <p:nvPicPr>
              <p:cNvPr id="23" name="Ink 22">
                <a:extLst>
                  <a:ext uri="{FF2B5EF4-FFF2-40B4-BE49-F238E27FC236}">
                    <a16:creationId xmlns:a16="http://schemas.microsoft.com/office/drawing/2014/main" id="{1C47F0BC-145C-7DEB-9B58-A7F7F2B3FF8F}"/>
                  </a:ext>
                </a:extLst>
              </p:cNvPr>
              <p:cNvPicPr/>
              <p:nvPr/>
            </p:nvPicPr>
            <p:blipFill>
              <a:blip r:embed="rId42"/>
              <a:stretch>
                <a:fillRect/>
              </a:stretch>
            </p:blipFill>
            <p:spPr>
              <a:xfrm>
                <a:off x="1881995" y="2978661"/>
                <a:ext cx="7520400" cy="1077840"/>
              </a:xfrm>
              <a:prstGeom prst="rect">
                <a:avLst/>
              </a:prstGeom>
            </p:spPr>
          </p:pic>
        </mc:Fallback>
      </mc:AlternateContent>
    </p:spTree>
    <p:extLst>
      <p:ext uri="{BB962C8B-B14F-4D97-AF65-F5344CB8AC3E}">
        <p14:creationId xmlns:p14="http://schemas.microsoft.com/office/powerpoint/2010/main" val="37596583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47887" y="698857"/>
            <a:ext cx="2884610" cy="2730143"/>
          </a:xfrm>
        </p:spPr>
        <p:txBody>
          <a:bodyPr>
            <a:normAutofit/>
          </a:bodyPr>
          <a:lstStyle/>
          <a:p>
            <a:pPr algn="ctr"/>
            <a:r>
              <a:rPr lang="en-US" sz="3200" dirty="0"/>
              <a:t>Healthcare Marketplace and Medicare</a:t>
            </a:r>
            <a:br>
              <a:rPr lang="en-US" sz="3200" dirty="0"/>
            </a:br>
            <a:endParaRPr lang="en-US" sz="3200" dirty="0">
              <a:highlight>
                <a:srgbClr val="FF00FF"/>
              </a:highlight>
            </a:endParaRPr>
          </a:p>
        </p:txBody>
      </p:sp>
      <p:sp>
        <p:nvSpPr>
          <p:cNvPr id="2" name="Content Placeholder 1"/>
          <p:cNvSpPr>
            <a:spLocks noGrp="1"/>
          </p:cNvSpPr>
          <p:nvPr>
            <p:ph idx="1"/>
          </p:nvPr>
        </p:nvSpPr>
        <p:spPr>
          <a:xfrm>
            <a:off x="5047378" y="559478"/>
            <a:ext cx="6186679" cy="5475563"/>
          </a:xfrm>
        </p:spPr>
        <p:txBody>
          <a:bodyPr anchor="ctr">
            <a:normAutofit lnSpcReduction="10000"/>
          </a:bodyPr>
          <a:lstStyle/>
          <a:p>
            <a:r>
              <a:rPr lang="en-US" dirty="0"/>
              <a:t>Marketplace and Medicare not designed to work together</a:t>
            </a:r>
          </a:p>
          <a:p>
            <a:r>
              <a:rPr lang="en-US" dirty="0"/>
              <a:t>When you becomes eligible for Medicare, you should drop Marketplace in favor of Medicare </a:t>
            </a:r>
          </a:p>
          <a:p>
            <a:r>
              <a:rPr lang="en-US" dirty="0"/>
              <a:t>If you do not enroll in Medicare, you may:</a:t>
            </a:r>
          </a:p>
          <a:p>
            <a:pPr lvl="1"/>
            <a:r>
              <a:rPr lang="en-US" dirty="0"/>
              <a:t>Lose tax credits for Marketplace</a:t>
            </a:r>
          </a:p>
          <a:p>
            <a:pPr lvl="1"/>
            <a:r>
              <a:rPr lang="en-US" dirty="0"/>
              <a:t>Be penalized for not enrolling in Medicare if they enroll later</a:t>
            </a:r>
          </a:p>
          <a:p>
            <a:pPr lvl="1"/>
            <a:r>
              <a:rPr lang="en-US" dirty="0"/>
              <a:t>If you sign up past your initial enrollment  period at age 65, where you are considered “New to Medicare,” you must have proof of Creditable Coverage to avoid penalties</a:t>
            </a:r>
          </a:p>
        </p:txBody>
      </p:sp>
      <p:sp>
        <p:nvSpPr>
          <p:cNvPr id="4" name="Date Placeholder 3">
            <a:extLst>
              <a:ext uri="{FF2B5EF4-FFF2-40B4-BE49-F238E27FC236}">
                <a16:creationId xmlns:a16="http://schemas.microsoft.com/office/drawing/2014/main" id="{C6E5359C-4E18-155E-0E5C-8F2E7BD55572}"/>
              </a:ext>
            </a:extLst>
          </p:cNvPr>
          <p:cNvSpPr>
            <a:spLocks noGrp="1"/>
          </p:cNvSpPr>
          <p:nvPr>
            <p:ph type="dt" sz="half" idx="10"/>
          </p:nvPr>
        </p:nvSpPr>
        <p:spPr/>
        <p:txBody>
          <a:bodyPr/>
          <a:lstStyle/>
          <a:p>
            <a:fld id="{4A217137-8265-4CAE-8FA2-5630F17271C9}" type="datetime1">
              <a:rPr lang="en-US" smtClean="0"/>
              <a:t>10/22/2024</a:t>
            </a:fld>
            <a:endParaRPr lang="en-US"/>
          </a:p>
        </p:txBody>
      </p:sp>
      <p:sp>
        <p:nvSpPr>
          <p:cNvPr id="5" name="Slide Number Placeholder 4">
            <a:extLst>
              <a:ext uri="{FF2B5EF4-FFF2-40B4-BE49-F238E27FC236}">
                <a16:creationId xmlns:a16="http://schemas.microsoft.com/office/drawing/2014/main" id="{51E061E6-10CA-A4DA-9276-ABA51C8954EF}"/>
              </a:ext>
            </a:extLst>
          </p:cNvPr>
          <p:cNvSpPr>
            <a:spLocks noGrp="1"/>
          </p:cNvSpPr>
          <p:nvPr>
            <p:ph type="sldNum" sz="quarter" idx="12"/>
          </p:nvPr>
        </p:nvSpPr>
        <p:spPr/>
        <p:txBody>
          <a:bodyPr/>
          <a:lstStyle/>
          <a:p>
            <a:fld id="{E72BB712-239E-4D7B-97F6-ECD23C294046}" type="slidenum">
              <a:rPr lang="en-US" smtClean="0"/>
              <a:pPr/>
              <a:t>37</a:t>
            </a:fld>
            <a:endParaRPr lang="en-US"/>
          </a:p>
        </p:txBody>
      </p:sp>
      <p:pic>
        <p:nvPicPr>
          <p:cNvPr id="1026" name="Picture 2" descr="Farmers Market Clipart Images - Free Download on Freepik">
            <a:extLst>
              <a:ext uri="{FF2B5EF4-FFF2-40B4-BE49-F238E27FC236}">
                <a16:creationId xmlns:a16="http://schemas.microsoft.com/office/drawing/2014/main" id="{CB7E31E8-F8B1-B872-2FAD-372B8110AA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622" y="2860027"/>
            <a:ext cx="3453139" cy="269742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FDFC685-D22B-DA85-9726-9E365782690E}"/>
              </a:ext>
            </a:extLst>
          </p:cNvPr>
          <p:cNvSpPr txBox="1"/>
          <p:nvPr/>
        </p:nvSpPr>
        <p:spPr>
          <a:xfrm>
            <a:off x="1799402" y="3904737"/>
            <a:ext cx="1781578" cy="646331"/>
          </a:xfrm>
          <a:prstGeom prst="rect">
            <a:avLst/>
          </a:prstGeom>
          <a:noFill/>
        </p:spPr>
        <p:txBody>
          <a:bodyPr wrap="none" rtlCol="0">
            <a:spAutoFit/>
          </a:bodyPr>
          <a:lstStyle/>
          <a:p>
            <a:r>
              <a:rPr lang="en-US" dirty="0"/>
              <a:t>Fresh out of </a:t>
            </a:r>
          </a:p>
          <a:p>
            <a:r>
              <a:rPr lang="en-US" dirty="0"/>
              <a:t>Medicare Plans!</a:t>
            </a:r>
          </a:p>
        </p:txBody>
      </p:sp>
    </p:spTree>
    <p:extLst>
      <p:ext uri="{BB962C8B-B14F-4D97-AF65-F5344CB8AC3E}">
        <p14:creationId xmlns:p14="http://schemas.microsoft.com/office/powerpoint/2010/main" val="1803681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2768A-7D8A-4110-AED1-B7A6E9910111}"/>
              </a:ext>
            </a:extLst>
          </p:cNvPr>
          <p:cNvSpPr>
            <a:spLocks noGrp="1"/>
          </p:cNvSpPr>
          <p:nvPr>
            <p:ph type="title"/>
          </p:nvPr>
        </p:nvSpPr>
        <p:spPr>
          <a:xfrm>
            <a:off x="983887" y="1185059"/>
            <a:ext cx="3491832" cy="4487882"/>
          </a:xfrm>
        </p:spPr>
        <p:txBody>
          <a:bodyPr>
            <a:normAutofit/>
          </a:bodyPr>
          <a:lstStyle/>
          <a:p>
            <a:pPr algn="ctr"/>
            <a:r>
              <a:rPr lang="en-US" sz="4400" dirty="0">
                <a:solidFill>
                  <a:schemeClr val="tx1"/>
                </a:solidFill>
              </a:rPr>
              <a:t>Income Related Medicare Adjustment Amount</a:t>
            </a:r>
            <a:br>
              <a:rPr lang="en-US" sz="4400" dirty="0"/>
            </a:br>
            <a:r>
              <a:rPr lang="en-US" sz="4400" dirty="0">
                <a:solidFill>
                  <a:schemeClr val="tx1"/>
                </a:solidFill>
              </a:rPr>
              <a:t>(IRMAA)</a:t>
            </a:r>
          </a:p>
        </p:txBody>
      </p:sp>
      <p:sp>
        <p:nvSpPr>
          <p:cNvPr id="3" name="Content Placeholder 2">
            <a:extLst>
              <a:ext uri="{FF2B5EF4-FFF2-40B4-BE49-F238E27FC236}">
                <a16:creationId xmlns:a16="http://schemas.microsoft.com/office/drawing/2014/main" id="{6E1DB070-1FDD-4517-AB0D-109DC30118A4}"/>
              </a:ext>
            </a:extLst>
          </p:cNvPr>
          <p:cNvSpPr>
            <a:spLocks noGrp="1"/>
          </p:cNvSpPr>
          <p:nvPr>
            <p:ph idx="1"/>
          </p:nvPr>
        </p:nvSpPr>
        <p:spPr>
          <a:xfrm>
            <a:off x="5540088" y="1053431"/>
            <a:ext cx="5668025" cy="4985169"/>
          </a:xfrm>
        </p:spPr>
        <p:txBody>
          <a:bodyPr anchor="ctr">
            <a:normAutofit/>
          </a:bodyPr>
          <a:lstStyle/>
          <a:p>
            <a:pPr eaLnBrk="1" hangingPunct="1"/>
            <a:r>
              <a:rPr lang="en-US" sz="2400" dirty="0"/>
              <a:t>Part B &amp; D Premiums are subject to income adjustments</a:t>
            </a:r>
            <a:endParaRPr lang="en-US" sz="2000" dirty="0"/>
          </a:p>
          <a:p>
            <a:pPr eaLnBrk="1" hangingPunct="1"/>
            <a:r>
              <a:rPr lang="en-US" sz="2400" dirty="0"/>
              <a:t>Beneficiaries with significant income will pay a sliding scale higher premiums </a:t>
            </a:r>
            <a:r>
              <a:rPr lang="en-US" sz="2400" b="1" dirty="0"/>
              <a:t>(based on IRS tax returns from 2 years prior)</a:t>
            </a:r>
          </a:p>
          <a:p>
            <a:pPr lvl="1" eaLnBrk="1" hangingPunct="1"/>
            <a:r>
              <a:rPr lang="en-US" dirty="0"/>
              <a:t>There are 6 income categories</a:t>
            </a:r>
          </a:p>
          <a:p>
            <a:pPr lvl="1" eaLnBrk="1" hangingPunct="1"/>
            <a:r>
              <a:rPr lang="en-US" dirty="0"/>
              <a:t>Each category has a set dollar amount associated with it</a:t>
            </a:r>
          </a:p>
          <a:p>
            <a:pPr lvl="1" eaLnBrk="1" hangingPunct="1"/>
            <a:endParaRPr lang="en-US" sz="2000" dirty="0"/>
          </a:p>
          <a:p>
            <a:pPr marL="0" indent="0">
              <a:buNone/>
            </a:pPr>
            <a:r>
              <a:rPr lang="en-US" sz="2000" b="1" dirty="0"/>
              <a:t>For more information on IRMAA call MMAP</a:t>
            </a:r>
          </a:p>
          <a:p>
            <a:endParaRPr lang="en-US" sz="2000" dirty="0"/>
          </a:p>
        </p:txBody>
      </p:sp>
    </p:spTree>
    <p:extLst>
      <p:ext uri="{BB962C8B-B14F-4D97-AF65-F5344CB8AC3E}">
        <p14:creationId xmlns:p14="http://schemas.microsoft.com/office/powerpoint/2010/main" val="3404995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0D6B2-8050-E8FF-D9C0-797F4678BAAC}"/>
              </a:ext>
            </a:extLst>
          </p:cNvPr>
          <p:cNvSpPr>
            <a:spLocks noGrp="1"/>
          </p:cNvSpPr>
          <p:nvPr>
            <p:ph type="title"/>
          </p:nvPr>
        </p:nvSpPr>
        <p:spPr/>
        <p:txBody>
          <a:bodyPr/>
          <a:lstStyle/>
          <a:p>
            <a:r>
              <a:rPr lang="en-US" dirty="0"/>
              <a:t>Health Savings Accounts	</a:t>
            </a:r>
          </a:p>
        </p:txBody>
      </p:sp>
      <p:sp>
        <p:nvSpPr>
          <p:cNvPr id="3" name="Content Placeholder 2">
            <a:extLst>
              <a:ext uri="{FF2B5EF4-FFF2-40B4-BE49-F238E27FC236}">
                <a16:creationId xmlns:a16="http://schemas.microsoft.com/office/drawing/2014/main" id="{F91BAD06-B648-0475-FAF0-934DE4AF5038}"/>
              </a:ext>
            </a:extLst>
          </p:cNvPr>
          <p:cNvSpPr>
            <a:spLocks noGrp="1"/>
          </p:cNvSpPr>
          <p:nvPr>
            <p:ph idx="1"/>
          </p:nvPr>
        </p:nvSpPr>
        <p:spPr/>
        <p:txBody>
          <a:bodyPr/>
          <a:lstStyle/>
          <a:p>
            <a:r>
              <a:rPr lang="en-US" dirty="0"/>
              <a:t>There are rules regarding Health Savings Account contributions and Medicare</a:t>
            </a:r>
          </a:p>
          <a:p>
            <a:r>
              <a:rPr lang="en-US" dirty="0" err="1"/>
              <a:t>Specifially</a:t>
            </a:r>
            <a:r>
              <a:rPr lang="en-US" dirty="0"/>
              <a:t>, if you have an HSA, you must stop contributing to it 6 months prior to getting Part A</a:t>
            </a:r>
          </a:p>
          <a:p>
            <a:r>
              <a:rPr lang="en-US" dirty="0"/>
              <a:t>You can continue to use the funds in your HSA for qualified medical expenses after you stop contributing</a:t>
            </a:r>
          </a:p>
          <a:p>
            <a:pPr lvl="1"/>
            <a:r>
              <a:rPr lang="en-US" dirty="0">
                <a:solidFill>
                  <a:srgbClr val="FF0000"/>
                </a:solidFill>
              </a:rPr>
              <a:t>We suggest that if you have an HSA, you speak with an accountant or Financial Advisor prior to signing up for Medicare</a:t>
            </a:r>
          </a:p>
        </p:txBody>
      </p:sp>
      <p:sp>
        <p:nvSpPr>
          <p:cNvPr id="4" name="Date Placeholder 3">
            <a:extLst>
              <a:ext uri="{FF2B5EF4-FFF2-40B4-BE49-F238E27FC236}">
                <a16:creationId xmlns:a16="http://schemas.microsoft.com/office/drawing/2014/main" id="{56E8CB09-9CC2-BFCE-C726-FC9AF63B6BEC}"/>
              </a:ext>
            </a:extLst>
          </p:cNvPr>
          <p:cNvSpPr>
            <a:spLocks noGrp="1"/>
          </p:cNvSpPr>
          <p:nvPr>
            <p:ph type="dt" sz="half" idx="10"/>
          </p:nvPr>
        </p:nvSpPr>
        <p:spPr/>
        <p:txBody>
          <a:bodyPr/>
          <a:lstStyle/>
          <a:p>
            <a:fld id="{DE7FE38F-2425-48A7-B421-7DD48A96723A}" type="datetime1">
              <a:rPr lang="en-US" smtClean="0"/>
              <a:t>10/22/2024</a:t>
            </a:fld>
            <a:endParaRPr lang="en-US" dirty="0"/>
          </a:p>
        </p:txBody>
      </p:sp>
      <p:sp>
        <p:nvSpPr>
          <p:cNvPr id="5" name="Footer Placeholder 4">
            <a:extLst>
              <a:ext uri="{FF2B5EF4-FFF2-40B4-BE49-F238E27FC236}">
                <a16:creationId xmlns:a16="http://schemas.microsoft.com/office/drawing/2014/main" id="{000056EA-5EA4-9446-A123-86295F0444C8}"/>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B012426C-580C-5499-16FA-25029BC89E5B}"/>
              </a:ext>
            </a:extLst>
          </p:cNvPr>
          <p:cNvSpPr>
            <a:spLocks noGrp="1"/>
          </p:cNvSpPr>
          <p:nvPr>
            <p:ph type="sldNum" sz="quarter" idx="12"/>
          </p:nvPr>
        </p:nvSpPr>
        <p:spPr/>
        <p:txBody>
          <a:bodyPr/>
          <a:lstStyle/>
          <a:p>
            <a:fld id="{70C12960-6E85-460F-B6E3-5B82CB31AF3D}" type="slidenum">
              <a:rPr lang="en-US" smtClean="0"/>
              <a:t>39</a:t>
            </a:fld>
            <a:endParaRPr lang="en-US" dirty="0"/>
          </a:p>
        </p:txBody>
      </p:sp>
    </p:spTree>
    <p:extLst>
      <p:ext uri="{BB962C8B-B14F-4D97-AF65-F5344CB8AC3E}">
        <p14:creationId xmlns:p14="http://schemas.microsoft.com/office/powerpoint/2010/main" val="22143895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A6A47-3BA1-4DDA-A76C-98C19E2DE5D8}"/>
              </a:ext>
            </a:extLst>
          </p:cNvPr>
          <p:cNvSpPr>
            <a:spLocks noGrp="1"/>
          </p:cNvSpPr>
          <p:nvPr>
            <p:ph type="title"/>
          </p:nvPr>
        </p:nvSpPr>
        <p:spPr/>
        <p:txBody>
          <a:bodyPr>
            <a:normAutofit/>
          </a:bodyPr>
          <a:lstStyle/>
          <a:p>
            <a:pPr algn="ctr"/>
            <a:r>
              <a:rPr lang="en-US" dirty="0"/>
              <a:t>Medicare Plan Finder Star Rating System</a:t>
            </a:r>
          </a:p>
        </p:txBody>
      </p:sp>
      <p:graphicFrame>
        <p:nvGraphicFramePr>
          <p:cNvPr id="6" name="Content Placeholder 4">
            <a:extLst>
              <a:ext uri="{FF2B5EF4-FFF2-40B4-BE49-F238E27FC236}">
                <a16:creationId xmlns:a16="http://schemas.microsoft.com/office/drawing/2014/main" id="{7865B0CA-3E71-44E9-A365-A6411C7900C6}"/>
              </a:ext>
            </a:extLst>
          </p:cNvPr>
          <p:cNvGraphicFramePr>
            <a:graphicFrameLocks noGrp="1"/>
          </p:cNvGraphicFramePr>
          <p:nvPr>
            <p:ph sz="half" idx="1"/>
            <p:extLst>
              <p:ext uri="{D42A27DB-BD31-4B8C-83A1-F6EECF244321}">
                <p14:modId xmlns:p14="http://schemas.microsoft.com/office/powerpoint/2010/main" val="246008085"/>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Content Placeholder 7">
            <a:extLst>
              <a:ext uri="{FF2B5EF4-FFF2-40B4-BE49-F238E27FC236}">
                <a16:creationId xmlns:a16="http://schemas.microsoft.com/office/drawing/2014/main" id="{F2838ED7-D526-4AEA-B3FF-F55BEE544E99}"/>
              </a:ext>
            </a:extLst>
          </p:cNvPr>
          <p:cNvGraphicFramePr>
            <a:graphicFrameLocks noGrp="1"/>
          </p:cNvGraphicFramePr>
          <p:nvPr>
            <p:ph sz="half" idx="2"/>
            <p:extLst>
              <p:ext uri="{D42A27DB-BD31-4B8C-83A1-F6EECF244321}">
                <p14:modId xmlns:p14="http://schemas.microsoft.com/office/powerpoint/2010/main" val="1203272220"/>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804734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7CDC9-8FEC-1D29-36AA-2F13F64CF4B7}"/>
              </a:ext>
            </a:extLst>
          </p:cNvPr>
          <p:cNvSpPr>
            <a:spLocks noGrp="1"/>
          </p:cNvSpPr>
          <p:nvPr>
            <p:ph type="title"/>
          </p:nvPr>
        </p:nvSpPr>
        <p:spPr>
          <a:xfrm>
            <a:off x="755875" y="717685"/>
            <a:ext cx="2331720" cy="1371600"/>
          </a:xfrm>
        </p:spPr>
        <p:txBody>
          <a:bodyPr>
            <a:normAutofit fontScale="90000"/>
          </a:bodyPr>
          <a:lstStyle/>
          <a:p>
            <a:r>
              <a:rPr lang="en-US"/>
              <a:t>Insulin Products</a:t>
            </a:r>
            <a:br>
              <a:rPr lang="en-US"/>
            </a:br>
            <a:endParaRPr lang="en-US"/>
          </a:p>
        </p:txBody>
      </p:sp>
      <p:sp>
        <p:nvSpPr>
          <p:cNvPr id="4" name="Date Placeholder 3">
            <a:extLst>
              <a:ext uri="{FF2B5EF4-FFF2-40B4-BE49-F238E27FC236}">
                <a16:creationId xmlns:a16="http://schemas.microsoft.com/office/drawing/2014/main" id="{4ECE6115-FF80-D1E8-71A2-BCD9CCE3E275}"/>
              </a:ext>
            </a:extLst>
          </p:cNvPr>
          <p:cNvSpPr>
            <a:spLocks noGrp="1"/>
          </p:cNvSpPr>
          <p:nvPr>
            <p:ph type="dt" sz="half" idx="10"/>
          </p:nvPr>
        </p:nvSpPr>
        <p:spPr/>
        <p:txBody>
          <a:bodyPr/>
          <a:lstStyle/>
          <a:p>
            <a:fld id="{1AD645F3-592A-42BA-9926-E9362D10B10B}" type="datetime1">
              <a:rPr lang="en-US" smtClean="0"/>
              <a:t>10/22/2024</a:t>
            </a:fld>
            <a:endParaRPr lang="en-US"/>
          </a:p>
        </p:txBody>
      </p:sp>
      <p:sp>
        <p:nvSpPr>
          <p:cNvPr id="5" name="Slide Number Placeholder 4">
            <a:extLst>
              <a:ext uri="{FF2B5EF4-FFF2-40B4-BE49-F238E27FC236}">
                <a16:creationId xmlns:a16="http://schemas.microsoft.com/office/drawing/2014/main" id="{20F77A67-B7DC-D0FD-4E3F-5C733463F8EF}"/>
              </a:ext>
            </a:extLst>
          </p:cNvPr>
          <p:cNvSpPr>
            <a:spLocks noGrp="1"/>
          </p:cNvSpPr>
          <p:nvPr>
            <p:ph type="sldNum" sz="quarter" idx="12"/>
          </p:nvPr>
        </p:nvSpPr>
        <p:spPr/>
        <p:txBody>
          <a:bodyPr/>
          <a:lstStyle/>
          <a:p>
            <a:fld id="{E72BB712-239E-4D7B-97F6-ECD23C294046}" type="slidenum">
              <a:rPr lang="en-US" smtClean="0"/>
              <a:pPr/>
              <a:t>41</a:t>
            </a:fld>
            <a:endParaRPr lang="en-US"/>
          </a:p>
        </p:txBody>
      </p:sp>
      <p:pic>
        <p:nvPicPr>
          <p:cNvPr id="8" name="Picture 7">
            <a:extLst>
              <a:ext uri="{FF2B5EF4-FFF2-40B4-BE49-F238E27FC236}">
                <a16:creationId xmlns:a16="http://schemas.microsoft.com/office/drawing/2014/main" id="{1C9BA95F-0338-41A1-3ADF-21937E0A7859}"/>
              </a:ext>
            </a:extLst>
          </p:cNvPr>
          <p:cNvPicPr>
            <a:picLocks noChangeAspect="1"/>
          </p:cNvPicPr>
          <p:nvPr/>
        </p:nvPicPr>
        <p:blipFill>
          <a:blip r:embed="rId3"/>
          <a:stretch>
            <a:fillRect/>
          </a:stretch>
        </p:blipFill>
        <p:spPr>
          <a:xfrm>
            <a:off x="4340506" y="-65506"/>
            <a:ext cx="6829063" cy="7019752"/>
          </a:xfrm>
          <a:prstGeom prst="rect">
            <a:avLst/>
          </a:prstGeom>
        </p:spPr>
      </p:pic>
      <p:pic>
        <p:nvPicPr>
          <p:cNvPr id="2050" name="Picture 2" descr="Diabetes Vector Art, Icons, and Graphics for Free Download">
            <a:extLst>
              <a:ext uri="{FF2B5EF4-FFF2-40B4-BE49-F238E27FC236}">
                <a16:creationId xmlns:a16="http://schemas.microsoft.com/office/drawing/2014/main" id="{14E64084-AC36-3982-686E-13DE895C05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849" y="2584998"/>
            <a:ext cx="2882335" cy="2269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00951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BF7AF9F-7592-A165-BBB8-D2D3003DED3E}"/>
              </a:ext>
            </a:extLst>
          </p:cNvPr>
          <p:cNvSpPr>
            <a:spLocks noGrp="1"/>
          </p:cNvSpPr>
          <p:nvPr>
            <p:ph type="dt" sz="half" idx="10"/>
          </p:nvPr>
        </p:nvSpPr>
        <p:spPr/>
        <p:txBody>
          <a:bodyPr/>
          <a:lstStyle/>
          <a:p>
            <a:fld id="{C589478F-6368-4B88-96A7-2747EAEAD4EF}" type="datetime1">
              <a:rPr lang="en-US" smtClean="0"/>
              <a:t>10/22/2024</a:t>
            </a:fld>
            <a:endParaRPr lang="en-US" dirty="0"/>
          </a:p>
        </p:txBody>
      </p:sp>
      <p:sp>
        <p:nvSpPr>
          <p:cNvPr id="6" name="Footer Placeholder 5">
            <a:extLst>
              <a:ext uri="{FF2B5EF4-FFF2-40B4-BE49-F238E27FC236}">
                <a16:creationId xmlns:a16="http://schemas.microsoft.com/office/drawing/2014/main" id="{0DCBDE8B-0DB0-B161-1931-8698D0E24114}"/>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7BBC2279-D679-CBBB-B5BB-AA841BEEF74F}"/>
              </a:ext>
            </a:extLst>
          </p:cNvPr>
          <p:cNvSpPr>
            <a:spLocks noGrp="1"/>
          </p:cNvSpPr>
          <p:nvPr>
            <p:ph type="sldNum" sz="quarter" idx="12"/>
          </p:nvPr>
        </p:nvSpPr>
        <p:spPr/>
        <p:txBody>
          <a:bodyPr/>
          <a:lstStyle/>
          <a:p>
            <a:fld id="{70C12960-6E85-460F-B6E3-5B82CB31AF3D}" type="slidenum">
              <a:rPr lang="en-US" smtClean="0"/>
              <a:t>42</a:t>
            </a:fld>
            <a:endParaRPr lang="en-US" dirty="0"/>
          </a:p>
        </p:txBody>
      </p:sp>
      <p:graphicFrame>
        <p:nvGraphicFramePr>
          <p:cNvPr id="11" name="Object 10">
            <a:extLst>
              <a:ext uri="{FF2B5EF4-FFF2-40B4-BE49-F238E27FC236}">
                <a16:creationId xmlns:a16="http://schemas.microsoft.com/office/drawing/2014/main" id="{1C594A64-68EA-C9EE-F532-1488299A0736}"/>
              </a:ext>
            </a:extLst>
          </p:cNvPr>
          <p:cNvGraphicFramePr>
            <a:graphicFrameLocks noChangeAspect="1"/>
          </p:cNvGraphicFramePr>
          <p:nvPr>
            <p:extLst>
              <p:ext uri="{D42A27DB-BD31-4B8C-83A1-F6EECF244321}">
                <p14:modId xmlns:p14="http://schemas.microsoft.com/office/powerpoint/2010/main" val="521730465"/>
              </p:ext>
            </p:extLst>
          </p:nvPr>
        </p:nvGraphicFramePr>
        <p:xfrm>
          <a:off x="5481638" y="3241675"/>
          <a:ext cx="1227137" cy="373063"/>
        </p:xfrm>
        <a:graphic>
          <a:graphicData uri="http://schemas.openxmlformats.org/presentationml/2006/ole">
            <mc:AlternateContent xmlns:mc="http://schemas.openxmlformats.org/markup-compatibility/2006">
              <mc:Choice xmlns:v="urn:schemas-microsoft-com:vml" Requires="v">
                <p:oleObj name="Worksheet" r:id="rId3" imgW="1226997" imgH="373530" progId="Excel.Sheet.12">
                  <p:embed/>
                </p:oleObj>
              </mc:Choice>
              <mc:Fallback>
                <p:oleObj name="Worksheet" r:id="rId3" imgW="1226997" imgH="373530" progId="Excel.Sheet.12">
                  <p:embed/>
                  <p:pic>
                    <p:nvPicPr>
                      <p:cNvPr id="11" name="Object 10">
                        <a:extLst>
                          <a:ext uri="{FF2B5EF4-FFF2-40B4-BE49-F238E27FC236}">
                            <a16:creationId xmlns:a16="http://schemas.microsoft.com/office/drawing/2014/main" id="{1C594A64-68EA-C9EE-F532-1488299A0736}"/>
                          </a:ext>
                        </a:extLst>
                      </p:cNvPr>
                      <p:cNvPicPr/>
                      <p:nvPr/>
                    </p:nvPicPr>
                    <p:blipFill>
                      <a:blip r:embed="rId4"/>
                      <a:stretch>
                        <a:fillRect/>
                      </a:stretch>
                    </p:blipFill>
                    <p:spPr>
                      <a:xfrm>
                        <a:off x="5481638" y="3241675"/>
                        <a:ext cx="1227137" cy="373063"/>
                      </a:xfrm>
                      <a:prstGeom prst="rect">
                        <a:avLst/>
                      </a:prstGeom>
                    </p:spPr>
                  </p:pic>
                </p:oleObj>
              </mc:Fallback>
            </mc:AlternateContent>
          </a:graphicData>
        </a:graphic>
      </p:graphicFrame>
      <p:graphicFrame>
        <p:nvGraphicFramePr>
          <p:cNvPr id="2" name="Table 1">
            <a:extLst>
              <a:ext uri="{FF2B5EF4-FFF2-40B4-BE49-F238E27FC236}">
                <a16:creationId xmlns:a16="http://schemas.microsoft.com/office/drawing/2014/main" id="{C8CDF12D-EAF0-35E6-1469-79358BF1DCFD}"/>
              </a:ext>
            </a:extLst>
          </p:cNvPr>
          <p:cNvGraphicFramePr>
            <a:graphicFrameLocks noGrp="1"/>
          </p:cNvGraphicFramePr>
          <p:nvPr>
            <p:extLst>
              <p:ext uri="{D42A27DB-BD31-4B8C-83A1-F6EECF244321}">
                <p14:modId xmlns:p14="http://schemas.microsoft.com/office/powerpoint/2010/main" val="1369006932"/>
              </p:ext>
            </p:extLst>
          </p:nvPr>
        </p:nvGraphicFramePr>
        <p:xfrm>
          <a:off x="1075765" y="1489085"/>
          <a:ext cx="6433073" cy="5232390"/>
        </p:xfrm>
        <a:graphic>
          <a:graphicData uri="http://schemas.openxmlformats.org/drawingml/2006/table">
            <a:tbl>
              <a:tblPr>
                <a:tableStyleId>{5C22544A-7EE6-4342-B048-85BDC9FD1C3A}</a:tableStyleId>
              </a:tblPr>
              <a:tblGrid>
                <a:gridCol w="2477756">
                  <a:extLst>
                    <a:ext uri="{9D8B030D-6E8A-4147-A177-3AD203B41FA5}">
                      <a16:colId xmlns:a16="http://schemas.microsoft.com/office/drawing/2014/main" val="869248991"/>
                    </a:ext>
                  </a:extLst>
                </a:gridCol>
                <a:gridCol w="1318439">
                  <a:extLst>
                    <a:ext uri="{9D8B030D-6E8A-4147-A177-3AD203B41FA5}">
                      <a16:colId xmlns:a16="http://schemas.microsoft.com/office/drawing/2014/main" val="3823449025"/>
                    </a:ext>
                  </a:extLst>
                </a:gridCol>
                <a:gridCol w="1386634">
                  <a:extLst>
                    <a:ext uri="{9D8B030D-6E8A-4147-A177-3AD203B41FA5}">
                      <a16:colId xmlns:a16="http://schemas.microsoft.com/office/drawing/2014/main" val="3590900318"/>
                    </a:ext>
                  </a:extLst>
                </a:gridCol>
                <a:gridCol w="1250244">
                  <a:extLst>
                    <a:ext uri="{9D8B030D-6E8A-4147-A177-3AD203B41FA5}">
                      <a16:colId xmlns:a16="http://schemas.microsoft.com/office/drawing/2014/main" val="649084255"/>
                    </a:ext>
                  </a:extLst>
                </a:gridCol>
              </a:tblGrid>
              <a:tr h="248987">
                <a:tc>
                  <a:txBody>
                    <a:bodyPr/>
                    <a:lstStyle/>
                    <a:p>
                      <a:pPr algn="l" fontAlgn="b"/>
                      <a:r>
                        <a:rPr lang="en-US" sz="1800" u="none" strike="noStrike" dirty="0">
                          <a:effectLst/>
                        </a:rPr>
                        <a:t>DRUG NAME</a:t>
                      </a:r>
                      <a:endParaRPr lang="en-US" sz="1800" b="1"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Decrease</a:t>
                      </a:r>
                      <a:endParaRPr lang="en-US" sz="1800" b="1"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en-US" sz="1800" u="none" strike="noStrike">
                          <a:effectLst/>
                        </a:rPr>
                        <a:t>2025</a:t>
                      </a:r>
                      <a:endParaRPr lang="en-US" sz="1800" b="1"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en-US" sz="1800" u="none" strike="noStrike">
                          <a:effectLst/>
                        </a:rPr>
                        <a:t>2026</a:t>
                      </a:r>
                      <a:endParaRPr lang="en-US" sz="1800" b="1"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510398967"/>
                  </a:ext>
                </a:extLst>
              </a:tr>
              <a:tr h="466851">
                <a:tc>
                  <a:txBody>
                    <a:bodyPr/>
                    <a:lstStyle/>
                    <a:p>
                      <a:pPr algn="l" fontAlgn="b"/>
                      <a:r>
                        <a:rPr lang="en-US" sz="1800" u="none" strike="noStrike" dirty="0">
                          <a:effectLst/>
                        </a:rPr>
                        <a:t>Eliquis</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en-US" sz="1800" u="none" strike="noStrike">
                          <a:effectLst/>
                        </a:rPr>
                        <a:t>0.56</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521.00 </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231.00 </a:t>
                      </a:r>
                      <a:endParaRPr lang="en-US" sz="18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247523706"/>
                  </a:ext>
                </a:extLst>
              </a:tr>
              <a:tr h="466851">
                <a:tc>
                  <a:txBody>
                    <a:bodyPr/>
                    <a:lstStyle/>
                    <a:p>
                      <a:pPr algn="l" fontAlgn="b"/>
                      <a:r>
                        <a:rPr lang="en-US" sz="1800" u="none" strike="noStrike" dirty="0">
                          <a:effectLst/>
                        </a:rPr>
                        <a:t>Jardiance</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en-US" sz="1800" u="none" strike="noStrike">
                          <a:effectLst/>
                        </a:rPr>
                        <a:t>0.66</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573.00 </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197.00 </a:t>
                      </a:r>
                      <a:endParaRPr lang="en-US" sz="18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895208394"/>
                  </a:ext>
                </a:extLst>
              </a:tr>
              <a:tr h="466851">
                <a:tc>
                  <a:txBody>
                    <a:bodyPr/>
                    <a:lstStyle/>
                    <a:p>
                      <a:pPr algn="l" fontAlgn="b"/>
                      <a:r>
                        <a:rPr lang="en-US" sz="1800" u="none" strike="noStrike" dirty="0" err="1">
                          <a:effectLst/>
                        </a:rPr>
                        <a:t>Xeralto</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en-US" sz="1800" u="none" strike="noStrike">
                          <a:effectLst/>
                        </a:rPr>
                        <a:t>0.66</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517.00 </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197.00 </a:t>
                      </a:r>
                      <a:endParaRPr lang="en-US" sz="18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826778499"/>
                  </a:ext>
                </a:extLst>
              </a:tr>
              <a:tr h="466851">
                <a:tc>
                  <a:txBody>
                    <a:bodyPr/>
                    <a:lstStyle/>
                    <a:p>
                      <a:pPr algn="l" fontAlgn="b"/>
                      <a:r>
                        <a:rPr lang="en-US" sz="1800" u="none" strike="noStrike" dirty="0">
                          <a:effectLst/>
                        </a:rPr>
                        <a:t>Januvia</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en-US" sz="1800" u="none" strike="noStrike">
                          <a:effectLst/>
                        </a:rPr>
                        <a:t>0.79</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527.00 </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126.00 </a:t>
                      </a:r>
                      <a:endParaRPr lang="en-US" sz="18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802570102"/>
                  </a:ext>
                </a:extLst>
              </a:tr>
              <a:tr h="466851">
                <a:tc>
                  <a:txBody>
                    <a:bodyPr/>
                    <a:lstStyle/>
                    <a:p>
                      <a:pPr algn="l" fontAlgn="b"/>
                      <a:r>
                        <a:rPr lang="en-US" sz="1800" u="none" strike="noStrike" dirty="0" err="1">
                          <a:effectLst/>
                        </a:rPr>
                        <a:t>Farxiga</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en-US" sz="1800" u="none" strike="noStrike">
                          <a:effectLst/>
                        </a:rPr>
                        <a:t>0.56</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556.00 </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178.50 </a:t>
                      </a:r>
                      <a:endParaRPr lang="en-US" sz="18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4214243082"/>
                  </a:ext>
                </a:extLst>
              </a:tr>
              <a:tr h="466851">
                <a:tc>
                  <a:txBody>
                    <a:bodyPr/>
                    <a:lstStyle/>
                    <a:p>
                      <a:pPr algn="l" fontAlgn="b"/>
                      <a:r>
                        <a:rPr lang="en-US" sz="1800" u="none" strike="noStrike" dirty="0">
                          <a:effectLst/>
                        </a:rPr>
                        <a:t>Entresto</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en-US" sz="1800" u="none" strike="noStrike">
                          <a:effectLst/>
                        </a:rPr>
                        <a:t>0.53</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628.00 </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295.00 </a:t>
                      </a:r>
                      <a:endParaRPr lang="en-US" sz="18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03569969"/>
                  </a:ext>
                </a:extLst>
              </a:tr>
              <a:tr h="466851">
                <a:tc>
                  <a:txBody>
                    <a:bodyPr/>
                    <a:lstStyle/>
                    <a:p>
                      <a:pPr algn="l" fontAlgn="b"/>
                      <a:r>
                        <a:rPr lang="en-US" sz="1800" u="none" strike="noStrike" dirty="0">
                          <a:effectLst/>
                        </a:rPr>
                        <a:t>Enbrel</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en-US" sz="1800" u="none" strike="noStrike">
                          <a:effectLst/>
                        </a:rPr>
                        <a:t>0.67</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7,106.00 </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2,355.00 </a:t>
                      </a:r>
                      <a:endParaRPr lang="en-US" sz="18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808192277"/>
                  </a:ext>
                </a:extLst>
              </a:tr>
              <a:tr h="466851">
                <a:tc>
                  <a:txBody>
                    <a:bodyPr/>
                    <a:lstStyle/>
                    <a:p>
                      <a:pPr algn="l" fontAlgn="b"/>
                      <a:r>
                        <a:rPr lang="en-US" sz="1800" u="none" strike="noStrike" dirty="0" err="1">
                          <a:effectLst/>
                        </a:rPr>
                        <a:t>Inbruvica</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en-US" sz="1800" u="none" strike="noStrike">
                          <a:effectLst/>
                        </a:rPr>
                        <a:t>0.38</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14,934.00 </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9,319.00 </a:t>
                      </a:r>
                      <a:endParaRPr lang="en-US" sz="18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996891356"/>
                  </a:ext>
                </a:extLst>
              </a:tr>
              <a:tr h="466851">
                <a:tc>
                  <a:txBody>
                    <a:bodyPr/>
                    <a:lstStyle/>
                    <a:p>
                      <a:pPr algn="l" fontAlgn="b"/>
                      <a:r>
                        <a:rPr lang="en-US" sz="1800" u="none" strike="noStrike" dirty="0">
                          <a:effectLst/>
                        </a:rPr>
                        <a:t>Stelara</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en-US" sz="1800" u="none" strike="noStrike">
                          <a:effectLst/>
                        </a:rPr>
                        <a:t>0.66</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11,836.00 </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4,695.00 </a:t>
                      </a:r>
                      <a:endParaRPr lang="en-US" sz="18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815798220"/>
                  </a:ext>
                </a:extLst>
              </a:tr>
              <a:tr h="466851">
                <a:tc>
                  <a:txBody>
                    <a:bodyPr/>
                    <a:lstStyle/>
                    <a:p>
                      <a:pPr algn="l" fontAlgn="b"/>
                      <a:r>
                        <a:rPr lang="en-US" sz="1800" u="none" strike="noStrike" dirty="0" err="1">
                          <a:effectLst/>
                        </a:rPr>
                        <a:t>Fiasp</a:t>
                      </a:r>
                      <a:r>
                        <a:rPr lang="en-US" sz="1800" u="none" strike="noStrike" dirty="0">
                          <a:effectLst/>
                        </a:rPr>
                        <a:t>: Flex touch, </a:t>
                      </a:r>
                      <a:r>
                        <a:rPr lang="en-US" sz="1800" u="none" strike="noStrike" dirty="0" err="1">
                          <a:effectLst/>
                        </a:rPr>
                        <a:t>PenFill</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en-US" sz="1800" u="none" strike="noStrike">
                          <a:effectLst/>
                        </a:rPr>
                        <a:t>0.76</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495.00 </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1800" u="none" strike="noStrike">
                          <a:effectLst/>
                        </a:rPr>
                        <a:t> $      119.00 </a:t>
                      </a:r>
                      <a:endParaRPr lang="en-US" sz="18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952064981"/>
                  </a:ext>
                </a:extLst>
              </a:tr>
              <a:tr h="248987">
                <a:tc gridSpan="2">
                  <a:txBody>
                    <a:bodyPr/>
                    <a:lstStyle/>
                    <a:p>
                      <a:pPr algn="l" fontAlgn="b"/>
                      <a:r>
                        <a:rPr lang="en-US" sz="1800" u="none" strike="noStrike" dirty="0">
                          <a:effectLst/>
                        </a:rPr>
                        <a:t>   NovoLog Flex Pen; </a:t>
                      </a:r>
                      <a:r>
                        <a:rPr lang="en-US" sz="1800" u="none" strike="noStrike" dirty="0" err="1">
                          <a:effectLst/>
                        </a:rPr>
                        <a:t>PenFill</a:t>
                      </a:r>
                      <a:endParaRPr lang="en-US" sz="1800" b="0" i="0" u="none" strike="noStrike" dirty="0">
                        <a:solidFill>
                          <a:srgbClr val="000000"/>
                        </a:solidFill>
                        <a:effectLst/>
                        <a:latin typeface="Aptos Narrow" panose="020B0004020202020204" pitchFamily="34" charset="0"/>
                      </a:endParaRPr>
                    </a:p>
                  </a:txBody>
                  <a:tcPr marL="7620" marR="7620" marT="7620" marB="0" anchor="b"/>
                </a:tc>
                <a:tc hMerge="1">
                  <a:txBody>
                    <a:bodyPr/>
                    <a:lstStyle/>
                    <a:p>
                      <a:endParaRPr lang="en-US"/>
                    </a:p>
                  </a:txBody>
                  <a:tcPr/>
                </a:tc>
                <a:tc>
                  <a:txBody>
                    <a:bodyPr/>
                    <a:lstStyle/>
                    <a:p>
                      <a:pPr algn="l" fontAlgn="b"/>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endParaRPr lang="en-US" sz="18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4294187383"/>
                  </a:ext>
                </a:extLst>
              </a:tr>
            </a:tbl>
          </a:graphicData>
        </a:graphic>
      </p:graphicFrame>
      <p:sp>
        <p:nvSpPr>
          <p:cNvPr id="3" name="TextBox 2">
            <a:extLst>
              <a:ext uri="{FF2B5EF4-FFF2-40B4-BE49-F238E27FC236}">
                <a16:creationId xmlns:a16="http://schemas.microsoft.com/office/drawing/2014/main" id="{9FF9844F-F9CB-19AE-E722-8751A95A77D9}"/>
              </a:ext>
            </a:extLst>
          </p:cNvPr>
          <p:cNvSpPr txBox="1"/>
          <p:nvPr/>
        </p:nvSpPr>
        <p:spPr>
          <a:xfrm>
            <a:off x="1075765" y="403771"/>
            <a:ext cx="8472544" cy="954107"/>
          </a:xfrm>
          <a:prstGeom prst="rect">
            <a:avLst/>
          </a:prstGeom>
          <a:noFill/>
        </p:spPr>
        <p:txBody>
          <a:bodyPr wrap="square" rtlCol="0">
            <a:spAutoFit/>
          </a:bodyPr>
          <a:lstStyle/>
          <a:p>
            <a:r>
              <a:rPr lang="en-US" sz="2800" dirty="0"/>
              <a:t>Inflation Reduction Act </a:t>
            </a:r>
          </a:p>
          <a:p>
            <a:r>
              <a:rPr lang="en-US" sz="2800" dirty="0"/>
              <a:t>Negotiated Drug Prices for 2026 (for a 30 day supply)</a:t>
            </a:r>
          </a:p>
        </p:txBody>
      </p:sp>
      <p:pic>
        <p:nvPicPr>
          <p:cNvPr id="3076" name="Picture 4" descr="25,900+ Negotiation Table Stock Illustrations, Royalty-Free ...">
            <a:extLst>
              <a:ext uri="{FF2B5EF4-FFF2-40B4-BE49-F238E27FC236}">
                <a16:creationId xmlns:a16="http://schemas.microsoft.com/office/drawing/2014/main" id="{AE1CD48C-2DA7-C866-B3AE-F41BACAA8A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25047" y="1489085"/>
            <a:ext cx="3111167" cy="205377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ollar Signs Money Clipart Images | Free Download | PNG ...">
            <a:extLst>
              <a:ext uri="{FF2B5EF4-FFF2-40B4-BE49-F238E27FC236}">
                <a16:creationId xmlns:a16="http://schemas.microsoft.com/office/drawing/2014/main" id="{52BE2FD3-D3C3-9087-33B1-88AA2A5E40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45026" y="3958815"/>
            <a:ext cx="2271208" cy="2271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2476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75" name="Slide Background">
            <a:extLst>
              <a:ext uri="{FF2B5EF4-FFF2-40B4-BE49-F238E27FC236}">
                <a16:creationId xmlns:a16="http://schemas.microsoft.com/office/drawing/2014/main" id="{7DE220E6-BA55-4F04-B3C4-F4985F3E7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77" name="tint">
            <a:extLst>
              <a:ext uri="{FF2B5EF4-FFF2-40B4-BE49-F238E27FC236}">
                <a16:creationId xmlns:a16="http://schemas.microsoft.com/office/drawing/2014/main" id="{5AE190BC-D2FD-433E-AB89-0DF68EFD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5644" y="0"/>
            <a:ext cx="1046356"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2079" name="Rectangle 2078">
            <a:extLst>
              <a:ext uri="{FF2B5EF4-FFF2-40B4-BE49-F238E27FC236}">
                <a16:creationId xmlns:a16="http://schemas.microsoft.com/office/drawing/2014/main" id="{43E8FEA2-54EE-4F84-B5DB-A055A7D80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6444" y="0"/>
            <a:ext cx="6075554" cy="6858000"/>
          </a:xfrm>
          <a:prstGeom prst="rect">
            <a:avLst/>
          </a:prstGeom>
          <a:ln>
            <a:noFill/>
          </a:ln>
          <a:effectLst>
            <a:outerShdw blurRad="508000" dist="190500" dir="5460000" sx="93000" sy="93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938D4C-B658-41BD-815C-FAB558D0206D}"/>
              </a:ext>
            </a:extLst>
          </p:cNvPr>
          <p:cNvSpPr>
            <a:spLocks noGrp="1"/>
          </p:cNvSpPr>
          <p:nvPr>
            <p:ph type="title"/>
          </p:nvPr>
        </p:nvSpPr>
        <p:spPr>
          <a:xfrm>
            <a:off x="6816432" y="762001"/>
            <a:ext cx="4554680" cy="1708243"/>
          </a:xfrm>
        </p:spPr>
        <p:txBody>
          <a:bodyPr anchor="ctr">
            <a:normAutofit/>
          </a:bodyPr>
          <a:lstStyle/>
          <a:p>
            <a:r>
              <a:rPr lang="en-US" sz="4000"/>
              <a:t>Annual Notice of Plan Changes</a:t>
            </a:r>
          </a:p>
        </p:txBody>
      </p:sp>
      <p:pic>
        <p:nvPicPr>
          <p:cNvPr id="2050" name="Picture 2" descr="78,308 Change Plan Stock Photos - Free &amp; Royalty-Free Stock ...">
            <a:extLst>
              <a:ext uri="{FF2B5EF4-FFF2-40B4-BE49-F238E27FC236}">
                <a16:creationId xmlns:a16="http://schemas.microsoft.com/office/drawing/2014/main" id="{A3DE7F37-9176-0C47-3232-876195591D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9757" b="-1"/>
          <a:stretch/>
        </p:blipFill>
        <p:spPr bwMode="auto">
          <a:xfrm>
            <a:off x="761367" y="1165354"/>
            <a:ext cx="4541003" cy="452729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D64E3CE-A8AF-48C1-8914-C729F95978E1}"/>
              </a:ext>
            </a:extLst>
          </p:cNvPr>
          <p:cNvSpPr>
            <a:spLocks noGrp="1"/>
          </p:cNvSpPr>
          <p:nvPr>
            <p:ph idx="1"/>
          </p:nvPr>
        </p:nvSpPr>
        <p:spPr>
          <a:xfrm>
            <a:off x="6816432" y="2470244"/>
            <a:ext cx="4554680" cy="3769835"/>
          </a:xfrm>
        </p:spPr>
        <p:txBody>
          <a:bodyPr anchor="ctr">
            <a:normAutofit/>
          </a:bodyPr>
          <a:lstStyle/>
          <a:p>
            <a:r>
              <a:rPr lang="en-US" sz="1700"/>
              <a:t>Plan Annual Notice of Change (ANOC)</a:t>
            </a:r>
          </a:p>
          <a:p>
            <a:r>
              <a:rPr lang="en-US" sz="1700"/>
              <a:t>Part D and Medicare Advantage Plans can change their benefits and costs annually</a:t>
            </a:r>
          </a:p>
          <a:p>
            <a:r>
              <a:rPr lang="en-US" sz="1700"/>
              <a:t>Be sure to check</a:t>
            </a:r>
          </a:p>
          <a:p>
            <a:pPr lvl="1"/>
            <a:r>
              <a:rPr lang="en-US" sz="1700"/>
              <a:t>Premium, deductible, co-payment changes</a:t>
            </a:r>
          </a:p>
          <a:p>
            <a:pPr lvl="1"/>
            <a:r>
              <a:rPr lang="en-US" sz="1700"/>
              <a:t>Are your drugs still covered?</a:t>
            </a:r>
          </a:p>
          <a:p>
            <a:pPr lvl="1"/>
            <a:r>
              <a:rPr lang="en-US" sz="1700"/>
              <a:t>Are your drugs still covered at the same tier?</a:t>
            </a:r>
          </a:p>
          <a:p>
            <a:pPr lvl="1"/>
            <a:r>
              <a:rPr lang="en-US" sz="1700"/>
              <a:t>Are there restrictions to your drugs?</a:t>
            </a:r>
          </a:p>
          <a:p>
            <a:pPr lvl="1"/>
            <a:r>
              <a:rPr lang="en-US" sz="1700"/>
              <a:t>Is there another Plan that offers better coverage?</a:t>
            </a:r>
          </a:p>
        </p:txBody>
      </p:sp>
    </p:spTree>
    <p:extLst>
      <p:ext uri="{BB962C8B-B14F-4D97-AF65-F5344CB8AC3E}">
        <p14:creationId xmlns:p14="http://schemas.microsoft.com/office/powerpoint/2010/main" val="34159589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72482" cy="1325563"/>
          </a:xfrm>
        </p:spPr>
        <p:txBody>
          <a:bodyPr>
            <a:normAutofit fontScale="90000"/>
          </a:bodyPr>
          <a:lstStyle/>
          <a:p>
            <a:pPr algn="ctr" fontAlgn="auto">
              <a:spcAft>
                <a:spcPts val="0"/>
              </a:spcAft>
              <a:defRPr/>
            </a:pPr>
            <a:r>
              <a:rPr lang="en-US" dirty="0"/>
              <a:t>What help is there for people with limited </a:t>
            </a:r>
            <a:br>
              <a:rPr lang="en-US" dirty="0"/>
            </a:br>
            <a:r>
              <a:rPr lang="en-US" dirty="0"/>
              <a:t>income and/or resources (and for people who </a:t>
            </a:r>
            <a:br>
              <a:rPr lang="en-US" dirty="0"/>
            </a:br>
            <a:r>
              <a:rPr lang="en-US" dirty="0"/>
              <a:t>just want to save money**)?</a:t>
            </a:r>
          </a:p>
        </p:txBody>
      </p:sp>
      <p:graphicFrame>
        <p:nvGraphicFramePr>
          <p:cNvPr id="43012" name="Content Placeholder 2">
            <a:extLst>
              <a:ext uri="{FF2B5EF4-FFF2-40B4-BE49-F238E27FC236}">
                <a16:creationId xmlns:a16="http://schemas.microsoft.com/office/drawing/2014/main" id="{49AC13B0-9C1A-4582-A5E9-6374714BE9AC}"/>
              </a:ext>
            </a:extLst>
          </p:cNvPr>
          <p:cNvGraphicFramePr>
            <a:graphicFrameLocks noGrp="1"/>
          </p:cNvGraphicFramePr>
          <p:nvPr>
            <p:ph idx="1"/>
            <p:extLst>
              <p:ext uri="{D42A27DB-BD31-4B8C-83A1-F6EECF244321}">
                <p14:modId xmlns:p14="http://schemas.microsoft.com/office/powerpoint/2010/main" val="742808353"/>
              </p:ext>
            </p:extLst>
          </p:nvPr>
        </p:nvGraphicFramePr>
        <p:xfrm>
          <a:off x="838200" y="1936723"/>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51900D22-925A-457B-BB59-DCC85DE04B9D}"/>
              </a:ext>
            </a:extLst>
          </p:cNvPr>
          <p:cNvSpPr>
            <a:spLocks noGrp="1"/>
          </p:cNvSpPr>
          <p:nvPr>
            <p:ph type="dt" sz="half" idx="10"/>
          </p:nvPr>
        </p:nvSpPr>
        <p:spPr/>
        <p:txBody>
          <a:bodyPr/>
          <a:lstStyle/>
          <a:p>
            <a:fld id="{F0669D31-E0E1-483B-9FC3-8FB597847630}" type="datetime1">
              <a:rPr lang="en-US" smtClean="0"/>
              <a:t>10/22/2024</a:t>
            </a:fld>
            <a:endParaRPr lang="en-US"/>
          </a:p>
        </p:txBody>
      </p:sp>
      <p:sp>
        <p:nvSpPr>
          <p:cNvPr id="5" name="Slide Number Placeholder 4">
            <a:extLst>
              <a:ext uri="{FF2B5EF4-FFF2-40B4-BE49-F238E27FC236}">
                <a16:creationId xmlns:a16="http://schemas.microsoft.com/office/drawing/2014/main" id="{1898B686-F9F7-4A18-9EA1-4A1A7ACC0B06}"/>
              </a:ext>
            </a:extLst>
          </p:cNvPr>
          <p:cNvSpPr>
            <a:spLocks noGrp="1"/>
          </p:cNvSpPr>
          <p:nvPr>
            <p:ph type="sldNum" sz="quarter" idx="12"/>
          </p:nvPr>
        </p:nvSpPr>
        <p:spPr/>
        <p:txBody>
          <a:bodyPr/>
          <a:lstStyle/>
          <a:p>
            <a:fld id="{4FAB73BC-B049-4115-A692-8D63A059BFB8}" type="slidenum">
              <a:rPr lang="en-US" smtClean="0"/>
              <a:t>44</a:t>
            </a:fld>
            <a:endParaRPr lang="en-US"/>
          </a:p>
        </p:txBody>
      </p:sp>
      <p:pic>
        <p:nvPicPr>
          <p:cNvPr id="15" name="Picture 7">
            <a:extLst>
              <a:ext uri="{FF2B5EF4-FFF2-40B4-BE49-F238E27FC236}">
                <a16:creationId xmlns:a16="http://schemas.microsoft.com/office/drawing/2014/main" id="{77616D5C-492F-4EE9-8B8D-D57E2198A77A}"/>
              </a:ext>
            </a:extLst>
          </p:cNvPr>
          <p:cNvPicPr>
            <a:picLocks noChangeAspect="1" noChangeArrowheads="1"/>
          </p:cNvPicPr>
          <p:nvPr/>
        </p:nvPicPr>
        <p:blipFill>
          <a:blip r:embed="rId8"/>
          <a:srcRect/>
          <a:stretch/>
        </p:blipFill>
        <p:spPr bwMode="auto">
          <a:xfrm>
            <a:off x="11209400" y="6186461"/>
            <a:ext cx="447675" cy="447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6423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ED031919-0D3F-4A7B-9A03-C110C2F1DE90}"/>
              </a:ext>
            </a:extLst>
          </p:cNvPr>
          <p:cNvSpPr>
            <a:spLocks noGrp="1"/>
          </p:cNvSpPr>
          <p:nvPr>
            <p:ph type="dt" sz="half" idx="10"/>
          </p:nvPr>
        </p:nvSpPr>
        <p:spPr>
          <a:xfrm>
            <a:off x="380425" y="6379800"/>
            <a:ext cx="994062" cy="202317"/>
          </a:xfrm>
        </p:spPr>
        <p:txBody>
          <a:bodyPr vert="horz" lIns="91440" tIns="45720" rIns="91440" bIns="45720" rtlCol="0" anchor="b">
            <a:normAutofit fontScale="70000" lnSpcReduction="20000"/>
          </a:bodyPr>
          <a:lstStyle/>
          <a:p>
            <a:pPr algn="r">
              <a:spcAft>
                <a:spcPts val="600"/>
              </a:spcAft>
            </a:pPr>
            <a:r>
              <a:rPr lang="en-US" kern="1200" dirty="0">
                <a:solidFill>
                  <a:schemeClr val="tx1">
                    <a:lumMod val="75000"/>
                    <a:lumOff val="25000"/>
                  </a:schemeClr>
                </a:solidFill>
                <a:latin typeface="+mn-lt"/>
                <a:ea typeface="+mn-ea"/>
                <a:cs typeface="+mn-cs"/>
              </a:rPr>
              <a:t>9/2024</a:t>
            </a:r>
          </a:p>
        </p:txBody>
      </p:sp>
      <p:sp>
        <p:nvSpPr>
          <p:cNvPr id="9" name="Slide Number Placeholder 8">
            <a:extLst>
              <a:ext uri="{FF2B5EF4-FFF2-40B4-BE49-F238E27FC236}">
                <a16:creationId xmlns:a16="http://schemas.microsoft.com/office/drawing/2014/main" id="{5F623D3E-994A-4FC4-97EA-58D02940FBBC}"/>
              </a:ext>
            </a:extLst>
          </p:cNvPr>
          <p:cNvSpPr>
            <a:spLocks noGrp="1"/>
          </p:cNvSpPr>
          <p:nvPr>
            <p:ph type="sldNum" sz="quarter" idx="12"/>
          </p:nvPr>
        </p:nvSpPr>
        <p:spPr>
          <a:xfrm>
            <a:off x="10348535" y="6217920"/>
            <a:ext cx="1463040" cy="256032"/>
          </a:xfrm>
        </p:spPr>
        <p:txBody>
          <a:bodyPr vert="horz" lIns="91440" tIns="45720" rIns="91440" bIns="45720" rtlCol="0" anchor="b">
            <a:normAutofit fontScale="92500" lnSpcReduction="10000"/>
          </a:bodyPr>
          <a:lstStyle/>
          <a:p>
            <a:pPr>
              <a:spcAft>
                <a:spcPts val="600"/>
              </a:spcAft>
            </a:pPr>
            <a:fld id="{4FAB73BC-B049-4115-A692-8D63A059BFB8}" type="slidenum">
              <a:rPr lang="en-US" kern="1200">
                <a:solidFill>
                  <a:srgbClr val="FFFFFF"/>
                </a:solidFill>
                <a:latin typeface="+mn-lt"/>
                <a:ea typeface="+mn-ea"/>
                <a:cs typeface="+mn-cs"/>
              </a:rPr>
              <a:pPr>
                <a:spcAft>
                  <a:spcPts val="600"/>
                </a:spcAft>
              </a:pPr>
              <a:t>45</a:t>
            </a:fld>
            <a:endParaRPr lang="en-US" kern="1200" dirty="0">
              <a:solidFill>
                <a:srgbClr val="FFFFFF"/>
              </a:solidFill>
              <a:latin typeface="+mn-lt"/>
              <a:ea typeface="+mn-ea"/>
              <a:cs typeface="+mn-cs"/>
            </a:endParaRPr>
          </a:p>
        </p:txBody>
      </p:sp>
      <p:sp>
        <p:nvSpPr>
          <p:cNvPr id="3" name="Title 2"/>
          <p:cNvSpPr>
            <a:spLocks noGrp="1"/>
          </p:cNvSpPr>
          <p:nvPr>
            <p:ph type="title" idx="4294967295"/>
          </p:nvPr>
        </p:nvSpPr>
        <p:spPr>
          <a:xfrm>
            <a:off x="0" y="254000"/>
            <a:ext cx="6281738" cy="1744663"/>
          </a:xfrm>
        </p:spPr>
        <p:txBody>
          <a:bodyPr vert="horz" lIns="91440" tIns="45720" rIns="91440" bIns="45720" rtlCol="0" anchor="ctr">
            <a:normAutofit/>
          </a:bodyPr>
          <a:lstStyle/>
          <a:p>
            <a:pPr algn="ctr"/>
            <a:r>
              <a:rPr lang="en-US" b="1" dirty="0"/>
              <a:t>A Few Words About </a:t>
            </a:r>
            <a:br>
              <a:rPr lang="en-US" b="1" dirty="0"/>
            </a:br>
            <a:r>
              <a:rPr lang="en-US" b="1" dirty="0"/>
              <a:t>Fraud and Scams</a:t>
            </a:r>
          </a:p>
        </p:txBody>
      </p:sp>
      <p:sp>
        <p:nvSpPr>
          <p:cNvPr id="26" name="Content Placeholder 1"/>
          <p:cNvSpPr>
            <a:spLocks noGrp="1"/>
          </p:cNvSpPr>
          <p:nvPr>
            <p:ph sz="half" idx="4294967295"/>
          </p:nvPr>
        </p:nvSpPr>
        <p:spPr>
          <a:xfrm>
            <a:off x="0" y="1998663"/>
            <a:ext cx="6710363" cy="4111625"/>
          </a:xfrm>
        </p:spPr>
        <p:txBody>
          <a:bodyPr vert="horz" lIns="91440" tIns="45720" rIns="91440" bIns="45720" rtlCol="0" anchor="t">
            <a:noAutofit/>
          </a:bodyPr>
          <a:lstStyle/>
          <a:p>
            <a:r>
              <a:rPr lang="en-US" sz="2400" dirty="0"/>
              <a:t>Medicare Fraud is the most common scheme affecting seniors</a:t>
            </a:r>
          </a:p>
          <a:p>
            <a:pPr>
              <a:defRPr/>
            </a:pPr>
            <a:r>
              <a:rPr lang="en-US" sz="2400" dirty="0"/>
              <a:t>Examples:</a:t>
            </a:r>
          </a:p>
          <a:p>
            <a:pPr lvl="1">
              <a:buClr>
                <a:srgbClr val="262626"/>
              </a:buClr>
              <a:defRPr/>
            </a:pPr>
            <a:r>
              <a:rPr lang="en-US" sz="2400" dirty="0"/>
              <a:t>Medicare/Medicaid is billed for services you never received, equipment you never received or was returned</a:t>
            </a:r>
          </a:p>
          <a:p>
            <a:pPr lvl="1">
              <a:defRPr/>
            </a:pPr>
            <a:r>
              <a:rPr lang="en-US" sz="2400" dirty="0"/>
              <a:t>Someone uses your Medicare/Medicaid card </a:t>
            </a:r>
          </a:p>
          <a:p>
            <a:pPr lvl="1">
              <a:defRPr/>
            </a:pPr>
            <a:r>
              <a:rPr lang="en-US" sz="2400" dirty="0"/>
              <a:t>A company uses false information to mislead you into joining a Medicare plan</a:t>
            </a:r>
          </a:p>
          <a:p>
            <a:pPr marL="274320" lvl="1" indent="0">
              <a:buNone/>
              <a:defRPr/>
            </a:pPr>
            <a:endParaRPr lang="en-US" sz="2200" dirty="0"/>
          </a:p>
        </p:txBody>
      </p:sp>
      <p:pic>
        <p:nvPicPr>
          <p:cNvPr id="2050" name="Picture 2" descr="Fraud Alert Conceptual Warning Road Sign Against Stormy Sky Stock Photo -  Download Image Now">
            <a:extLst>
              <a:ext uri="{FF2B5EF4-FFF2-40B4-BE49-F238E27FC236}">
                <a16:creationId xmlns:a16="http://schemas.microsoft.com/office/drawing/2014/main" id="{D2AE66D4-CCB3-FF4D-4F61-08E8241D43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3485" b="2"/>
          <a:stretch/>
        </p:blipFill>
        <p:spPr bwMode="auto">
          <a:xfrm>
            <a:off x="8324528" y="1584575"/>
            <a:ext cx="2755527" cy="305433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screen with blue text&#10;&#10;Description automatically generated">
            <a:extLst>
              <a:ext uri="{FF2B5EF4-FFF2-40B4-BE49-F238E27FC236}">
                <a16:creationId xmlns:a16="http://schemas.microsoft.com/office/drawing/2014/main" id="{F9397827-F3AE-216C-2741-70BDF8AD0977}"/>
              </a:ext>
            </a:extLst>
          </p:cNvPr>
          <p:cNvPicPr>
            <a:picLocks noChangeAspect="1"/>
          </p:cNvPicPr>
          <p:nvPr/>
        </p:nvPicPr>
        <p:blipFill>
          <a:blip r:embed="rId4"/>
          <a:stretch>
            <a:fillRect/>
          </a:stretch>
        </p:blipFill>
        <p:spPr>
          <a:xfrm>
            <a:off x="7383828" y="6002362"/>
            <a:ext cx="1645312" cy="556419"/>
          </a:xfrm>
          <a:prstGeom prst="rect">
            <a:avLst/>
          </a:prstGeom>
        </p:spPr>
      </p:pic>
      <p:pic>
        <p:nvPicPr>
          <p:cNvPr id="2" name="Picture 1" descr="A logo for a senior medicare company&#10;&#10;Description automatically generated">
            <a:extLst>
              <a:ext uri="{FF2B5EF4-FFF2-40B4-BE49-F238E27FC236}">
                <a16:creationId xmlns:a16="http://schemas.microsoft.com/office/drawing/2014/main" id="{097B41C8-D0DD-5451-CCCA-E52CC454C3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02806" y="5919730"/>
            <a:ext cx="1263425" cy="596380"/>
          </a:xfrm>
          <a:prstGeom prst="rect">
            <a:avLst/>
          </a:prstGeom>
        </p:spPr>
      </p:pic>
      <p:pic>
        <p:nvPicPr>
          <p:cNvPr id="7" name="Picture 6" descr="A black background with blue text&#10;&#10;Description automatically generated">
            <a:extLst>
              <a:ext uri="{FF2B5EF4-FFF2-40B4-BE49-F238E27FC236}">
                <a16:creationId xmlns:a16="http://schemas.microsoft.com/office/drawing/2014/main" id="{4B47D9AD-7FB9-F994-7176-FEAFCBC4E6E3}"/>
              </a:ext>
            </a:extLst>
          </p:cNvPr>
          <p:cNvPicPr>
            <a:picLocks noChangeAspect="1"/>
          </p:cNvPicPr>
          <p:nvPr/>
        </p:nvPicPr>
        <p:blipFill>
          <a:blip r:embed="rId6"/>
          <a:stretch>
            <a:fillRect/>
          </a:stretch>
        </p:blipFill>
        <p:spPr>
          <a:xfrm>
            <a:off x="8871408" y="5985737"/>
            <a:ext cx="1566849" cy="556419"/>
          </a:xfrm>
          <a:prstGeom prst="rect">
            <a:avLst/>
          </a:prstGeom>
        </p:spPr>
      </p:pic>
    </p:spTree>
    <p:extLst>
      <p:ext uri="{BB962C8B-B14F-4D97-AF65-F5344CB8AC3E}">
        <p14:creationId xmlns:p14="http://schemas.microsoft.com/office/powerpoint/2010/main" val="25031372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7A4CC4-5A46-A116-34E2-7665374501A1}"/>
              </a:ext>
            </a:extLst>
          </p:cNvPr>
          <p:cNvSpPr>
            <a:spLocks noGrp="1"/>
          </p:cNvSpPr>
          <p:nvPr>
            <p:ph type="dt" sz="half" idx="10"/>
          </p:nvPr>
        </p:nvSpPr>
        <p:spPr/>
        <p:txBody>
          <a:bodyPr/>
          <a:lstStyle/>
          <a:p>
            <a:r>
              <a:rPr lang="en-US" dirty="0"/>
              <a:t>9/2024</a:t>
            </a:r>
          </a:p>
        </p:txBody>
      </p:sp>
      <p:sp>
        <p:nvSpPr>
          <p:cNvPr id="3" name="Slide Number Placeholder 2">
            <a:extLst>
              <a:ext uri="{FF2B5EF4-FFF2-40B4-BE49-F238E27FC236}">
                <a16:creationId xmlns:a16="http://schemas.microsoft.com/office/drawing/2014/main" id="{3E71F48E-55E4-77F3-7DB4-50D436845DCD}"/>
              </a:ext>
            </a:extLst>
          </p:cNvPr>
          <p:cNvSpPr>
            <a:spLocks noGrp="1"/>
          </p:cNvSpPr>
          <p:nvPr>
            <p:ph type="sldNum" sz="quarter" idx="12"/>
          </p:nvPr>
        </p:nvSpPr>
        <p:spPr/>
        <p:txBody>
          <a:bodyPr/>
          <a:lstStyle/>
          <a:p>
            <a:fld id="{4FAB73BC-B049-4115-A692-8D63A059BFB8}" type="slidenum">
              <a:rPr lang="en-US" smtClean="0"/>
              <a:t>46</a:t>
            </a:fld>
            <a:endParaRPr lang="en-US" dirty="0"/>
          </a:p>
        </p:txBody>
      </p:sp>
      <p:pic>
        <p:nvPicPr>
          <p:cNvPr id="6" name="Picture 6" descr="Fraud Images - Free Download on Freepik">
            <a:extLst>
              <a:ext uri="{FF2B5EF4-FFF2-40B4-BE49-F238E27FC236}">
                <a16:creationId xmlns:a16="http://schemas.microsoft.com/office/drawing/2014/main" id="{B74B5484-FE94-07AE-9010-BB5CDFD757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967" r="1" b="1"/>
          <a:stretch/>
        </p:blipFill>
        <p:spPr bwMode="auto">
          <a:xfrm>
            <a:off x="459962" y="905490"/>
            <a:ext cx="3880625" cy="407017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3E9E5A6-967D-207A-3CA3-68B0DA42C24B}"/>
              </a:ext>
            </a:extLst>
          </p:cNvPr>
          <p:cNvSpPr txBox="1"/>
          <p:nvPr/>
        </p:nvSpPr>
        <p:spPr>
          <a:xfrm>
            <a:off x="4537413" y="571943"/>
            <a:ext cx="5809734" cy="701730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dirty="0"/>
              <a:t>Calls asking to verify your Medicare # so you can get a plastic card</a:t>
            </a:r>
          </a:p>
          <a:p>
            <a:endParaRPr lang="en-US" sz="2400" dirty="0"/>
          </a:p>
          <a:p>
            <a:pPr marL="285750" indent="-285750">
              <a:buFont typeface="Arial" panose="020B0604020202020204" pitchFamily="34" charset="0"/>
              <a:buChar char="•"/>
            </a:pPr>
            <a:r>
              <a:rPr lang="en-US" sz="2400" dirty="0"/>
              <a:t>Calls offering you rebates on certain services</a:t>
            </a:r>
          </a:p>
          <a:p>
            <a:endParaRPr lang="en-US" sz="2400" dirty="0"/>
          </a:p>
          <a:p>
            <a:pPr marL="285750" indent="-285750">
              <a:buFont typeface="Arial" panose="020B0604020202020204" pitchFamily="34" charset="0"/>
              <a:buChar char="•"/>
            </a:pPr>
            <a:r>
              <a:rPr lang="en-US" sz="2400" dirty="0"/>
              <a:t>Calls indicating that your Medicare plan is being terminated</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Calls offering you a wellness exam (and they will notify your doctor)</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endParaRPr lang="en-US" sz="2200" dirty="0"/>
          </a:p>
          <a:p>
            <a:endParaRPr lang="en-US"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endParaRPr lang="en-US" dirty="0"/>
          </a:p>
          <a:p>
            <a:endParaRPr lang="en-US" dirty="0"/>
          </a:p>
        </p:txBody>
      </p:sp>
      <p:sp>
        <p:nvSpPr>
          <p:cNvPr id="5" name="TextBox 4">
            <a:extLst>
              <a:ext uri="{FF2B5EF4-FFF2-40B4-BE49-F238E27FC236}">
                <a16:creationId xmlns:a16="http://schemas.microsoft.com/office/drawing/2014/main" id="{5ECD10BE-591F-F887-16AA-0A0569F91625}"/>
              </a:ext>
            </a:extLst>
          </p:cNvPr>
          <p:cNvSpPr txBox="1"/>
          <p:nvPr/>
        </p:nvSpPr>
        <p:spPr>
          <a:xfrm>
            <a:off x="4660146" y="4715939"/>
            <a:ext cx="5564268" cy="1200329"/>
          </a:xfrm>
          <a:prstGeom prst="rect">
            <a:avLst/>
          </a:prstGeom>
          <a:noFill/>
        </p:spPr>
        <p:txBody>
          <a:bodyPr wrap="square" rtlCol="0">
            <a:spAutoFit/>
          </a:bodyPr>
          <a:lstStyle/>
          <a:p>
            <a:r>
              <a:rPr lang="en-US" sz="2400" b="1" dirty="0">
                <a:solidFill>
                  <a:schemeClr val="accent2">
                    <a:lumMod val="50000"/>
                  </a:schemeClr>
                </a:solidFill>
              </a:rPr>
              <a:t>Often the caller will be insistent on immediate action or payment.  These calls can be quite scary.</a:t>
            </a:r>
          </a:p>
        </p:txBody>
      </p:sp>
      <p:pic>
        <p:nvPicPr>
          <p:cNvPr id="8" name="Picture 7" descr="A logo for a senior medicare company&#10;&#10;Description automatically generated">
            <a:extLst>
              <a:ext uri="{FF2B5EF4-FFF2-40B4-BE49-F238E27FC236}">
                <a16:creationId xmlns:a16="http://schemas.microsoft.com/office/drawing/2014/main" id="{8F8032EE-D70F-AE56-7F8C-6F154CD56C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04703" y="6057047"/>
            <a:ext cx="1163609" cy="549263"/>
          </a:xfrm>
          <a:prstGeom prst="rect">
            <a:avLst/>
          </a:prstGeom>
        </p:spPr>
      </p:pic>
      <p:pic>
        <p:nvPicPr>
          <p:cNvPr id="9" name="Picture 8" descr="A black screen with blue text&#10;&#10;Description automatically generated">
            <a:extLst>
              <a:ext uri="{FF2B5EF4-FFF2-40B4-BE49-F238E27FC236}">
                <a16:creationId xmlns:a16="http://schemas.microsoft.com/office/drawing/2014/main" id="{3FF7C6F3-154C-C68D-EBFF-B292FF0DB30B}"/>
              </a:ext>
            </a:extLst>
          </p:cNvPr>
          <p:cNvPicPr>
            <a:picLocks noChangeAspect="1"/>
          </p:cNvPicPr>
          <p:nvPr/>
        </p:nvPicPr>
        <p:blipFill>
          <a:blip r:embed="rId5"/>
          <a:stretch>
            <a:fillRect/>
          </a:stretch>
        </p:blipFill>
        <p:spPr>
          <a:xfrm>
            <a:off x="8211927" y="6008007"/>
            <a:ext cx="1978264" cy="669018"/>
          </a:xfrm>
          <a:prstGeom prst="rect">
            <a:avLst/>
          </a:prstGeom>
        </p:spPr>
      </p:pic>
    </p:spTree>
    <p:extLst>
      <p:ext uri="{BB962C8B-B14F-4D97-AF65-F5344CB8AC3E}">
        <p14:creationId xmlns:p14="http://schemas.microsoft.com/office/powerpoint/2010/main" val="8285052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B3FA53-BE76-F01A-FCFA-F296AD265E60}"/>
              </a:ext>
            </a:extLst>
          </p:cNvPr>
          <p:cNvSpPr>
            <a:spLocks noGrp="1"/>
          </p:cNvSpPr>
          <p:nvPr>
            <p:ph type="title"/>
          </p:nvPr>
        </p:nvSpPr>
        <p:spPr>
          <a:xfrm>
            <a:off x="356616" y="355144"/>
            <a:ext cx="11448288" cy="1371600"/>
          </a:xfrm>
        </p:spPr>
        <p:txBody>
          <a:bodyPr/>
          <a:lstStyle/>
          <a:p>
            <a:pPr algn="ctr"/>
            <a:r>
              <a:rPr lang="en-US" b="1" dirty="0"/>
              <a:t>To Report Fraud or Scams</a:t>
            </a:r>
          </a:p>
        </p:txBody>
      </p:sp>
      <p:sp>
        <p:nvSpPr>
          <p:cNvPr id="8" name="Content Placeholder 7">
            <a:extLst>
              <a:ext uri="{FF2B5EF4-FFF2-40B4-BE49-F238E27FC236}">
                <a16:creationId xmlns:a16="http://schemas.microsoft.com/office/drawing/2014/main" id="{C1FA4102-95BD-CF12-5293-1C555278B439}"/>
              </a:ext>
            </a:extLst>
          </p:cNvPr>
          <p:cNvSpPr txBox="1">
            <a:spLocks noGrp="1"/>
          </p:cNvSpPr>
          <p:nvPr>
            <p:ph idx="1"/>
          </p:nvPr>
        </p:nvSpPr>
        <p:spPr>
          <a:xfrm>
            <a:off x="6423170" y="2014193"/>
            <a:ext cx="3592749" cy="1328697"/>
          </a:xfrm>
          <a:prstGeom prst="rect">
            <a:avLst/>
          </a:prstGeom>
          <a:solidFill>
            <a:schemeClr val="accent1">
              <a:lumMod val="20000"/>
              <a:lumOff val="80000"/>
            </a:schemeClr>
          </a:solidFill>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marL="0" indent="0" algn="ctr">
              <a:buNone/>
            </a:pPr>
            <a:r>
              <a:rPr lang="en-US" sz="2667" b="1" dirty="0">
                <a:latin typeface="+mj-lt"/>
              </a:rPr>
              <a:t>SMP Hotline</a:t>
            </a:r>
            <a:endParaRPr lang="en-US" sz="1600" b="1" dirty="0">
              <a:solidFill>
                <a:srgbClr val="000000"/>
              </a:solidFill>
              <a:latin typeface="+mj-lt"/>
            </a:endParaRPr>
          </a:p>
          <a:p>
            <a:pPr marL="0" indent="0" algn="ctr">
              <a:buNone/>
            </a:pPr>
            <a:r>
              <a:rPr lang="en-US" sz="2667" b="1" dirty="0">
                <a:solidFill>
                  <a:srgbClr val="000000"/>
                </a:solidFill>
                <a:latin typeface="+mj-lt"/>
              </a:rPr>
              <a:t>1-866-642-4767 </a:t>
            </a:r>
            <a:endParaRPr lang="en-US" sz="4000" b="1" dirty="0">
              <a:latin typeface="+mj-lt"/>
            </a:endParaRPr>
          </a:p>
          <a:p>
            <a:endParaRPr lang="en-US" sz="1200" dirty="0"/>
          </a:p>
        </p:txBody>
      </p:sp>
      <p:sp>
        <p:nvSpPr>
          <p:cNvPr id="2" name="Date Placeholder 1">
            <a:extLst>
              <a:ext uri="{FF2B5EF4-FFF2-40B4-BE49-F238E27FC236}">
                <a16:creationId xmlns:a16="http://schemas.microsoft.com/office/drawing/2014/main" id="{91F37F57-E7ED-1857-698B-48E644CB7805}"/>
              </a:ext>
            </a:extLst>
          </p:cNvPr>
          <p:cNvSpPr>
            <a:spLocks noGrp="1"/>
          </p:cNvSpPr>
          <p:nvPr>
            <p:ph type="dt" sz="half" idx="10"/>
          </p:nvPr>
        </p:nvSpPr>
        <p:spPr/>
        <p:txBody>
          <a:bodyPr/>
          <a:lstStyle/>
          <a:p>
            <a:r>
              <a:rPr lang="en-US" dirty="0"/>
              <a:t>9/2024</a:t>
            </a:r>
          </a:p>
        </p:txBody>
      </p:sp>
      <p:sp>
        <p:nvSpPr>
          <p:cNvPr id="3" name="Slide Number Placeholder 2">
            <a:extLst>
              <a:ext uri="{FF2B5EF4-FFF2-40B4-BE49-F238E27FC236}">
                <a16:creationId xmlns:a16="http://schemas.microsoft.com/office/drawing/2014/main" id="{EBFBC38C-72F9-9FC2-3035-6568359B7747}"/>
              </a:ext>
            </a:extLst>
          </p:cNvPr>
          <p:cNvSpPr>
            <a:spLocks noGrp="1"/>
          </p:cNvSpPr>
          <p:nvPr>
            <p:ph type="sldNum" sz="quarter" idx="12"/>
          </p:nvPr>
        </p:nvSpPr>
        <p:spPr/>
        <p:txBody>
          <a:bodyPr/>
          <a:lstStyle/>
          <a:p>
            <a:fld id="{4FAB73BC-B049-4115-A692-8D63A059BFB8}" type="slidenum">
              <a:rPr lang="en-US" smtClean="0"/>
              <a:t>47</a:t>
            </a:fld>
            <a:endParaRPr lang="en-US" dirty="0"/>
          </a:p>
        </p:txBody>
      </p:sp>
      <p:sp>
        <p:nvSpPr>
          <p:cNvPr id="10" name="Content Placeholder 7">
            <a:extLst>
              <a:ext uri="{FF2B5EF4-FFF2-40B4-BE49-F238E27FC236}">
                <a16:creationId xmlns:a16="http://schemas.microsoft.com/office/drawing/2014/main" id="{24D519CC-4141-9937-A948-0943EF452F4C}"/>
              </a:ext>
            </a:extLst>
          </p:cNvPr>
          <p:cNvSpPr txBox="1">
            <a:spLocks/>
          </p:cNvSpPr>
          <p:nvPr/>
        </p:nvSpPr>
        <p:spPr>
          <a:xfrm>
            <a:off x="1645920" y="2014194"/>
            <a:ext cx="3592749" cy="1328697"/>
          </a:xfrm>
          <a:prstGeom prst="rect">
            <a:avLst/>
          </a:prstGeom>
          <a:solidFill>
            <a:schemeClr val="accent1">
              <a:lumMod val="20000"/>
              <a:lumOff val="80000"/>
            </a:schemeClr>
          </a:solidFill>
          <a:ln w="38100"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vert="horz" wrap="square" lIns="91440" tIns="45720" rIns="91440" bIns="45720" rtlCol="0">
            <a:spAutoFit/>
          </a:bodyPr>
          <a:lst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dk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dk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dk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dk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dk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dk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dk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dk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dk1"/>
                </a:solidFill>
                <a:latin typeface="+mn-lt"/>
                <a:ea typeface="+mn-ea"/>
                <a:cs typeface="+mn-cs"/>
              </a:defRPr>
            </a:lvl9pPr>
          </a:lstStyle>
          <a:p>
            <a:pPr marL="0" indent="0" algn="ctr">
              <a:buFont typeface="Garamond" pitchFamily="18" charset="0"/>
              <a:buNone/>
            </a:pPr>
            <a:r>
              <a:rPr lang="en-US" sz="2667" b="1" dirty="0">
                <a:solidFill>
                  <a:srgbClr val="000000"/>
                </a:solidFill>
                <a:latin typeface="+mj-lt"/>
              </a:rPr>
              <a:t>MMAP</a:t>
            </a:r>
          </a:p>
          <a:p>
            <a:pPr marL="0" indent="0" algn="ctr">
              <a:buFont typeface="Garamond" pitchFamily="18" charset="0"/>
              <a:buNone/>
            </a:pPr>
            <a:r>
              <a:rPr lang="en-US" sz="2667" b="1" dirty="0">
                <a:solidFill>
                  <a:srgbClr val="000000"/>
                </a:solidFill>
                <a:latin typeface="+mj-lt"/>
              </a:rPr>
              <a:t>1-800-803-7174 </a:t>
            </a:r>
            <a:endParaRPr lang="en-US" sz="4000" b="1" dirty="0">
              <a:latin typeface="+mj-lt"/>
            </a:endParaRPr>
          </a:p>
          <a:p>
            <a:endParaRPr lang="en-US" sz="1200" dirty="0"/>
          </a:p>
        </p:txBody>
      </p:sp>
      <p:sp>
        <p:nvSpPr>
          <p:cNvPr id="11" name="TextBox 10">
            <a:extLst>
              <a:ext uri="{FF2B5EF4-FFF2-40B4-BE49-F238E27FC236}">
                <a16:creationId xmlns:a16="http://schemas.microsoft.com/office/drawing/2014/main" id="{D5FFF8BE-3B7A-6766-DFB9-ED45D6D8F1BC}"/>
              </a:ext>
            </a:extLst>
          </p:cNvPr>
          <p:cNvSpPr txBox="1"/>
          <p:nvPr/>
        </p:nvSpPr>
        <p:spPr>
          <a:xfrm>
            <a:off x="1414672" y="3746261"/>
            <a:ext cx="8380602" cy="1384995"/>
          </a:xfrm>
          <a:prstGeom prst="rect">
            <a:avLst/>
          </a:prstGeom>
          <a:noFill/>
        </p:spPr>
        <p:txBody>
          <a:bodyPr wrap="square" rtlCol="0">
            <a:spAutoFit/>
          </a:bodyPr>
          <a:lstStyle/>
          <a:p>
            <a:r>
              <a:rPr lang="en-US" sz="2800" b="1" dirty="0">
                <a:solidFill>
                  <a:srgbClr val="FF0000"/>
                </a:solidFill>
              </a:rPr>
              <a:t>Do not be afraid or embarrassed to report if you have been a victim of a scam.  The scammers are very tricky!  It can happen to anyone.</a:t>
            </a:r>
          </a:p>
        </p:txBody>
      </p:sp>
      <p:pic>
        <p:nvPicPr>
          <p:cNvPr id="12" name="Picture 11" descr="A logo for a senior medicare company&#10;&#10;Description automatically generated">
            <a:extLst>
              <a:ext uri="{FF2B5EF4-FFF2-40B4-BE49-F238E27FC236}">
                <a16:creationId xmlns:a16="http://schemas.microsoft.com/office/drawing/2014/main" id="{D30C42FE-20A1-1A44-7566-0E63989C0D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22589" y="5534626"/>
            <a:ext cx="2079564" cy="981625"/>
          </a:xfrm>
          <a:prstGeom prst="rect">
            <a:avLst/>
          </a:prstGeom>
        </p:spPr>
      </p:pic>
      <p:pic>
        <p:nvPicPr>
          <p:cNvPr id="13" name="Picture 12" descr="A black screen with blue text&#10;&#10;Description automatically generated">
            <a:extLst>
              <a:ext uri="{FF2B5EF4-FFF2-40B4-BE49-F238E27FC236}">
                <a16:creationId xmlns:a16="http://schemas.microsoft.com/office/drawing/2014/main" id="{9E4D83F7-9A05-93DE-CA79-62841649EE99}"/>
              </a:ext>
            </a:extLst>
          </p:cNvPr>
          <p:cNvPicPr>
            <a:picLocks noChangeAspect="1"/>
          </p:cNvPicPr>
          <p:nvPr/>
        </p:nvPicPr>
        <p:blipFill>
          <a:blip r:embed="rId3"/>
          <a:stretch>
            <a:fillRect/>
          </a:stretch>
        </p:blipFill>
        <p:spPr>
          <a:xfrm>
            <a:off x="4724399" y="5534628"/>
            <a:ext cx="3462527" cy="1170972"/>
          </a:xfrm>
          <a:prstGeom prst="rect">
            <a:avLst/>
          </a:prstGeom>
        </p:spPr>
      </p:pic>
      <p:pic>
        <p:nvPicPr>
          <p:cNvPr id="5" name="Picture 4" descr="A black background with blue text&#10;&#10;Description automatically generated">
            <a:extLst>
              <a:ext uri="{FF2B5EF4-FFF2-40B4-BE49-F238E27FC236}">
                <a16:creationId xmlns:a16="http://schemas.microsoft.com/office/drawing/2014/main" id="{5580B52B-7239-63DC-C977-B62FE9A81CDA}"/>
              </a:ext>
            </a:extLst>
          </p:cNvPr>
          <p:cNvPicPr>
            <a:picLocks noChangeAspect="1"/>
          </p:cNvPicPr>
          <p:nvPr/>
        </p:nvPicPr>
        <p:blipFill>
          <a:blip r:embed="rId4"/>
          <a:stretch>
            <a:fillRect/>
          </a:stretch>
        </p:blipFill>
        <p:spPr>
          <a:xfrm>
            <a:off x="1262677" y="5420772"/>
            <a:ext cx="3554386" cy="1262233"/>
          </a:xfrm>
          <a:prstGeom prst="rect">
            <a:avLst/>
          </a:prstGeom>
        </p:spPr>
      </p:pic>
    </p:spTree>
    <p:extLst>
      <p:ext uri="{BB962C8B-B14F-4D97-AF65-F5344CB8AC3E}">
        <p14:creationId xmlns:p14="http://schemas.microsoft.com/office/powerpoint/2010/main" val="11285405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EEDFD83B-474E-42D8-99FD-250991624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6" name="Rectangle 15">
            <a:extLst>
              <a:ext uri="{FF2B5EF4-FFF2-40B4-BE49-F238E27FC236}">
                <a16:creationId xmlns:a16="http://schemas.microsoft.com/office/drawing/2014/main" id="{E18AC0D4-F32D-4067-9F63-E553F4AFF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3429000"/>
          </a:xfrm>
          <a:prstGeom prst="rect">
            <a:avLst/>
          </a:prstGeom>
          <a:ln>
            <a:noFill/>
          </a:ln>
          <a:effectLst>
            <a:outerShdw blurRad="203200" dist="1270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559FBAB1-495A-425A-87C8-49F42D534668}"/>
              </a:ext>
            </a:extLst>
          </p:cNvPr>
          <p:cNvSpPr>
            <a:spLocks noGrp="1"/>
          </p:cNvSpPr>
          <p:nvPr>
            <p:ph type="title"/>
          </p:nvPr>
        </p:nvSpPr>
        <p:spPr>
          <a:xfrm>
            <a:off x="186987" y="696761"/>
            <a:ext cx="4419600" cy="3429000"/>
          </a:xfrm>
        </p:spPr>
        <p:txBody>
          <a:bodyPr anchor="ctr">
            <a:normAutofit/>
          </a:bodyPr>
          <a:lstStyle/>
          <a:p>
            <a:r>
              <a:rPr lang="en-US" sz="3700" dirty="0"/>
              <a:t>We Are Here to Help You</a:t>
            </a:r>
            <a:br>
              <a:rPr lang="en-US" sz="3700" dirty="0"/>
            </a:br>
            <a:r>
              <a:rPr lang="en-US" sz="3700" dirty="0"/>
              <a:t>1-800-803-7174 or MMAP@ageways.org</a:t>
            </a:r>
          </a:p>
        </p:txBody>
      </p:sp>
      <p:pic>
        <p:nvPicPr>
          <p:cNvPr id="9" name="Picture 8" descr="A black screen with blue text&#10;&#10;Description automatically generated">
            <a:extLst>
              <a:ext uri="{FF2B5EF4-FFF2-40B4-BE49-F238E27FC236}">
                <a16:creationId xmlns:a16="http://schemas.microsoft.com/office/drawing/2014/main" id="{5103C366-9905-7AA9-D5CE-9483AED7132F}"/>
              </a:ext>
            </a:extLst>
          </p:cNvPr>
          <p:cNvPicPr>
            <a:picLocks noChangeAspect="1"/>
          </p:cNvPicPr>
          <p:nvPr/>
        </p:nvPicPr>
        <p:blipFill>
          <a:blip r:embed="rId3"/>
          <a:stretch>
            <a:fillRect/>
          </a:stretch>
        </p:blipFill>
        <p:spPr>
          <a:xfrm>
            <a:off x="1919894" y="5818778"/>
            <a:ext cx="3079173" cy="1039222"/>
          </a:xfrm>
          <a:prstGeom prst="rect">
            <a:avLst/>
          </a:prstGeom>
          <a:effectLst/>
        </p:spPr>
      </p:pic>
      <p:pic>
        <p:nvPicPr>
          <p:cNvPr id="5" name="Picture 4" descr="A black background with blue text&#10;&#10;Description automatically generated">
            <a:extLst>
              <a:ext uri="{FF2B5EF4-FFF2-40B4-BE49-F238E27FC236}">
                <a16:creationId xmlns:a16="http://schemas.microsoft.com/office/drawing/2014/main" id="{4E4D2FAC-44EA-DBF7-3C1A-5438DF04DF01}"/>
              </a:ext>
            </a:extLst>
          </p:cNvPr>
          <p:cNvPicPr>
            <a:picLocks noChangeAspect="1"/>
          </p:cNvPicPr>
          <p:nvPr/>
        </p:nvPicPr>
        <p:blipFill>
          <a:blip r:embed="rId4"/>
          <a:stretch>
            <a:fillRect/>
          </a:stretch>
        </p:blipFill>
        <p:spPr>
          <a:xfrm>
            <a:off x="7314853" y="5707701"/>
            <a:ext cx="3654361" cy="1297298"/>
          </a:xfrm>
          <a:prstGeom prst="rect">
            <a:avLst/>
          </a:prstGeom>
          <a:effectLst/>
        </p:spPr>
      </p:pic>
      <p:sp>
        <p:nvSpPr>
          <p:cNvPr id="2" name="Date Placeholder 1">
            <a:extLst>
              <a:ext uri="{FF2B5EF4-FFF2-40B4-BE49-F238E27FC236}">
                <a16:creationId xmlns:a16="http://schemas.microsoft.com/office/drawing/2014/main" id="{9F766A19-2B06-43BA-9DA2-886B4E39DE25}"/>
              </a:ext>
            </a:extLst>
          </p:cNvPr>
          <p:cNvSpPr>
            <a:spLocks noGrp="1"/>
          </p:cNvSpPr>
          <p:nvPr>
            <p:ph type="dt" sz="half" idx="10"/>
          </p:nvPr>
        </p:nvSpPr>
        <p:spPr>
          <a:xfrm>
            <a:off x="761802" y="6356350"/>
            <a:ext cx="2819598" cy="365125"/>
          </a:xfrm>
        </p:spPr>
        <p:txBody>
          <a:bodyPr>
            <a:normAutofit/>
          </a:bodyPr>
          <a:lstStyle/>
          <a:p>
            <a:pPr>
              <a:spcAft>
                <a:spcPts val="600"/>
              </a:spcAft>
            </a:pPr>
            <a:r>
              <a:rPr lang="en-US">
                <a:solidFill>
                  <a:schemeClr val="tx1"/>
                </a:solidFill>
              </a:rPr>
              <a:t>9/2024</a:t>
            </a:r>
          </a:p>
        </p:txBody>
      </p:sp>
      <p:sp>
        <p:nvSpPr>
          <p:cNvPr id="3" name="Slide Number Placeholder 2">
            <a:extLst>
              <a:ext uri="{FF2B5EF4-FFF2-40B4-BE49-F238E27FC236}">
                <a16:creationId xmlns:a16="http://schemas.microsoft.com/office/drawing/2014/main" id="{D56B7AAB-50A2-4D81-AC41-D8CC44B49A6C}"/>
              </a:ext>
            </a:extLst>
          </p:cNvPr>
          <p:cNvSpPr>
            <a:spLocks noGrp="1"/>
          </p:cNvSpPr>
          <p:nvPr>
            <p:ph type="sldNum" sz="quarter" idx="12"/>
          </p:nvPr>
        </p:nvSpPr>
        <p:spPr>
          <a:xfrm>
            <a:off x="8732520" y="6356350"/>
            <a:ext cx="3199388" cy="365125"/>
          </a:xfrm>
        </p:spPr>
        <p:txBody>
          <a:bodyPr>
            <a:normAutofit/>
          </a:bodyPr>
          <a:lstStyle/>
          <a:p>
            <a:pPr>
              <a:spcAft>
                <a:spcPts val="600"/>
              </a:spcAft>
            </a:pPr>
            <a:fld id="{4FAB73BC-B049-4115-A692-8D63A059BFB8}" type="slidenum">
              <a:rPr lang="en-US">
                <a:solidFill>
                  <a:schemeClr val="tx1"/>
                </a:solidFill>
              </a:rPr>
              <a:pPr>
                <a:spcAft>
                  <a:spcPts val="600"/>
                </a:spcAft>
              </a:pPr>
              <a:t>48</a:t>
            </a:fld>
            <a:endParaRPr lang="en-US">
              <a:solidFill>
                <a:schemeClr val="tx1"/>
              </a:solidFill>
            </a:endParaRPr>
          </a:p>
        </p:txBody>
      </p:sp>
      <p:graphicFrame>
        <p:nvGraphicFramePr>
          <p:cNvPr id="8" name="Content Placeholder 1">
            <a:extLst>
              <a:ext uri="{FF2B5EF4-FFF2-40B4-BE49-F238E27FC236}">
                <a16:creationId xmlns:a16="http://schemas.microsoft.com/office/drawing/2014/main" id="{74EE6CB1-3689-4FCF-A6F6-9A095DA6E6CA}"/>
              </a:ext>
            </a:extLst>
          </p:cNvPr>
          <p:cNvGraphicFramePr>
            <a:graphicFrameLocks noGrp="1"/>
          </p:cNvGraphicFramePr>
          <p:nvPr>
            <p:ph idx="1"/>
            <p:extLst>
              <p:ext uri="{D42A27DB-BD31-4B8C-83A1-F6EECF244321}">
                <p14:modId xmlns:p14="http://schemas.microsoft.com/office/powerpoint/2010/main" val="970725714"/>
              </p:ext>
            </p:extLst>
          </p:nvPr>
        </p:nvGraphicFramePr>
        <p:xfrm>
          <a:off x="4434215" y="384046"/>
          <a:ext cx="7365304" cy="50647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4793650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AB8FAA0-6C46-10B1-3CDD-FDE780355A5D}"/>
              </a:ext>
            </a:extLst>
          </p:cNvPr>
          <p:cNvSpPr>
            <a:spLocks noGrp="1"/>
          </p:cNvSpPr>
          <p:nvPr>
            <p:ph type="title"/>
          </p:nvPr>
        </p:nvSpPr>
        <p:spPr/>
        <p:txBody>
          <a:bodyPr/>
          <a:lstStyle/>
          <a:p>
            <a:r>
              <a:rPr lang="en-US" dirty="0">
                <a:solidFill>
                  <a:srgbClr val="323232"/>
                </a:solidFill>
                <a:ea typeface="+mj-lt"/>
                <a:cs typeface="+mj-lt"/>
              </a:rPr>
              <a:t>Funding Statement</a:t>
            </a:r>
            <a:endParaRPr lang="en-US" dirty="0"/>
          </a:p>
        </p:txBody>
      </p:sp>
      <p:sp>
        <p:nvSpPr>
          <p:cNvPr id="11" name="Content Placeholder 10">
            <a:extLst>
              <a:ext uri="{FF2B5EF4-FFF2-40B4-BE49-F238E27FC236}">
                <a16:creationId xmlns:a16="http://schemas.microsoft.com/office/drawing/2014/main" id="{17D01D12-5892-0C25-2735-318BD4F577E7}"/>
              </a:ext>
            </a:extLst>
          </p:cNvPr>
          <p:cNvSpPr>
            <a:spLocks noGrp="1"/>
          </p:cNvSpPr>
          <p:nvPr>
            <p:ph idx="1"/>
          </p:nvPr>
        </p:nvSpPr>
        <p:spPr>
          <a:xfrm>
            <a:off x="838200" y="1190937"/>
            <a:ext cx="10058400" cy="3931920"/>
          </a:xfrm>
        </p:spPr>
        <p:txBody>
          <a:bodyPr vert="horz" lIns="91440" tIns="45720" rIns="91440" bIns="45720" rtlCol="0" anchor="t">
            <a:normAutofit fontScale="92500" lnSpcReduction="10000"/>
          </a:bodyPr>
          <a:lstStyle/>
          <a:p>
            <a:r>
              <a:rPr lang="en-US" dirty="0">
                <a:solidFill>
                  <a:srgbClr val="737373"/>
                </a:solidFill>
                <a:ea typeface="+mn-lt"/>
                <a:cs typeface="+mn-lt"/>
              </a:rPr>
              <a:t>The Michigan Medicare Assistance Program (MMAP) is a part of the national network of State Health Insurance Assistance Programs (SHIP) and Senior Medicare Patrols (SMP). Funding for MMAP is supported by grants from the U.S. Administration for Community Living-Department of Health and Human Services and the Michigan Department of Health and Human Services, grant numbers: 90SAPG0090, 2101MIMIAA, 2101MIMISH, and 90MPPG0039. Points of view expressed do not necessarily represent the Administration for Community Living or Michigan Department of Health and Human Services. MMAP does not receive funding from, nor is it affiliated with any insurance companies. </a:t>
            </a:r>
            <a:endParaRPr lang="en-US" dirty="0">
              <a:ea typeface="+mn-lt"/>
              <a:cs typeface="+mn-lt"/>
            </a:endParaRPr>
          </a:p>
          <a:p>
            <a:pPr>
              <a:buClr>
                <a:srgbClr val="262626"/>
              </a:buClr>
            </a:pPr>
            <a:endParaRPr lang="en-US" dirty="0"/>
          </a:p>
        </p:txBody>
      </p:sp>
      <p:sp>
        <p:nvSpPr>
          <p:cNvPr id="2" name="Date Placeholder 1">
            <a:extLst>
              <a:ext uri="{FF2B5EF4-FFF2-40B4-BE49-F238E27FC236}">
                <a16:creationId xmlns:a16="http://schemas.microsoft.com/office/drawing/2014/main" id="{16E82B87-5836-EA3B-D112-D2A8FFD5870E}"/>
              </a:ext>
            </a:extLst>
          </p:cNvPr>
          <p:cNvSpPr>
            <a:spLocks noGrp="1"/>
          </p:cNvSpPr>
          <p:nvPr>
            <p:ph type="dt" sz="half" idx="10"/>
          </p:nvPr>
        </p:nvSpPr>
        <p:spPr/>
        <p:txBody>
          <a:bodyPr/>
          <a:lstStyle/>
          <a:p>
            <a:r>
              <a:rPr lang="en-US" dirty="0"/>
              <a:t>9/2024</a:t>
            </a:r>
          </a:p>
        </p:txBody>
      </p:sp>
      <p:sp>
        <p:nvSpPr>
          <p:cNvPr id="3" name="Slide Number Placeholder 2">
            <a:extLst>
              <a:ext uri="{FF2B5EF4-FFF2-40B4-BE49-F238E27FC236}">
                <a16:creationId xmlns:a16="http://schemas.microsoft.com/office/drawing/2014/main" id="{5935C125-E9C4-F44D-540D-ECD6CC75B973}"/>
              </a:ext>
            </a:extLst>
          </p:cNvPr>
          <p:cNvSpPr>
            <a:spLocks noGrp="1"/>
          </p:cNvSpPr>
          <p:nvPr>
            <p:ph type="sldNum" sz="quarter" idx="12"/>
          </p:nvPr>
        </p:nvSpPr>
        <p:spPr/>
        <p:txBody>
          <a:bodyPr/>
          <a:lstStyle/>
          <a:p>
            <a:fld id="{4FAB73BC-B049-4115-A692-8D63A059BFB8}" type="slidenum">
              <a:rPr lang="en-US" smtClean="0"/>
              <a:t>49</a:t>
            </a:fld>
            <a:endParaRPr lang="en-US" dirty="0"/>
          </a:p>
        </p:txBody>
      </p:sp>
      <p:pic>
        <p:nvPicPr>
          <p:cNvPr id="6" name="Picture 6"/>
          <p:cNvPicPr>
            <a:picLocks noChangeAspect="1"/>
          </p:cNvPicPr>
          <p:nvPr/>
        </p:nvPicPr>
        <p:blipFill>
          <a:blip r:embed="rId3"/>
          <a:srcRect/>
          <a:stretch>
            <a:fillRect/>
          </a:stretch>
        </p:blipFill>
        <p:spPr>
          <a:xfrm>
            <a:off x="3105981" y="5211830"/>
            <a:ext cx="5522837" cy="1281045"/>
          </a:xfrm>
          <a:prstGeom prst="rect">
            <a:avLst/>
          </a:prstGeom>
        </p:spPr>
      </p:pic>
      <p:sp>
        <p:nvSpPr>
          <p:cNvPr id="9" name="TextBox 9"/>
          <p:cNvSpPr txBox="1"/>
          <p:nvPr/>
        </p:nvSpPr>
        <p:spPr>
          <a:xfrm>
            <a:off x="4105865" y="6292504"/>
            <a:ext cx="3980271" cy="240130"/>
          </a:xfrm>
          <a:prstGeom prst="rect">
            <a:avLst/>
          </a:prstGeom>
        </p:spPr>
        <p:txBody>
          <a:bodyPr lIns="0" tIns="0" rIns="0" bIns="0" rtlCol="0" anchor="t">
            <a:spAutoFit/>
          </a:bodyPr>
          <a:lstStyle/>
          <a:p>
            <a:pPr algn="ctr">
              <a:lnSpc>
                <a:spcPts val="1847"/>
              </a:lnSpc>
            </a:pPr>
            <a:r>
              <a:rPr lang="en-US" sz="1866" dirty="0">
                <a:solidFill>
                  <a:srgbClr val="FFFFFF"/>
                </a:solidFill>
                <a:latin typeface="Poppins Thin Bold"/>
              </a:rPr>
              <a:t>www.mmapinc.org</a:t>
            </a:r>
          </a:p>
        </p:txBody>
      </p:sp>
    </p:spTree>
    <p:extLst>
      <p:ext uri="{BB962C8B-B14F-4D97-AF65-F5344CB8AC3E}">
        <p14:creationId xmlns:p14="http://schemas.microsoft.com/office/powerpoint/2010/main" val="20752939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9A7DA6-7AE4-5856-7DA9-6C1C4980906C}"/>
              </a:ext>
            </a:extLst>
          </p:cNvPr>
          <p:cNvSpPr>
            <a:spLocks noGrp="1"/>
          </p:cNvSpPr>
          <p:nvPr>
            <p:ph type="dt" sz="half" idx="10"/>
          </p:nvPr>
        </p:nvSpPr>
        <p:spPr/>
        <p:txBody>
          <a:bodyPr/>
          <a:lstStyle/>
          <a:p>
            <a:fld id="{4371B4C4-F478-405F-86E6-34D6F78620D8}" type="datetime1">
              <a:rPr lang="en-US" smtClean="0"/>
              <a:t>10/22/2024</a:t>
            </a:fld>
            <a:endParaRPr lang="en-US" dirty="0"/>
          </a:p>
        </p:txBody>
      </p:sp>
      <p:sp>
        <p:nvSpPr>
          <p:cNvPr id="3" name="Footer Placeholder 2">
            <a:extLst>
              <a:ext uri="{FF2B5EF4-FFF2-40B4-BE49-F238E27FC236}">
                <a16:creationId xmlns:a16="http://schemas.microsoft.com/office/drawing/2014/main" id="{E56EA2AA-B856-7BA8-1EC8-6D5391E5B366}"/>
              </a:ext>
            </a:extLst>
          </p:cNvPr>
          <p:cNvSpPr>
            <a:spLocks noGrp="1"/>
          </p:cNvSpPr>
          <p:nvPr>
            <p:ph type="ftr" sz="quarter" idx="11"/>
          </p:nvPr>
        </p:nvSpPr>
        <p:spPr/>
        <p:txBody>
          <a:bodyPr/>
          <a:lstStyle/>
          <a:p>
            <a:r>
              <a:rPr lang="en-US"/>
              <a:t>
              </a:t>
            </a:r>
            <a:endParaRPr lang="en-US" dirty="0"/>
          </a:p>
        </p:txBody>
      </p:sp>
      <p:sp>
        <p:nvSpPr>
          <p:cNvPr id="4" name="Slide Number Placeholder 3">
            <a:extLst>
              <a:ext uri="{FF2B5EF4-FFF2-40B4-BE49-F238E27FC236}">
                <a16:creationId xmlns:a16="http://schemas.microsoft.com/office/drawing/2014/main" id="{6D84DE3A-E4D4-AFF7-C156-A6EF75FE95BB}"/>
              </a:ext>
            </a:extLst>
          </p:cNvPr>
          <p:cNvSpPr>
            <a:spLocks noGrp="1"/>
          </p:cNvSpPr>
          <p:nvPr>
            <p:ph type="sldNum" sz="quarter" idx="12"/>
          </p:nvPr>
        </p:nvSpPr>
        <p:spPr/>
        <p:txBody>
          <a:bodyPr/>
          <a:lstStyle/>
          <a:p>
            <a:fld id="{70C12960-6E85-460F-B6E3-5B82CB31AF3D}" type="slidenum">
              <a:rPr lang="en-US" smtClean="0"/>
              <a:t>50</a:t>
            </a:fld>
            <a:endParaRPr lang="en-US" dirty="0"/>
          </a:p>
        </p:txBody>
      </p:sp>
      <p:pic>
        <p:nvPicPr>
          <p:cNvPr id="7170" name="Picture 2" descr="109,800+ Question Mark Stock Illustrations, Royalty-Free ...">
            <a:extLst>
              <a:ext uri="{FF2B5EF4-FFF2-40B4-BE49-F238E27FC236}">
                <a16:creationId xmlns:a16="http://schemas.microsoft.com/office/drawing/2014/main" id="{5296193C-3027-6E84-C5E4-51E6AB1E12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3852" y="325677"/>
            <a:ext cx="8004132" cy="6225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2792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303B97-8F0E-4B77-8705-E9D615AD15A7}"/>
              </a:ext>
            </a:extLst>
          </p:cNvPr>
          <p:cNvSpPr txBox="1"/>
          <p:nvPr/>
        </p:nvSpPr>
        <p:spPr>
          <a:xfrm>
            <a:off x="4359387" y="2211111"/>
            <a:ext cx="708955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Helping Seniors and Their Families</a:t>
            </a:r>
          </a:p>
        </p:txBody>
      </p:sp>
      <p:pic>
        <p:nvPicPr>
          <p:cNvPr id="12" name="Picture 11">
            <a:extLst>
              <a:ext uri="{FF2B5EF4-FFF2-40B4-BE49-F238E27FC236}">
                <a16:creationId xmlns:a16="http://schemas.microsoft.com/office/drawing/2014/main" id="{042BE848-824F-4E57-AF0D-0A5C2D4CBC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4595" y="5400663"/>
            <a:ext cx="952511" cy="952511"/>
          </a:xfrm>
          <a:prstGeom prst="rect">
            <a:avLst/>
          </a:prstGeom>
        </p:spPr>
      </p:pic>
      <p:pic>
        <p:nvPicPr>
          <p:cNvPr id="13" name="Picture 2" descr="C:\Users\Yanikk\AppData\Local\Microsoft\Windows\Temporary Internet Files\Content.IE5\87Z53HLD\website-icon-md[1].png">
            <a:extLst>
              <a:ext uri="{FF2B5EF4-FFF2-40B4-BE49-F238E27FC236}">
                <a16:creationId xmlns:a16="http://schemas.microsoft.com/office/drawing/2014/main" id="{53EF0ECE-7B2C-4E22-B69E-4164BB6681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837206">
            <a:off x="7981548" y="5485841"/>
            <a:ext cx="863143" cy="799420"/>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2">
            <a:extLst>
              <a:ext uri="{FF2B5EF4-FFF2-40B4-BE49-F238E27FC236}">
                <a16:creationId xmlns:a16="http://schemas.microsoft.com/office/drawing/2014/main" id="{4394EA4D-0317-439A-AD24-E66BB2B06ED6}"/>
              </a:ext>
            </a:extLst>
          </p:cNvPr>
          <p:cNvSpPr txBox="1">
            <a:spLocks/>
          </p:cNvSpPr>
          <p:nvPr/>
        </p:nvSpPr>
        <p:spPr>
          <a:xfrm>
            <a:off x="5184331" y="5553752"/>
            <a:ext cx="2612572" cy="646331"/>
          </a:xfrm>
          <a:prstGeom prst="rect">
            <a:avLst/>
          </a:prstGeom>
        </p:spPr>
        <p:txBody>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4472C4"/>
              </a:buClr>
              <a:buSzTx/>
              <a:buFont typeface="Arial" pitchFamily="34" charset="0"/>
              <a:buNone/>
              <a:tabLst/>
              <a:defRPr/>
            </a:pPr>
            <a:r>
              <a:rPr kumimoji="0" lang="en-US" sz="2800" b="1" i="0" u="none" strike="noStrike" kern="1200" cap="none" spc="0" normalizeH="0" baseline="0" noProof="0" dirty="0">
                <a:ln>
                  <a:noFill/>
                </a:ln>
                <a:solidFill>
                  <a:srgbClr val="44546A"/>
                </a:solidFill>
                <a:effectLst/>
                <a:uLnTx/>
                <a:uFillTx/>
                <a:latin typeface="Calibri" panose="020F0502020204030204"/>
                <a:ea typeface="+mn-ea"/>
                <a:cs typeface="+mn-cs"/>
              </a:rPr>
              <a:t>800-852-7795</a:t>
            </a:r>
          </a:p>
        </p:txBody>
      </p:sp>
      <p:sp>
        <p:nvSpPr>
          <p:cNvPr id="16" name="TextBox 15">
            <a:extLst>
              <a:ext uri="{FF2B5EF4-FFF2-40B4-BE49-F238E27FC236}">
                <a16:creationId xmlns:a16="http://schemas.microsoft.com/office/drawing/2014/main" id="{313DEC90-0A98-4410-A333-553067A56E4D}"/>
              </a:ext>
            </a:extLst>
          </p:cNvPr>
          <p:cNvSpPr txBox="1"/>
          <p:nvPr/>
        </p:nvSpPr>
        <p:spPr>
          <a:xfrm>
            <a:off x="8922076" y="5416332"/>
            <a:ext cx="294428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solidFill>
                <a:effectLst/>
                <a:uLnTx/>
                <a:uFillTx/>
                <a:latin typeface="Calibri" panose="020F0502020204030204"/>
                <a:ea typeface="+mn-ea"/>
                <a:cs typeface="+mn-cs"/>
              </a:rPr>
              <a:t>www.ageways.org</a:t>
            </a:r>
          </a:p>
        </p:txBody>
      </p:sp>
      <p:sp>
        <p:nvSpPr>
          <p:cNvPr id="17" name="TextBox 16">
            <a:extLst>
              <a:ext uri="{FF2B5EF4-FFF2-40B4-BE49-F238E27FC236}">
                <a16:creationId xmlns:a16="http://schemas.microsoft.com/office/drawing/2014/main" id="{991823FD-2659-4174-99B5-00413E0CA3B0}"/>
              </a:ext>
            </a:extLst>
          </p:cNvPr>
          <p:cNvSpPr txBox="1"/>
          <p:nvPr/>
        </p:nvSpPr>
        <p:spPr>
          <a:xfrm>
            <a:off x="858700" y="5532456"/>
            <a:ext cx="273013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solidFill>
                <a:effectLst/>
                <a:uLnTx/>
                <a:uFillTx/>
                <a:latin typeface="Calibri" panose="020F0502020204030204"/>
                <a:ea typeface="+mn-ea"/>
                <a:cs typeface="+mn-cs"/>
              </a:rPr>
              <a:t>Contact us by:</a:t>
            </a:r>
          </a:p>
        </p:txBody>
      </p:sp>
      <p:pic>
        <p:nvPicPr>
          <p:cNvPr id="10" name="Picture 9" descr="A black screen with blue text">
            <a:extLst>
              <a:ext uri="{FF2B5EF4-FFF2-40B4-BE49-F238E27FC236}">
                <a16:creationId xmlns:a16="http://schemas.microsoft.com/office/drawing/2014/main" id="{D8286A14-F2CC-6ECF-4A57-1586A889AF99}"/>
              </a:ext>
            </a:extLst>
          </p:cNvPr>
          <p:cNvPicPr>
            <a:picLocks noChangeAspect="1"/>
          </p:cNvPicPr>
          <p:nvPr/>
        </p:nvPicPr>
        <p:blipFill>
          <a:blip r:embed="rId5"/>
          <a:stretch>
            <a:fillRect/>
          </a:stretch>
        </p:blipFill>
        <p:spPr>
          <a:xfrm>
            <a:off x="444776" y="470618"/>
            <a:ext cx="6156641" cy="2082081"/>
          </a:xfrm>
          <a:prstGeom prst="rect">
            <a:avLst/>
          </a:prstGeom>
        </p:spPr>
      </p:pic>
      <p:graphicFrame>
        <p:nvGraphicFramePr>
          <p:cNvPr id="19" name="TextBox 6">
            <a:extLst>
              <a:ext uri="{FF2B5EF4-FFF2-40B4-BE49-F238E27FC236}">
                <a16:creationId xmlns:a16="http://schemas.microsoft.com/office/drawing/2014/main" id="{41A1A353-C763-2F92-7231-43925E41F851}"/>
              </a:ext>
            </a:extLst>
          </p:cNvPr>
          <p:cNvGraphicFramePr/>
          <p:nvPr/>
        </p:nvGraphicFramePr>
        <p:xfrm>
          <a:off x="3116955" y="2108688"/>
          <a:ext cx="7806684" cy="443318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Date Placeholder 2">
            <a:extLst>
              <a:ext uri="{FF2B5EF4-FFF2-40B4-BE49-F238E27FC236}">
                <a16:creationId xmlns:a16="http://schemas.microsoft.com/office/drawing/2014/main" id="{5AA33AA1-973B-B466-E087-336896BECC3C}"/>
              </a:ext>
            </a:extLst>
          </p:cNvPr>
          <p:cNvSpPr>
            <a:spLocks noGrp="1"/>
          </p:cNvSpPr>
          <p:nvPr>
            <p:ph type="dt" sz="half" idx="10"/>
          </p:nvPr>
        </p:nvSpPr>
        <p:spPr/>
        <p:txBody>
          <a:bodyPr/>
          <a:lstStyle/>
          <a:p>
            <a:r>
              <a:rPr lang="en-US" dirty="0"/>
              <a:t>9/2024</a:t>
            </a:r>
          </a:p>
        </p:txBody>
      </p:sp>
      <p:sp>
        <p:nvSpPr>
          <p:cNvPr id="4" name="Slide Number Placeholder 3">
            <a:extLst>
              <a:ext uri="{FF2B5EF4-FFF2-40B4-BE49-F238E27FC236}">
                <a16:creationId xmlns:a16="http://schemas.microsoft.com/office/drawing/2014/main" id="{075A9946-A803-DB10-6E2D-C049921EAD60}"/>
              </a:ext>
            </a:extLst>
          </p:cNvPr>
          <p:cNvSpPr>
            <a:spLocks noGrp="1"/>
          </p:cNvSpPr>
          <p:nvPr>
            <p:ph type="sldNum" sz="quarter" idx="12"/>
          </p:nvPr>
        </p:nvSpPr>
        <p:spPr/>
        <p:txBody>
          <a:bodyPr/>
          <a:lstStyle/>
          <a:p>
            <a:fld id="{4FAB73BC-B049-4115-A692-8D63A059BFB8}" type="slidenum">
              <a:rPr lang="en-US" smtClean="0"/>
              <a:t>51</a:t>
            </a:fld>
            <a:endParaRPr lang="en-US" dirty="0"/>
          </a:p>
        </p:txBody>
      </p:sp>
    </p:spTree>
    <p:extLst>
      <p:ext uri="{BB962C8B-B14F-4D97-AF65-F5344CB8AC3E}">
        <p14:creationId xmlns:p14="http://schemas.microsoft.com/office/powerpoint/2010/main" val="3404506894"/>
      </p:ext>
    </p:extLst>
  </p:cSld>
  <p:clrMapOvr>
    <a:masterClrMapping/>
  </p:clrMapOvr>
  <mc:AlternateContent xmlns:mc="http://schemas.openxmlformats.org/markup-compatibility/2006" xmlns:p14="http://schemas.microsoft.com/office/powerpoint/2010/main">
    <mc:Choice Requires="p14">
      <p:transition spd="slow" p14:dur="2000" advTm="30965"/>
    </mc:Choice>
    <mc:Fallback xmlns="">
      <p:transition spd="slow" advTm="30965"/>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3">
            <a:extLst>
              <a:ext uri="{FF2B5EF4-FFF2-40B4-BE49-F238E27FC236}">
                <a16:creationId xmlns:a16="http://schemas.microsoft.com/office/drawing/2014/main" id="{3247DEF0-4374-443B-8360-FF288C33BC34}"/>
              </a:ext>
            </a:extLst>
          </p:cNvPr>
          <p:cNvSpPr txBox="1">
            <a:spLocks/>
          </p:cNvSpPr>
          <p:nvPr/>
        </p:nvSpPr>
        <p:spPr>
          <a:xfrm>
            <a:off x="6461185" y="1347383"/>
            <a:ext cx="5216483" cy="98191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700" b="1" i="0" u="none" strike="noStrike" kern="1200" cap="none" spc="0" normalizeH="0" baseline="0" noProof="0" dirty="0">
                <a:ln>
                  <a:noFill/>
                </a:ln>
                <a:solidFill>
                  <a:srgbClr val="44546A">
                    <a:lumMod val="60000"/>
                    <a:lumOff val="40000"/>
                  </a:srgbClr>
                </a:solidFill>
                <a:effectLst/>
                <a:uLnTx/>
                <a:uFillTx/>
                <a:latin typeface="Calibri Light" panose="020F0302020204030204"/>
                <a:ea typeface="+mj-ea"/>
                <a:cs typeface="+mj-cs"/>
              </a:rPr>
              <a:t>Programs That Can Help:</a:t>
            </a:r>
            <a:br>
              <a:rPr kumimoji="0" lang="en-US" sz="3700" b="1" i="0" u="none" strike="noStrike" kern="1200" cap="none" spc="0" normalizeH="0" baseline="0" noProof="0" dirty="0">
                <a:ln>
                  <a:noFill/>
                </a:ln>
                <a:solidFill>
                  <a:srgbClr val="44546A">
                    <a:lumMod val="60000"/>
                    <a:lumOff val="40000"/>
                  </a:srgbClr>
                </a:solidFill>
                <a:effectLst/>
                <a:uLnTx/>
                <a:uFillTx/>
                <a:latin typeface="Calibri Light" panose="020F0302020204030204"/>
                <a:ea typeface="+mj-ea"/>
                <a:cs typeface="+mj-cs"/>
              </a:rPr>
            </a:br>
            <a:r>
              <a:rPr kumimoji="0" lang="en-US" sz="37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0" i="1" u="none" strike="noStrike" kern="1200" cap="none" spc="0" normalizeH="0" baseline="0" noProof="0" dirty="0">
                <a:ln>
                  <a:noFill/>
                </a:ln>
                <a:solidFill>
                  <a:prstClr val="black"/>
                </a:solidFill>
                <a:effectLst/>
                <a:uLnTx/>
                <a:uFillTx/>
                <a:latin typeface="Calibri Light" panose="020F0302020204030204"/>
                <a:ea typeface="+mj-ea"/>
                <a:cs typeface="+mj-cs"/>
              </a:rPr>
              <a:t>Information and Assistance</a:t>
            </a:r>
          </a:p>
        </p:txBody>
      </p:sp>
      <p:graphicFrame>
        <p:nvGraphicFramePr>
          <p:cNvPr id="26" name="TextBox 6">
            <a:extLst>
              <a:ext uri="{FF2B5EF4-FFF2-40B4-BE49-F238E27FC236}">
                <a16:creationId xmlns:a16="http://schemas.microsoft.com/office/drawing/2014/main" id="{3D2312ED-23FB-48B2-865F-BF783E991998}"/>
              </a:ext>
            </a:extLst>
          </p:cNvPr>
          <p:cNvGraphicFramePr/>
          <p:nvPr/>
        </p:nvGraphicFramePr>
        <p:xfrm>
          <a:off x="6509369" y="2779901"/>
          <a:ext cx="5120113" cy="34976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9D5683E5-F35F-46EF-96FF-5994E0C88BF5}"/>
              </a:ext>
            </a:extLst>
          </p:cNvPr>
          <p:cNvSpPr txBox="1"/>
          <p:nvPr/>
        </p:nvSpPr>
        <p:spPr>
          <a:xfrm>
            <a:off x="7724933" y="5057418"/>
            <a:ext cx="375801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First place to call when you or a loved one need </a:t>
            </a:r>
            <a:r>
              <a:rPr lang="en-US" sz="2000" dirty="0">
                <a:solidFill>
                  <a:prstClr val="black"/>
                </a:solidFill>
                <a:latin typeface="Calibri" panose="020F0502020204030204"/>
              </a:rPr>
              <a:t>assistance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Graphic 8" descr="Checkmark">
            <a:extLst>
              <a:ext uri="{FF2B5EF4-FFF2-40B4-BE49-F238E27FC236}">
                <a16:creationId xmlns:a16="http://schemas.microsoft.com/office/drawing/2014/main" id="{51D153F7-ABC4-4E2F-8417-CC5DCCE64A4D}"/>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823538" y="5227160"/>
            <a:ext cx="457200" cy="457200"/>
          </a:xfrm>
          <a:prstGeom prst="rect">
            <a:avLst/>
          </a:prstGeom>
        </p:spPr>
      </p:pic>
      <p:cxnSp>
        <p:nvCxnSpPr>
          <p:cNvPr id="11" name="Straight Connector 10">
            <a:extLst>
              <a:ext uri="{FF2B5EF4-FFF2-40B4-BE49-F238E27FC236}">
                <a16:creationId xmlns:a16="http://schemas.microsoft.com/office/drawing/2014/main" id="{05F0B419-25DA-465C-A355-FAA366F0FF1F}"/>
              </a:ext>
            </a:extLst>
          </p:cNvPr>
          <p:cNvCxnSpPr>
            <a:cxnSpLocks/>
          </p:cNvCxnSpPr>
          <p:nvPr/>
        </p:nvCxnSpPr>
        <p:spPr>
          <a:xfrm>
            <a:off x="7391400" y="2467430"/>
            <a:ext cx="3725333" cy="0"/>
          </a:xfrm>
          <a:prstGeom prst="line">
            <a:avLst/>
          </a:prstGeom>
          <a:ln w="19050"/>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0B40E823-2171-46C4-8307-FA6C9A33EBB9}"/>
              </a:ext>
            </a:extLst>
          </p:cNvPr>
          <p:cNvSpPr txBox="1"/>
          <p:nvPr/>
        </p:nvSpPr>
        <p:spPr>
          <a:xfrm>
            <a:off x="7384242" y="5702613"/>
            <a:ext cx="409870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4472C4">
                    <a:lumMod val="75000"/>
                  </a:srgbClr>
                </a:solidFill>
                <a:effectLst/>
                <a:uLnTx/>
                <a:uFillTx/>
                <a:latin typeface="Aharoni" panose="02010803020104030203" pitchFamily="2" charset="-79"/>
                <a:ea typeface="+mn-ea"/>
                <a:cs typeface="Aharoni" panose="02010803020104030203" pitchFamily="2" charset="-79"/>
              </a:rPr>
              <a:t>800-852-7795</a:t>
            </a:r>
          </a:p>
        </p:txBody>
      </p:sp>
      <p:pic>
        <p:nvPicPr>
          <p:cNvPr id="10" name="Picture 9" descr="A group of people holding signs&#10;&#10;Description automatically generated">
            <a:extLst>
              <a:ext uri="{FF2B5EF4-FFF2-40B4-BE49-F238E27FC236}">
                <a16:creationId xmlns:a16="http://schemas.microsoft.com/office/drawing/2014/main" id="{2AE8B886-7E33-4C74-BD1D-CA883B7F163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72680" y="279960"/>
            <a:ext cx="5554330" cy="6360480"/>
          </a:xfrm>
          <a:prstGeom prst="rect">
            <a:avLst/>
          </a:prstGeom>
        </p:spPr>
      </p:pic>
      <p:sp>
        <p:nvSpPr>
          <p:cNvPr id="2" name="Date Placeholder 1">
            <a:extLst>
              <a:ext uri="{FF2B5EF4-FFF2-40B4-BE49-F238E27FC236}">
                <a16:creationId xmlns:a16="http://schemas.microsoft.com/office/drawing/2014/main" id="{46CD0D55-578E-A2D3-AF6E-3D025BA198A7}"/>
              </a:ext>
            </a:extLst>
          </p:cNvPr>
          <p:cNvSpPr>
            <a:spLocks noGrp="1"/>
          </p:cNvSpPr>
          <p:nvPr>
            <p:ph type="dt" sz="half" idx="10"/>
          </p:nvPr>
        </p:nvSpPr>
        <p:spPr/>
        <p:txBody>
          <a:bodyPr/>
          <a:lstStyle/>
          <a:p>
            <a:r>
              <a:rPr lang="en-US" dirty="0"/>
              <a:t>5/2024</a:t>
            </a:r>
          </a:p>
        </p:txBody>
      </p:sp>
      <p:sp>
        <p:nvSpPr>
          <p:cNvPr id="3" name="Slide Number Placeholder 2">
            <a:extLst>
              <a:ext uri="{FF2B5EF4-FFF2-40B4-BE49-F238E27FC236}">
                <a16:creationId xmlns:a16="http://schemas.microsoft.com/office/drawing/2014/main" id="{B6B33CB4-E110-9B9B-6A22-8594074C0D68}"/>
              </a:ext>
            </a:extLst>
          </p:cNvPr>
          <p:cNvSpPr>
            <a:spLocks noGrp="1"/>
          </p:cNvSpPr>
          <p:nvPr>
            <p:ph type="sldNum" sz="quarter" idx="12"/>
          </p:nvPr>
        </p:nvSpPr>
        <p:spPr/>
        <p:txBody>
          <a:bodyPr/>
          <a:lstStyle/>
          <a:p>
            <a:fld id="{4FAB73BC-B049-4115-A692-8D63A059BFB8}" type="slidenum">
              <a:rPr lang="en-US" smtClean="0"/>
              <a:t>52</a:t>
            </a:fld>
            <a:endParaRPr lang="en-US" dirty="0"/>
          </a:p>
        </p:txBody>
      </p:sp>
      <p:pic>
        <p:nvPicPr>
          <p:cNvPr id="6" name="Picture 5" descr="A black screen with blue text&#10;&#10;Description automatically generated">
            <a:extLst>
              <a:ext uri="{FF2B5EF4-FFF2-40B4-BE49-F238E27FC236}">
                <a16:creationId xmlns:a16="http://schemas.microsoft.com/office/drawing/2014/main" id="{42BA7394-D158-C417-DED7-2FFDA48195FD}"/>
              </a:ext>
            </a:extLst>
          </p:cNvPr>
          <p:cNvPicPr>
            <a:picLocks noChangeAspect="1"/>
          </p:cNvPicPr>
          <p:nvPr/>
        </p:nvPicPr>
        <p:blipFill>
          <a:blip r:embed="rId11"/>
          <a:stretch>
            <a:fillRect/>
          </a:stretch>
        </p:blipFill>
        <p:spPr>
          <a:xfrm>
            <a:off x="7384242" y="210322"/>
            <a:ext cx="3531870" cy="1194424"/>
          </a:xfrm>
          <a:prstGeom prst="rect">
            <a:avLst/>
          </a:prstGeom>
        </p:spPr>
      </p:pic>
    </p:spTree>
    <p:extLst>
      <p:ext uri="{BB962C8B-B14F-4D97-AF65-F5344CB8AC3E}">
        <p14:creationId xmlns:p14="http://schemas.microsoft.com/office/powerpoint/2010/main" val="2611760596"/>
      </p:ext>
    </p:extLst>
  </p:cSld>
  <p:clrMapOvr>
    <a:masterClrMapping/>
  </p:clrMapOvr>
  <mc:AlternateContent xmlns:mc="http://schemas.openxmlformats.org/markup-compatibility/2006" xmlns:p14="http://schemas.microsoft.com/office/powerpoint/2010/main">
    <mc:Choice Requires="p14">
      <p:transition spd="slow" p14:dur="2000" advTm="30965"/>
    </mc:Choice>
    <mc:Fallback xmlns="">
      <p:transition spd="slow" advTm="30965"/>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2" name="Picture 4" descr="Mark Circle Orange Question Color Answer">
            <a:extLst>
              <a:ext uri="{FF2B5EF4-FFF2-40B4-BE49-F238E27FC236}">
                <a16:creationId xmlns:a16="http://schemas.microsoft.com/office/drawing/2014/main" id="{93726F86-176D-76AD-CB45-301F8AC97E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 b="-5"/>
          <a:stretch/>
        </p:blipFill>
        <p:spPr bwMode="auto">
          <a:xfrm>
            <a:off x="8878294" y="516835"/>
            <a:ext cx="2592126" cy="2592126"/>
          </a:xfrm>
          <a:custGeom>
            <a:avLst/>
            <a:gdLst/>
            <a:ahLst/>
            <a:cxnLst/>
            <a:rect l="l" t="t" r="r" b="b"/>
            <a:pathLst>
              <a:path w="2592126" h="2592126">
                <a:moveTo>
                  <a:pt x="1296063" y="0"/>
                </a:moveTo>
                <a:cubicBezTo>
                  <a:pt x="2011859" y="0"/>
                  <a:pt x="2592126" y="580267"/>
                  <a:pt x="2592126" y="1296063"/>
                </a:cubicBezTo>
                <a:cubicBezTo>
                  <a:pt x="2592126" y="2011859"/>
                  <a:pt x="2011859" y="2592126"/>
                  <a:pt x="1296063" y="2592126"/>
                </a:cubicBezTo>
                <a:cubicBezTo>
                  <a:pt x="580267" y="2592126"/>
                  <a:pt x="0" y="2011859"/>
                  <a:pt x="0" y="1296063"/>
                </a:cubicBezTo>
                <a:cubicBezTo>
                  <a:pt x="0" y="580267"/>
                  <a:pt x="580267" y="0"/>
                  <a:pt x="1296063" y="0"/>
                </a:cubicBezTo>
                <a:close/>
              </a:path>
            </a:pathLst>
          </a:custGeom>
          <a:noFill/>
          <a:extLst>
            <a:ext uri="{909E8E84-426E-40DD-AFC4-6F175D3DCCD1}">
              <a14:hiddenFill xmlns:a14="http://schemas.microsoft.com/office/drawing/2010/main">
                <a:solidFill>
                  <a:srgbClr val="FFFFFF"/>
                </a:solidFill>
              </a14:hiddenFill>
            </a:ext>
          </a:extLst>
        </p:spPr>
      </p:pic>
      <p:pic>
        <p:nvPicPr>
          <p:cNvPr id="10" name="Picture 4" descr="Mark Circle Orange Question Color Answer">
            <a:extLst>
              <a:ext uri="{FF2B5EF4-FFF2-40B4-BE49-F238E27FC236}">
                <a16:creationId xmlns:a16="http://schemas.microsoft.com/office/drawing/2014/main" id="{51212793-9305-A7F8-9CD4-CA3232CCE1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 b="-5"/>
          <a:stretch/>
        </p:blipFill>
        <p:spPr bwMode="auto">
          <a:xfrm>
            <a:off x="8878294" y="3383860"/>
            <a:ext cx="2592126" cy="2592126"/>
          </a:xfrm>
          <a:custGeom>
            <a:avLst/>
            <a:gdLst/>
            <a:ahLst/>
            <a:cxnLst/>
            <a:rect l="l" t="t" r="r" b="b"/>
            <a:pathLst>
              <a:path w="2592126" h="2592126">
                <a:moveTo>
                  <a:pt x="1296063" y="0"/>
                </a:moveTo>
                <a:cubicBezTo>
                  <a:pt x="2011859" y="0"/>
                  <a:pt x="2592126" y="580267"/>
                  <a:pt x="2592126" y="1296063"/>
                </a:cubicBezTo>
                <a:cubicBezTo>
                  <a:pt x="2592126" y="2011859"/>
                  <a:pt x="2011859" y="2592126"/>
                  <a:pt x="1296063" y="2592126"/>
                </a:cubicBezTo>
                <a:cubicBezTo>
                  <a:pt x="580267" y="2592126"/>
                  <a:pt x="0" y="2011859"/>
                  <a:pt x="0" y="1296063"/>
                </a:cubicBezTo>
                <a:cubicBezTo>
                  <a:pt x="0" y="580267"/>
                  <a:pt x="580267" y="0"/>
                  <a:pt x="1296063" y="0"/>
                </a:cubicBezTo>
                <a:close/>
              </a:path>
            </a:pathLst>
          </a:custGeom>
          <a:noFill/>
          <a:extLst>
            <a:ext uri="{909E8E84-426E-40DD-AFC4-6F175D3DCCD1}">
              <a14:hiddenFill xmlns:a14="http://schemas.microsoft.com/office/drawing/2010/main">
                <a:solidFill>
                  <a:srgbClr val="FFFFFF"/>
                </a:solidFill>
              </a14:hiddenFill>
            </a:ext>
          </a:extLst>
        </p:spPr>
      </p:pic>
      <p:graphicFrame>
        <p:nvGraphicFramePr>
          <p:cNvPr id="14" name="Content Placeholder 2">
            <a:extLst>
              <a:ext uri="{FF2B5EF4-FFF2-40B4-BE49-F238E27FC236}">
                <a16:creationId xmlns:a16="http://schemas.microsoft.com/office/drawing/2014/main" id="{E697FB04-5C9E-4ADA-571D-A6CC52067741}"/>
              </a:ext>
            </a:extLst>
          </p:cNvPr>
          <p:cNvGraphicFramePr>
            <a:graphicFrameLocks noGrp="1"/>
          </p:cNvGraphicFramePr>
          <p:nvPr>
            <p:ph idx="1"/>
            <p:extLst>
              <p:ext uri="{D42A27DB-BD31-4B8C-83A1-F6EECF244321}">
                <p14:modId xmlns:p14="http://schemas.microsoft.com/office/powerpoint/2010/main" val="96016200"/>
              </p:ext>
            </p:extLst>
          </p:nvPr>
        </p:nvGraphicFramePr>
        <p:xfrm>
          <a:off x="1144505" y="2277036"/>
          <a:ext cx="6743700" cy="34611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Date Placeholder 3">
            <a:extLst>
              <a:ext uri="{FF2B5EF4-FFF2-40B4-BE49-F238E27FC236}">
                <a16:creationId xmlns:a16="http://schemas.microsoft.com/office/drawing/2014/main" id="{49E7673A-258E-4B45-A714-46AEA0F4FDF1}"/>
              </a:ext>
            </a:extLst>
          </p:cNvPr>
          <p:cNvSpPr>
            <a:spLocks noGrp="1"/>
          </p:cNvSpPr>
          <p:nvPr>
            <p:ph type="dt" sz="half" idx="10"/>
          </p:nvPr>
        </p:nvSpPr>
        <p:spPr>
          <a:xfrm>
            <a:off x="8970264" y="6455664"/>
            <a:ext cx="2743200" cy="365125"/>
          </a:xfrm>
        </p:spPr>
        <p:txBody>
          <a:bodyPr>
            <a:normAutofit/>
          </a:bodyPr>
          <a:lstStyle/>
          <a:p>
            <a:pPr algn="r">
              <a:spcAft>
                <a:spcPts val="600"/>
              </a:spcAft>
            </a:pPr>
            <a:fld id="{D3BF65FE-2242-4A7A-A19A-CA135C1253F5}" type="datetime1">
              <a:rPr lang="en-US" sz="1100">
                <a:solidFill>
                  <a:srgbClr val="FFFFFF"/>
                </a:solidFill>
              </a:rPr>
              <a:pPr algn="r">
                <a:spcAft>
                  <a:spcPts val="600"/>
                </a:spcAft>
              </a:pPr>
              <a:t>10/22/2024</a:t>
            </a:fld>
            <a:endParaRPr lang="en-US" sz="1100">
              <a:solidFill>
                <a:srgbClr val="FFFFFF"/>
              </a:solidFill>
            </a:endParaRPr>
          </a:p>
        </p:txBody>
      </p:sp>
      <p:sp>
        <p:nvSpPr>
          <p:cNvPr id="5" name="Slide Number Placeholder 4">
            <a:extLst>
              <a:ext uri="{FF2B5EF4-FFF2-40B4-BE49-F238E27FC236}">
                <a16:creationId xmlns:a16="http://schemas.microsoft.com/office/drawing/2014/main" id="{56A6DC14-4DD3-4D53-9A73-50F3F2778416}"/>
              </a:ext>
            </a:extLst>
          </p:cNvPr>
          <p:cNvSpPr>
            <a:spLocks noGrp="1"/>
          </p:cNvSpPr>
          <p:nvPr>
            <p:ph type="sldNum" sz="quarter" idx="12"/>
          </p:nvPr>
        </p:nvSpPr>
        <p:spPr>
          <a:xfrm>
            <a:off x="11704320" y="6455664"/>
            <a:ext cx="448056" cy="365125"/>
          </a:xfrm>
        </p:spPr>
        <p:txBody>
          <a:bodyPr>
            <a:normAutofit/>
          </a:bodyPr>
          <a:lstStyle/>
          <a:p>
            <a:pPr>
              <a:spcAft>
                <a:spcPts val="600"/>
              </a:spcAft>
            </a:pPr>
            <a:fld id="{EACA2EE6-5A49-4935-A31B-2475AE8ACDE9}" type="slidenum">
              <a:rPr lang="en-US" sz="1100">
                <a:solidFill>
                  <a:srgbClr val="FFFFFF"/>
                </a:solidFill>
              </a:rPr>
              <a:pPr>
                <a:spcAft>
                  <a:spcPts val="600"/>
                </a:spcAft>
              </a:pPr>
              <a:t>53</a:t>
            </a:fld>
            <a:endParaRPr lang="en-US" sz="1100">
              <a:solidFill>
                <a:srgbClr val="FFFFFF"/>
              </a:solidFill>
            </a:endParaRPr>
          </a:p>
        </p:txBody>
      </p:sp>
    </p:spTree>
    <p:extLst>
      <p:ext uri="{BB962C8B-B14F-4D97-AF65-F5344CB8AC3E}">
        <p14:creationId xmlns:p14="http://schemas.microsoft.com/office/powerpoint/2010/main" val="4394271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59dd4731-d97c-46f5-a34c-4650ee76824a" xsi:nil="true"/>
    <TaxCatchAll xmlns="cae2aad6-7a26-4866-9327-7b7d2c851683" xsi:nil="true"/>
    <lcf76f155ced4ddcb4097134ff3c332f xmlns="59dd4731-d97c-46f5-a34c-4650ee76824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AC041D6137ECA4EB34266110C872975" ma:contentTypeVersion="18" ma:contentTypeDescription="Create a new document." ma:contentTypeScope="" ma:versionID="d88fea0df0496cf924f2c4f803682a40">
  <xsd:schema xmlns:xsd="http://www.w3.org/2001/XMLSchema" xmlns:xs="http://www.w3.org/2001/XMLSchema" xmlns:p="http://schemas.microsoft.com/office/2006/metadata/properties" xmlns:ns2="59dd4731-d97c-46f5-a34c-4650ee76824a" xmlns:ns3="cae2aad6-7a26-4866-9327-7b7d2c851683" targetNamespace="http://schemas.microsoft.com/office/2006/metadata/properties" ma:root="true" ma:fieldsID="52a33e160643cd4376826dfc74ff0b11" ns2:_="" ns3:_="">
    <xsd:import namespace="59dd4731-d97c-46f5-a34c-4650ee76824a"/>
    <xsd:import namespace="cae2aad6-7a26-4866-9327-7b7d2c85168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dd4731-d97c-46f5-a34c-4650ee7682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5d2312d-e020-4bd0-b862-a891986cfe0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e2aad6-7a26-4866-9327-7b7d2c85168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aa25aa37-a86c-480f-af65-7122e538de64}" ma:internalName="TaxCatchAll" ma:showField="CatchAllData" ma:web="cae2aad6-7a26-4866-9327-7b7d2c851683">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6BCBFB-BBC7-42F1-95CD-058E172363A0}">
  <ds:schemaRef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cae2aad6-7a26-4866-9327-7b7d2c851683"/>
    <ds:schemaRef ds:uri="http://purl.org/dc/terms/"/>
    <ds:schemaRef ds:uri="59dd4731-d97c-46f5-a34c-4650ee76824a"/>
    <ds:schemaRef ds:uri="http://www.w3.org/XML/1998/namespace"/>
    <ds:schemaRef ds:uri="http://purl.org/dc/dcmitype/"/>
  </ds:schemaRefs>
</ds:datastoreItem>
</file>

<file path=customXml/itemProps2.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3.xml><?xml version="1.0" encoding="utf-8"?>
<ds:datastoreItem xmlns:ds="http://schemas.openxmlformats.org/officeDocument/2006/customXml" ds:itemID="{5FDCE5B9-DE62-4855-901D-1C41C4A825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dd4731-d97c-46f5-a34c-4650ee76824a"/>
    <ds:schemaRef ds:uri="cae2aad6-7a26-4866-9327-7b7d2c8516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9162</TotalTime>
  <Words>7088</Words>
  <Application>Microsoft Office PowerPoint</Application>
  <PresentationFormat>Widescreen</PresentationFormat>
  <Paragraphs>706</Paragraphs>
  <Slides>53</Slides>
  <Notes>46</Notes>
  <HiddenSlides>0</HiddenSlides>
  <MMClips>0</MMClips>
  <ScaleCrop>false</ScaleCrop>
  <HeadingPairs>
    <vt:vector size="8" baseType="variant">
      <vt:variant>
        <vt:lpstr>Fonts Used</vt:lpstr>
      </vt:variant>
      <vt:variant>
        <vt:i4>22</vt:i4>
      </vt:variant>
      <vt:variant>
        <vt:lpstr>Theme</vt:lpstr>
      </vt:variant>
      <vt:variant>
        <vt:i4>1</vt:i4>
      </vt:variant>
      <vt:variant>
        <vt:lpstr>Embedded OLE Servers</vt:lpstr>
      </vt:variant>
      <vt:variant>
        <vt:i4>1</vt:i4>
      </vt:variant>
      <vt:variant>
        <vt:lpstr>Slide Titles</vt:lpstr>
      </vt:variant>
      <vt:variant>
        <vt:i4>53</vt:i4>
      </vt:variant>
    </vt:vector>
  </HeadingPairs>
  <TitlesOfParts>
    <vt:vector size="77" baseType="lpstr">
      <vt:lpstr>Aharoni</vt:lpstr>
      <vt:lpstr>Aptos</vt:lpstr>
      <vt:lpstr>Aptos Display</vt:lpstr>
      <vt:lpstr>Aptos Narrow</vt:lpstr>
      <vt:lpstr>Arial</vt:lpstr>
      <vt:lpstr>avenir</vt:lpstr>
      <vt:lpstr>Avenir Next LT Pro Light</vt:lpstr>
      <vt:lpstr>Calibri</vt:lpstr>
      <vt:lpstr>Calibri Light</vt:lpstr>
      <vt:lpstr>Calibri-Bold</vt:lpstr>
      <vt:lpstr>Calibri-BoldItalic</vt:lpstr>
      <vt:lpstr>Century Gothic</vt:lpstr>
      <vt:lpstr>Courier New</vt:lpstr>
      <vt:lpstr>Garamond</vt:lpstr>
      <vt:lpstr>Open Sans</vt:lpstr>
      <vt:lpstr>Poppins Thin Bold</vt:lpstr>
      <vt:lpstr>Public Sans Web</vt:lpstr>
      <vt:lpstr>Roboto</vt:lpstr>
      <vt:lpstr>Rubik</vt:lpstr>
      <vt:lpstr>Tenorite</vt:lpstr>
      <vt:lpstr>Whitney SSm A</vt:lpstr>
      <vt:lpstr>Wingdings</vt:lpstr>
      <vt:lpstr>Office Theme</vt:lpstr>
      <vt:lpstr>Worksheet</vt:lpstr>
      <vt:lpstr>Medicare 101</vt:lpstr>
      <vt:lpstr>Michigan Medicare  Assistance Program (MMAP)</vt:lpstr>
      <vt:lpstr>MMAP MISSION   </vt:lpstr>
      <vt:lpstr>How Can A MMAP Counselor Help You</vt:lpstr>
      <vt:lpstr>What is Medicare?</vt:lpstr>
      <vt:lpstr>Your Medicare Coverage Choices</vt:lpstr>
      <vt:lpstr>How to Enroll in Medicare</vt:lpstr>
      <vt:lpstr>Medicare Card</vt:lpstr>
      <vt:lpstr>A Few Definitions</vt:lpstr>
      <vt:lpstr>PowerPoint Presentation</vt:lpstr>
      <vt:lpstr>Original Medicare - 2024 Information** </vt:lpstr>
      <vt:lpstr>2022 Inflation Reduction Act</vt:lpstr>
      <vt:lpstr>Inflation Reduction Act Timeline </vt:lpstr>
      <vt:lpstr>PowerPoint Presentation</vt:lpstr>
      <vt:lpstr>2025 Medicare Part D Phases</vt:lpstr>
      <vt:lpstr>PowerPoint Presentation</vt:lpstr>
      <vt:lpstr>IMPORTANT!</vt:lpstr>
      <vt:lpstr>Medicare Prescription Payment Plan (MP3) </vt:lpstr>
      <vt:lpstr>PowerPoint Presentation</vt:lpstr>
      <vt:lpstr>PowerPoint Presentation</vt:lpstr>
      <vt:lpstr>Part C  Medicare Advantage</vt:lpstr>
      <vt:lpstr>New in 2025</vt:lpstr>
      <vt:lpstr>IMPORTANT! Changing your Medicare Advantage Plan</vt:lpstr>
      <vt:lpstr>Marketing Guidelines Medicare Advantage and Part D Plans CANNOT:</vt:lpstr>
      <vt:lpstr>Third Party Marketing Organizations Must Include Disclaimers on TV/Radio and Social Media Ads</vt:lpstr>
      <vt:lpstr>Medicare Advantage  Special Needs Plans (SNPs)</vt:lpstr>
      <vt:lpstr>PowerPoint Presentation</vt:lpstr>
      <vt:lpstr>WEIGHT-LOSS DRUGS </vt:lpstr>
      <vt:lpstr>Starting January 1, 2025 all Postal Service employees, retirees, and their families will get coverage through the Postal Service Health Benefits Program (PSHB)   If they are Medicare eligible, they  must enroll in Medicare Part B to remain enrolled in PSHB benefits unless they meet one of these exceptions: 1.  Postal Service retirees who retired before January 1, 2025, and          are not already enrolled in Medicare Part B 2. Postal Service active employees who are age 64 or older on January 1,         2025 are not required to enroll in Medicare Part B after they retire 3. Postal Service retirees who are enrolled in healthcare benefits provided      by the Department of Veterans Affairs or the Indian Health Services.   There was a Medicare Part B SEP for qualified Postal Service workers (April 1-September 30, 2024).  Communications were sent directly to employees and retirees to submit information to SSA.   Many of the plans available under the PSHB will offer cost savings to enrollees such as Part B premium reimbursements, waived deductibles, and waived cost-sharing</vt:lpstr>
      <vt:lpstr>Low-Income Subsidy (LIS) and Medicaid Special Enrollment Period (SEP)  </vt:lpstr>
      <vt:lpstr>Not New But Important To Know</vt:lpstr>
      <vt:lpstr>Extra Help/Low Income Subsidy Expansion</vt:lpstr>
      <vt:lpstr>Special Enrollment Periods (SEPs) </vt:lpstr>
      <vt:lpstr>A Brief Word About “Creditable Coverage”  </vt:lpstr>
      <vt:lpstr>Other Things To Know</vt:lpstr>
      <vt:lpstr>PowerPoint Presentation</vt:lpstr>
      <vt:lpstr>Healthcare Marketplace and Medicare </vt:lpstr>
      <vt:lpstr>Income Related Medicare Adjustment Amount (IRMAA)</vt:lpstr>
      <vt:lpstr>Health Savings Accounts </vt:lpstr>
      <vt:lpstr>Medicare Plan Finder Star Rating System</vt:lpstr>
      <vt:lpstr>Insulin Products </vt:lpstr>
      <vt:lpstr>PowerPoint Presentation</vt:lpstr>
      <vt:lpstr>Annual Notice of Plan Changes</vt:lpstr>
      <vt:lpstr>What help is there for people with limited  income and/or resources (and for people who  just want to save money**)?</vt:lpstr>
      <vt:lpstr>A Few Words About  Fraud and Scams</vt:lpstr>
      <vt:lpstr>PowerPoint Presentation</vt:lpstr>
      <vt:lpstr>To Report Fraud or Scams</vt:lpstr>
      <vt:lpstr>We Are Here to Help You 1-800-803-7174 or MMAP@ageways.org</vt:lpstr>
      <vt:lpstr>Funding Statement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New To Medicare 2022</dc:title>
  <dc:creator>Melissa Devine</dc:creator>
  <cp:lastModifiedBy>Shari Smith</cp:lastModifiedBy>
  <cp:revision>80</cp:revision>
  <cp:lastPrinted>2024-10-22T01:45:50Z</cp:lastPrinted>
  <dcterms:created xsi:type="dcterms:W3CDTF">2021-10-15T00:41:51Z</dcterms:created>
  <dcterms:modified xsi:type="dcterms:W3CDTF">2024-10-22T13:19:40Z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0x0101008AC041D6137ECA4EB34266110C872975</vt:lpwstr>
  </property>
  <property fmtid="{D5CDD505-2E9C-101B-9397-08002B2CF9AE}" pid="3" name="MediaServiceImageTags">
    <vt:lpwstr/>
  </property>
</Properties>
</file>