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62" r:id="rId2"/>
    <p:sldId id="302" r:id="rId3"/>
    <p:sldId id="257" r:id="rId4"/>
    <p:sldId id="272" r:id="rId5"/>
    <p:sldId id="275" r:id="rId6"/>
    <p:sldId id="279" r:id="rId7"/>
    <p:sldId id="280" r:id="rId8"/>
    <p:sldId id="281" r:id="rId9"/>
    <p:sldId id="282" r:id="rId10"/>
    <p:sldId id="286" r:id="rId11"/>
    <p:sldId id="291" r:id="rId12"/>
    <p:sldId id="292" r:id="rId13"/>
    <p:sldId id="289" r:id="rId14"/>
    <p:sldId id="290" r:id="rId15"/>
    <p:sldId id="293" r:id="rId16"/>
    <p:sldId id="294" r:id="rId17"/>
    <p:sldId id="295" r:id="rId18"/>
    <p:sldId id="287" r:id="rId19"/>
    <p:sldId id="296" r:id="rId20"/>
    <p:sldId id="297" r:id="rId21"/>
    <p:sldId id="298" r:id="rId22"/>
    <p:sldId id="299" r:id="rId23"/>
    <p:sldId id="300" r:id="rId24"/>
    <p:sldId id="284" r:id="rId25"/>
    <p:sldId id="288" r:id="rId26"/>
    <p:sldId id="301" r:id="rId27"/>
    <p:sldId id="30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706" autoAdjust="0"/>
  </p:normalViewPr>
  <p:slideViewPr>
    <p:cSldViewPr snapToGrid="0">
      <p:cViewPr varScale="1">
        <p:scale>
          <a:sx n="104" d="100"/>
          <a:sy n="104" d="100"/>
        </p:scale>
        <p:origin x="732" y="96"/>
      </p:cViewPr>
      <p:guideLst>
        <p:guide pos="3840"/>
        <p:guide orient="horz" pos="2160"/>
      </p:guideLst>
    </p:cSldViewPr>
  </p:slideViewPr>
  <p:notesTextViewPr>
    <p:cViewPr>
      <p:scale>
        <a:sx n="1" d="1"/>
        <a:sy n="1" d="1"/>
      </p:scale>
      <p:origin x="0" y="0"/>
    </p:cViewPr>
  </p:notesTextViewPr>
  <p:notesViewPr>
    <p:cSldViewPr snapToGrid="0" showGuide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9BCE0C-CD74-4A59-802C-6D2F8C15331A}" type="datetimeFigureOut">
              <a:rPr lang="en-US" smtClean="0"/>
              <a:t>9/30/2024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98501B-77B5-4365-9881-C6E19A3C1E42}" type="slidenum">
              <a:rPr lang="en-US" smtClean="0"/>
              <a:t>‹#›</a:t>
            </a:fld>
            <a:endParaRPr lang="en-US"/>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4FDEA8-CBB8-46CC-9562-028963DBC55A}" type="datetimeFigureOut">
              <a:rPr lang="en-US" smtClean="0"/>
              <a:t>9/30/2024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BD8E7-1312-41F3-99C4-6DA5AF891969}" type="slidenum">
              <a:rPr lang="en-US" smtClean="0"/>
              <a:t>‹#›</a:t>
            </a:fld>
            <a:endParaRPr lang="en-US"/>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lumMod val="7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38200" y="1548245"/>
            <a:ext cx="10515600" cy="2240280"/>
          </a:xfrm>
        </p:spPr>
        <p:txBody>
          <a:bodyPr anchor="b">
            <a:normAutofit/>
          </a:bodyPr>
          <a:lstStyle>
            <a:lvl1pPr algn="ctr">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838200" y="3854659"/>
            <a:ext cx="10515600" cy="1143000"/>
          </a:xfrm>
        </p:spPr>
        <p:txBody>
          <a:bodyPr>
            <a:normAutofit/>
          </a:bodyPr>
          <a:lstStyle>
            <a:lvl1pPr marL="0" indent="0" algn="ctr">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988627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s">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0600"/>
            <a:ext cx="12192000" cy="2057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33400" y="5084483"/>
            <a:ext cx="11125200" cy="914400"/>
          </a:xfrm>
        </p:spPr>
        <p:txBody>
          <a:bodyPr anchor="b">
            <a:normAutofit/>
          </a:bodyPr>
          <a:lstStyle>
            <a:lvl1pPr algn="ctr">
              <a:defRPr sz="4400" spc="-50" baseline="0">
                <a:solidFill>
                  <a:schemeClr val="bg1"/>
                </a:solidFill>
              </a:defRPr>
            </a:lvl1pPr>
          </a:lstStyle>
          <a:p>
            <a:r>
              <a:rPr lang="en-US"/>
              <a:t>Click to edit Master title style</a:t>
            </a:r>
            <a:endParaRPr lang="en-US" dirty="0"/>
          </a:p>
        </p:txBody>
      </p:sp>
      <p:sp>
        <p:nvSpPr>
          <p:cNvPr id="9" name="Picture Placeholder 2" descr="An empty placeholder to add an image. Click on the placeholder and select the image that you wish to add"/>
          <p:cNvSpPr>
            <a:spLocks noGrp="1"/>
          </p:cNvSpPr>
          <p:nvPr>
            <p:ph type="pic" idx="10"/>
          </p:nvPr>
        </p:nvSpPr>
        <p:spPr>
          <a:xfrm>
            <a:off x="1"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Picture Placeholder 2" descr="An empty placeholder to add an image. Click on the placeholder and select the image that you wish to add"/>
          <p:cNvSpPr>
            <a:spLocks noGrp="1"/>
          </p:cNvSpPr>
          <p:nvPr>
            <p:ph type="pic" idx="11"/>
          </p:nvPr>
        </p:nvSpPr>
        <p:spPr>
          <a:xfrm>
            <a:off x="408432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Picture Placeholder 2" descr="An empty placeholder to add an image. Click on the placeholder and select the image that you wish to add"/>
          <p:cNvSpPr>
            <a:spLocks noGrp="1"/>
          </p:cNvSpPr>
          <p:nvPr>
            <p:ph type="pic" idx="12"/>
          </p:nvPr>
        </p:nvSpPr>
        <p:spPr>
          <a:xfrm>
            <a:off x="816864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Subtitle 2"/>
          <p:cNvSpPr>
            <a:spLocks noGrp="1"/>
          </p:cNvSpPr>
          <p:nvPr>
            <p:ph type="subTitle" idx="1"/>
          </p:nvPr>
        </p:nvSpPr>
        <p:spPr>
          <a:xfrm>
            <a:off x="533400" y="6043123"/>
            <a:ext cx="11125200" cy="571500"/>
          </a:xfrm>
        </p:spPr>
        <p:txBody>
          <a:bodyPr>
            <a:normAutofit/>
          </a:bodyPr>
          <a:lstStyle>
            <a:lvl1pPr marL="0" indent="0" algn="ctr">
              <a:spcBef>
                <a:spcPts val="0"/>
              </a:spcBef>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63745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lvl1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CC0096-1860-4642-9CD2-0079EA5E7CD1}" type="datetimeFigureOut">
              <a:rPr lang="en-US" smtClean="0"/>
              <a:t>9/30/2024</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lumMod val="7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2483427"/>
            <a:ext cx="10515600" cy="2743200"/>
          </a:xfrm>
        </p:spPr>
        <p:txBody>
          <a:bodyPr anchor="b">
            <a:normAutofit/>
          </a:bodyPr>
          <a:lstStyle>
            <a:lvl1pPr algn="ctr">
              <a:defRPr sz="4400" spc="-50" baseline="0">
                <a:solidFill>
                  <a:schemeClr val="bg1"/>
                </a:solidFill>
              </a:defRPr>
            </a:lvl1pPr>
          </a:lstStyle>
          <a:p>
            <a:r>
              <a:rPr lang="en-US"/>
              <a:t>Click to edit Master title style</a:t>
            </a:r>
          </a:p>
        </p:txBody>
      </p:sp>
      <p:sp>
        <p:nvSpPr>
          <p:cNvPr id="5" name="Text Placeholder 4"/>
          <p:cNvSpPr>
            <a:spLocks noGrp="1"/>
          </p:cNvSpPr>
          <p:nvPr>
            <p:ph type="body" sz="quarter" idx="10"/>
          </p:nvPr>
        </p:nvSpPr>
        <p:spPr>
          <a:xfrm>
            <a:off x="835025" y="5257800"/>
            <a:ext cx="10515600" cy="914400"/>
          </a:xfrm>
        </p:spPr>
        <p:txBody>
          <a:bodyPr>
            <a:normAutofit/>
          </a:bodyPr>
          <a:lstStyle>
            <a:lvl1pPr marL="0" indent="0" algn="ctr">
              <a:spcBef>
                <a:spcPts val="0"/>
              </a:spcBef>
              <a:buFontTx/>
              <a:buNone/>
              <a:defRPr sz="2000" cap="all" spc="50" baseline="0">
                <a:solidFill>
                  <a:schemeClr val="bg1"/>
                </a:solidFill>
              </a:defRPr>
            </a:lvl1pPr>
            <a:lvl2pPr marL="365760" indent="0" algn="ctr">
              <a:buNone/>
              <a:defRPr sz="2000" cap="all" spc="50" baseline="0">
                <a:solidFill>
                  <a:schemeClr val="bg1"/>
                </a:solidFill>
              </a:defRPr>
            </a:lvl2pPr>
            <a:lvl3pPr algn="ctr">
              <a:defRPr sz="2000" cap="all" spc="50" baseline="0">
                <a:solidFill>
                  <a:schemeClr val="bg1"/>
                </a:solidFill>
              </a:defRPr>
            </a:lvl3pPr>
            <a:lvl4pPr algn="ctr">
              <a:defRPr sz="2000" cap="all" spc="50" baseline="0">
                <a:solidFill>
                  <a:schemeClr val="bg1"/>
                </a:solidFill>
              </a:defRPr>
            </a:lvl4pPr>
            <a:lvl5pPr algn="ctr">
              <a:defRPr sz="2000" cap="all" spc="50" baseline="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5067780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714500"/>
            <a:ext cx="4495800" cy="446227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714500"/>
            <a:ext cx="4495800" cy="446227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7CC0096-1860-4642-9CD2-0079EA5E7CD1}" type="datetimeFigureOut">
              <a:rPr lang="en-US" smtClean="0"/>
              <a:t>9/30/2024</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7048" y="1733162"/>
            <a:ext cx="4498848" cy="685800"/>
          </a:xfrm>
        </p:spPr>
        <p:txBody>
          <a:bodyPr anchor="b">
            <a:normAutofit/>
          </a:bodyPr>
          <a:lstStyle>
            <a:lvl1pPr marL="0" indent="0">
              <a:spcBef>
                <a:spcPts val="0"/>
              </a:spcBef>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7048" y="2481943"/>
            <a:ext cx="4498848" cy="369025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733162"/>
            <a:ext cx="4498848" cy="685800"/>
          </a:xfrm>
        </p:spPr>
        <p:txBody>
          <a:bodyPr anchor="b">
            <a:normAutofit/>
          </a:bodyPr>
          <a:lstStyle>
            <a:lvl1pPr marL="0" indent="0">
              <a:spcBef>
                <a:spcPts val="0"/>
              </a:spcBef>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481943"/>
            <a:ext cx="4498848" cy="369025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7CC0096-1860-4642-9CD2-0079EA5E7CD1}" type="datetimeFigureOut">
              <a:rPr lang="en-US" smtClean="0"/>
              <a:t>9/30/2024</a:t>
            </a:fld>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7CC0096-1860-4642-9CD2-0079EA5E7CD1}" type="datetimeFigureOut">
              <a:rPr lang="en-US" smtClean="0"/>
              <a:t>9/30/2024</a:t>
            </a:fld>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51812" y="1672934"/>
            <a:ext cx="3506788" cy="2880360"/>
          </a:xfrm>
        </p:spPr>
        <p:txBody>
          <a:bodyPr anchor="b">
            <a:normAutofit/>
          </a:bodyPr>
          <a:lstStyle>
            <a:lvl1pPr>
              <a:defRPr sz="3000"/>
            </a:lvl1pPr>
          </a:lstStyle>
          <a:p>
            <a:r>
              <a:rPr lang="en-US"/>
              <a:t>Click to edit Master title style</a:t>
            </a:r>
            <a:endParaRPr lang="en-US" dirty="0"/>
          </a:p>
        </p:txBody>
      </p:sp>
      <p:sp>
        <p:nvSpPr>
          <p:cNvPr id="3" name="Content Placeholder 2"/>
          <p:cNvSpPr>
            <a:spLocks noGrp="1"/>
          </p:cNvSpPr>
          <p:nvPr>
            <p:ph idx="1"/>
          </p:nvPr>
        </p:nvSpPr>
        <p:spPr>
          <a:xfrm>
            <a:off x="530352" y="457200"/>
            <a:ext cx="7242111" cy="5715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51812" y="4590288"/>
            <a:ext cx="3514564" cy="1581912"/>
          </a:xfrm>
        </p:spPr>
        <p:txBody>
          <a:bodyPr/>
          <a:lstStyle>
            <a:lvl1pPr marL="0" indent="0">
              <a:spcBef>
                <a:spcPts val="8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7CC0096-1860-4642-9CD2-0079EA5E7CD1}" type="datetimeFigureOut">
              <a:rPr lang="en-US" smtClean="0"/>
              <a:t>9/30/2024</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p:cNvSpPr/>
          <p:nvPr userDrawn="1"/>
        </p:nvSpPr>
        <p:spPr>
          <a:xfrm>
            <a:off x="8153400" y="0"/>
            <a:ext cx="403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32813" y="1683327"/>
            <a:ext cx="3125787" cy="2877260"/>
          </a:xfrm>
        </p:spPr>
        <p:txBody>
          <a:bodyPr anchor="b">
            <a:normAutofit/>
          </a:bodyPr>
          <a:lstStyle>
            <a:lvl1pPr>
              <a:defRPr sz="3000">
                <a:solidFill>
                  <a:schemeClr val="bg1"/>
                </a:solidFill>
              </a:defRPr>
            </a:lvl1pPr>
          </a:lstStyle>
          <a:p>
            <a:r>
              <a:rPr lang="en-US"/>
              <a:t>Click to edit Master title style</a:t>
            </a:r>
          </a:p>
        </p:txBody>
      </p:sp>
      <p:sp>
        <p:nvSpPr>
          <p:cNvPr id="6" name="Picture Placeholder 2" descr="An empty placeholder to add an image. Click on the placeholder and select the image that you wish to add"/>
          <p:cNvSpPr>
            <a:spLocks noGrp="1"/>
          </p:cNvSpPr>
          <p:nvPr>
            <p:ph type="pic" idx="1"/>
          </p:nvPr>
        </p:nvSpPr>
        <p:spPr>
          <a:xfrm>
            <a:off x="0" y="0"/>
            <a:ext cx="8101584" cy="6857999"/>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532813" y="4591761"/>
            <a:ext cx="3125787" cy="1580440"/>
          </a:xfrm>
        </p:spPr>
        <p:txBody>
          <a:bodyPr/>
          <a:lstStyle>
            <a:lvl1pPr marL="0" indent="0">
              <a:spcBef>
                <a:spcPts val="8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vl1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CC0096-1860-4642-9CD2-0079EA5E7CD1}" type="datetimeFigureOut">
              <a:rPr lang="en-US" smtClean="0"/>
              <a:t>9/30/2024</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457200"/>
            <a:ext cx="1943100" cy="5719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457200"/>
            <a:ext cx="7048500" cy="5719762"/>
          </a:xfrm>
        </p:spPr>
        <p:txBody>
          <a:bodyPr vert="eaVert"/>
          <a:lstStyle>
            <a:lvl1pPr>
              <a:defRPr/>
            </a:lvl1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CC0096-1860-4642-9CD2-0079EA5E7CD1}" type="datetimeFigureOut">
              <a:rPr lang="en-US" smtClean="0"/>
              <a:t>9/30/2024</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24000" y="1714500"/>
            <a:ext cx="9144000" cy="44577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6583680"/>
            <a:ext cx="12192000" cy="2743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3"/>
          </p:nvPr>
        </p:nvSpPr>
        <p:spPr>
          <a:xfrm>
            <a:off x="1523999" y="6601556"/>
            <a:ext cx="6491381" cy="228600"/>
          </a:xfrm>
          <a:prstGeom prst="rect">
            <a:avLst/>
          </a:prstGeom>
        </p:spPr>
        <p:txBody>
          <a:bodyPr vert="horz" lIns="91440" tIns="45720" rIns="91440" bIns="45720" rtlCol="0" anchor="ctr"/>
          <a:lstStyle>
            <a:lvl1pPr algn="l">
              <a:defRPr sz="1100">
                <a:solidFill>
                  <a:schemeClr val="bg1"/>
                </a:solidFill>
              </a:defRPr>
            </a:lvl1pPr>
          </a:lstStyle>
          <a:p>
            <a:r>
              <a:rPr lang="en-US"/>
              <a:t>Add a footer</a:t>
            </a:r>
            <a:endParaRPr lang="en-US" dirty="0"/>
          </a:p>
        </p:txBody>
      </p:sp>
      <p:sp>
        <p:nvSpPr>
          <p:cNvPr id="4" name="Date Placeholder 3"/>
          <p:cNvSpPr>
            <a:spLocks noGrp="1"/>
          </p:cNvSpPr>
          <p:nvPr>
            <p:ph type="dt" sz="half" idx="2"/>
          </p:nvPr>
        </p:nvSpPr>
        <p:spPr>
          <a:xfrm>
            <a:off x="8187908" y="6601556"/>
            <a:ext cx="1534064" cy="228600"/>
          </a:xfrm>
          <a:prstGeom prst="rect">
            <a:avLst/>
          </a:prstGeom>
        </p:spPr>
        <p:txBody>
          <a:bodyPr vert="horz" lIns="91440" tIns="45720" rIns="91440" bIns="45720" rtlCol="0" anchor="ctr"/>
          <a:lstStyle>
            <a:lvl1pPr algn="r">
              <a:defRPr sz="1100">
                <a:solidFill>
                  <a:schemeClr val="bg1"/>
                </a:solidFill>
              </a:defRPr>
            </a:lvl1pPr>
          </a:lstStyle>
          <a:p>
            <a:fld id="{37CC0096-1860-4642-9CD2-0079EA5E7CD1}" type="datetimeFigureOut">
              <a:rPr lang="en-US" smtClean="0"/>
              <a:pPr/>
              <a:t>9/30/2024</a:t>
            </a:fld>
            <a:endParaRPr lang="en-US"/>
          </a:p>
        </p:txBody>
      </p:sp>
      <p:sp>
        <p:nvSpPr>
          <p:cNvPr id="6" name="Slide Number Placeholder 5"/>
          <p:cNvSpPr>
            <a:spLocks noGrp="1"/>
          </p:cNvSpPr>
          <p:nvPr>
            <p:ph type="sldNum" sz="quarter" idx="4"/>
          </p:nvPr>
        </p:nvSpPr>
        <p:spPr>
          <a:xfrm>
            <a:off x="9894499" y="6601556"/>
            <a:ext cx="773502" cy="228600"/>
          </a:xfrm>
          <a:prstGeom prst="rect">
            <a:avLst/>
          </a:prstGeom>
        </p:spPr>
        <p:txBody>
          <a:bodyPr vert="horz" lIns="91440" tIns="45720" rIns="91440" bIns="45720" rtlCol="0" anchor="ctr"/>
          <a:lstStyle>
            <a:lvl1pPr algn="r">
              <a:defRPr sz="1100">
                <a:solidFill>
                  <a:schemeClr val="bg1"/>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400" kern="1200" cap="all" baseline="0">
          <a:solidFill>
            <a:schemeClr val="accent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4"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Legal Concepts and Documents for Caregivers</a:t>
            </a:r>
          </a:p>
        </p:txBody>
      </p:sp>
      <p:pic>
        <p:nvPicPr>
          <p:cNvPr id="7" name="Picture Placeholder 6" descr="Two people lifting weights"/>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a:stretch/>
        </p:blipFill>
        <p:spPr/>
      </p:pic>
      <p:pic>
        <p:nvPicPr>
          <p:cNvPr id="8" name="Picture Placeholder 7" descr="Closeup of Granny Smith apple and tape measure"/>
          <p:cNvPicPr>
            <a:picLocks noGrp="1" noChangeAspect="1"/>
          </p:cNvPicPr>
          <p:nvPr>
            <p:ph type="pic" idx="11"/>
          </p:nvPr>
        </p:nvPicPr>
        <p:blipFill rotWithShape="1">
          <a:blip r:embed="rId3" cstate="print">
            <a:extLst>
              <a:ext uri="{28A0092B-C50C-407E-A947-70E740481C1C}">
                <a14:useLocalDpi xmlns:a14="http://schemas.microsoft.com/office/drawing/2010/main" val="0"/>
              </a:ext>
            </a:extLst>
          </a:blip>
          <a:srcRect t="19" b="19"/>
          <a:stretch/>
        </p:blipFill>
        <p:spPr/>
      </p:pic>
      <p:pic>
        <p:nvPicPr>
          <p:cNvPr id="9" name="Picture Placeholder 8" descr="Man and woman running on indoor track"/>
          <p:cNvPicPr>
            <a:picLocks noGrp="1" noChangeAspect="1"/>
          </p:cNvPicPr>
          <p:nvPr>
            <p:ph type="pic" idx="12"/>
          </p:nvPr>
        </p:nvPicPr>
        <p:blipFill rotWithShape="1">
          <a:blip r:embed="rId4" cstate="print">
            <a:extLst>
              <a:ext uri="{28A0092B-C50C-407E-A947-70E740481C1C}">
                <a14:useLocalDpi xmlns:a14="http://schemas.microsoft.com/office/drawing/2010/main" val="0"/>
              </a:ext>
            </a:extLst>
          </a:blip>
          <a:srcRect t="39" b="39"/>
          <a:stretch/>
        </p:blipFill>
        <p:spPr/>
      </p:pic>
      <p:sp>
        <p:nvSpPr>
          <p:cNvPr id="3" name="Subtitle 2"/>
          <p:cNvSpPr>
            <a:spLocks noGrp="1"/>
          </p:cNvSpPr>
          <p:nvPr>
            <p:ph type="subTitle" idx="1"/>
          </p:nvPr>
        </p:nvSpPr>
        <p:spPr/>
        <p:txBody>
          <a:bodyPr/>
          <a:lstStyle/>
          <a:p>
            <a:r>
              <a:rPr lang="en-US" dirty="0"/>
              <a:t>What you need to know</a:t>
            </a:r>
          </a:p>
        </p:txBody>
      </p:sp>
    </p:spTree>
    <p:extLst>
      <p:ext uri="{BB962C8B-B14F-4D97-AF65-F5344CB8AC3E}">
        <p14:creationId xmlns:p14="http://schemas.microsoft.com/office/powerpoint/2010/main" val="303468775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2B2A-F2A7-5813-518A-E60FEA226223}"/>
              </a:ext>
            </a:extLst>
          </p:cNvPr>
          <p:cNvSpPr>
            <a:spLocks noGrp="1"/>
          </p:cNvSpPr>
          <p:nvPr>
            <p:ph type="title"/>
          </p:nvPr>
        </p:nvSpPr>
        <p:spPr>
          <a:xfrm>
            <a:off x="1524000" y="457200"/>
            <a:ext cx="9144000" cy="641927"/>
          </a:xfrm>
        </p:spPr>
        <p:txBody>
          <a:bodyPr/>
          <a:lstStyle/>
          <a:p>
            <a:r>
              <a:rPr lang="en-US" dirty="0"/>
              <a:t>Jason a. tower, esq. of tower Karson, </a:t>
            </a:r>
            <a:r>
              <a:rPr lang="en-US" dirty="0" err="1"/>
              <a:t>p.l.l.c.</a:t>
            </a:r>
            <a:endParaRPr lang="en-US" dirty="0"/>
          </a:p>
        </p:txBody>
      </p:sp>
      <p:sp>
        <p:nvSpPr>
          <p:cNvPr id="3" name="Content Placeholder 2">
            <a:extLst>
              <a:ext uri="{FF2B5EF4-FFF2-40B4-BE49-F238E27FC236}">
                <a16:creationId xmlns:a16="http://schemas.microsoft.com/office/drawing/2014/main" id="{DCE04240-1E81-010F-CFD6-4C6347D5EEB5}"/>
              </a:ext>
            </a:extLst>
          </p:cNvPr>
          <p:cNvSpPr>
            <a:spLocks noGrp="1"/>
          </p:cNvSpPr>
          <p:nvPr>
            <p:ph sz="half" idx="1"/>
          </p:nvPr>
        </p:nvSpPr>
        <p:spPr>
          <a:xfrm>
            <a:off x="1524000" y="1256145"/>
            <a:ext cx="4495800" cy="4920627"/>
          </a:xfrm>
        </p:spPr>
        <p:txBody>
          <a:bodyPr>
            <a:normAutofit fontScale="85000" lnSpcReduction="10000"/>
          </a:bodyPr>
          <a:lstStyle/>
          <a:p>
            <a:pPr algn="just"/>
            <a:r>
              <a:rPr lang="en-US" b="0" i="0" dirty="0">
                <a:solidFill>
                  <a:srgbClr val="000000"/>
                </a:solidFill>
                <a:effectLst/>
                <a:latin typeface="Aptos" panose="020B0004020202020204" pitchFamily="34" charset="0"/>
              </a:rPr>
              <a:t>Shareholder at Tower Karson, P.L.L.C., and practices out of the Troy, Michigan office.  Mr. Tower earned his Juris Doctor in 2016.  While in law school he worked in the Estate Planning Clinic, where he assisted the elderly and the indigent in the preparation of wills, powers of attorney, and trusts.  Since graduating, Mr. Tower has become a litigator with significant trial experience in complex matters, who has been able to achieve very positive results on behalf of his clients, which have included insurance companies, lending institutions, automotive manufacturers, as well as various other corporations and individual clients.  Mr. Tower handles various legal matters in the areas of criminal defense, personal injury, estate planning, probate, and general civil litigation.  Mr. Tower is admitted to practice in all Michigan courts, including the United States District Courts for both the Eastern and Western Districts of Michigan.</a:t>
            </a:r>
            <a:endParaRPr lang="en-US" dirty="0"/>
          </a:p>
        </p:txBody>
      </p:sp>
      <p:pic>
        <p:nvPicPr>
          <p:cNvPr id="6" name="Content Placeholder 5">
            <a:extLst>
              <a:ext uri="{FF2B5EF4-FFF2-40B4-BE49-F238E27FC236}">
                <a16:creationId xmlns:a16="http://schemas.microsoft.com/office/drawing/2014/main" id="{FC127DD9-9992-877F-EC56-67B5670EE3A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468438"/>
            <a:ext cx="4495800" cy="4495800"/>
          </a:xfrm>
        </p:spPr>
      </p:pic>
    </p:spTree>
    <p:extLst>
      <p:ext uri="{BB962C8B-B14F-4D97-AF65-F5344CB8AC3E}">
        <p14:creationId xmlns:p14="http://schemas.microsoft.com/office/powerpoint/2010/main" val="418301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457200"/>
            <a:ext cx="9144000" cy="582706"/>
          </a:xfrm>
        </p:spPr>
        <p:txBody>
          <a:bodyPr>
            <a:normAutofit/>
          </a:bodyPr>
          <a:lstStyle/>
          <a:p>
            <a:r>
              <a:rPr lang="en-US" sz="3200" dirty="0"/>
              <a:t>Class today</a:t>
            </a:r>
          </a:p>
        </p:txBody>
      </p:sp>
      <p:sp>
        <p:nvSpPr>
          <p:cNvPr id="3" name="Content Placeholder 2"/>
          <p:cNvSpPr>
            <a:spLocks noGrp="1"/>
          </p:cNvSpPr>
          <p:nvPr>
            <p:ph idx="1"/>
          </p:nvPr>
        </p:nvSpPr>
        <p:spPr>
          <a:xfrm>
            <a:off x="1524000" y="1131794"/>
            <a:ext cx="9144000" cy="5269006"/>
          </a:xfrm>
        </p:spPr>
        <p:txBody>
          <a:bodyPr>
            <a:normAutofit fontScale="85000" lnSpcReduction="20000"/>
          </a:bodyPr>
          <a:lstStyle/>
          <a:p>
            <a:pPr algn="just">
              <a:lnSpc>
                <a:spcPct val="150000"/>
              </a:lnSpc>
              <a:spcBef>
                <a:spcPts val="600"/>
              </a:spcBef>
            </a:pPr>
            <a:r>
              <a:rPr lang="en-US" dirty="0"/>
              <a:t>What is a caregiver?</a:t>
            </a:r>
          </a:p>
          <a:p>
            <a:pPr algn="just">
              <a:lnSpc>
                <a:spcPct val="150000"/>
              </a:lnSpc>
              <a:spcBef>
                <a:spcPts val="600"/>
              </a:spcBef>
            </a:pPr>
            <a:r>
              <a:rPr lang="en-US" dirty="0"/>
              <a:t>Who is a caregiver?</a:t>
            </a:r>
          </a:p>
          <a:p>
            <a:pPr algn="just">
              <a:lnSpc>
                <a:spcPct val="150000"/>
              </a:lnSpc>
              <a:spcBef>
                <a:spcPts val="600"/>
              </a:spcBef>
            </a:pPr>
            <a:r>
              <a:rPr lang="en-US" dirty="0"/>
              <a:t>What documentation should a caregiver have in place?</a:t>
            </a:r>
          </a:p>
          <a:p>
            <a:pPr lvl="1" algn="just">
              <a:lnSpc>
                <a:spcPct val="150000"/>
              </a:lnSpc>
              <a:spcBef>
                <a:spcPts val="600"/>
              </a:spcBef>
            </a:pPr>
            <a:r>
              <a:rPr lang="en-US" dirty="0"/>
              <a:t>Powers of Attorney</a:t>
            </a:r>
          </a:p>
          <a:p>
            <a:pPr lvl="2" algn="just">
              <a:lnSpc>
                <a:spcPct val="150000"/>
              </a:lnSpc>
              <a:spcBef>
                <a:spcPts val="600"/>
              </a:spcBef>
            </a:pPr>
            <a:r>
              <a:rPr lang="en-US" dirty="0"/>
              <a:t>Medical and Financial</a:t>
            </a:r>
          </a:p>
          <a:p>
            <a:pPr lvl="1" algn="just">
              <a:lnSpc>
                <a:spcPct val="150000"/>
              </a:lnSpc>
              <a:spcBef>
                <a:spcPts val="600"/>
              </a:spcBef>
            </a:pPr>
            <a:r>
              <a:rPr lang="en-US" dirty="0"/>
              <a:t>Living Will</a:t>
            </a:r>
          </a:p>
          <a:p>
            <a:pPr lvl="1" algn="just">
              <a:lnSpc>
                <a:spcPct val="150000"/>
              </a:lnSpc>
              <a:spcBef>
                <a:spcPts val="600"/>
              </a:spcBef>
            </a:pPr>
            <a:r>
              <a:rPr lang="en-US" dirty="0"/>
              <a:t>HIPAA Authorizations</a:t>
            </a:r>
          </a:p>
          <a:p>
            <a:pPr lvl="1" algn="just">
              <a:lnSpc>
                <a:spcPct val="150000"/>
              </a:lnSpc>
              <a:spcBef>
                <a:spcPts val="600"/>
              </a:spcBef>
            </a:pPr>
            <a:r>
              <a:rPr lang="en-US" dirty="0"/>
              <a:t>Advanced Directives</a:t>
            </a:r>
          </a:p>
          <a:p>
            <a:pPr lvl="2" algn="just">
              <a:lnSpc>
                <a:spcPct val="150000"/>
              </a:lnSpc>
              <a:spcBef>
                <a:spcPts val="600"/>
              </a:spcBef>
            </a:pPr>
            <a:r>
              <a:rPr lang="en-US" dirty="0"/>
              <a:t>Do Not Resuscitate (DNR)</a:t>
            </a:r>
          </a:p>
          <a:p>
            <a:pPr lvl="2" algn="just">
              <a:lnSpc>
                <a:spcPct val="150000"/>
              </a:lnSpc>
              <a:spcBef>
                <a:spcPts val="600"/>
              </a:spcBef>
            </a:pPr>
            <a:r>
              <a:rPr lang="en-US" dirty="0"/>
              <a:t>Michigan Physician Order for Scope of Treatment (MI-POST)</a:t>
            </a:r>
          </a:p>
          <a:p>
            <a:pPr marL="573088" lvl="2" indent="-231775" algn="just">
              <a:lnSpc>
                <a:spcPct val="150000"/>
              </a:lnSpc>
              <a:spcBef>
                <a:spcPts val="600"/>
              </a:spcBef>
            </a:pPr>
            <a:r>
              <a:rPr lang="en-US" sz="1800" dirty="0"/>
              <a:t>Miscellaneous</a:t>
            </a:r>
          </a:p>
          <a:p>
            <a:pPr marL="914400" lvl="3" indent="-230188" algn="just">
              <a:lnSpc>
                <a:spcPct val="150000"/>
              </a:lnSpc>
              <a:spcBef>
                <a:spcPts val="600"/>
              </a:spcBef>
            </a:pPr>
            <a:r>
              <a:rPr lang="en-US" sz="1600" dirty="0"/>
              <a:t>Health information</a:t>
            </a:r>
          </a:p>
          <a:p>
            <a:pPr marL="914400" lvl="3" indent="-230188" algn="just">
              <a:lnSpc>
                <a:spcPct val="150000"/>
              </a:lnSpc>
              <a:spcBef>
                <a:spcPts val="600"/>
              </a:spcBef>
            </a:pPr>
            <a:r>
              <a:rPr lang="en-US" sz="1600" dirty="0"/>
              <a:t>Insurance information</a:t>
            </a:r>
          </a:p>
          <a:p>
            <a:pPr marL="914400" lvl="3" indent="-230188" algn="just">
              <a:lnSpc>
                <a:spcPct val="150000"/>
              </a:lnSpc>
              <a:spcBef>
                <a:spcPts val="600"/>
              </a:spcBef>
            </a:pPr>
            <a:r>
              <a:rPr lang="en-US" sz="1600" dirty="0"/>
              <a:t>Personal and Financial information</a:t>
            </a:r>
          </a:p>
          <a:p>
            <a:pPr marL="111125" lvl="3" indent="0" algn="just">
              <a:lnSpc>
                <a:spcPct val="150000"/>
              </a:lnSpc>
              <a:spcBef>
                <a:spcPts val="600"/>
              </a:spcBef>
              <a:buNone/>
              <a:tabLst>
                <a:tab pos="341313" algn="l"/>
              </a:tabLst>
            </a:pPr>
            <a:endParaRPr lang="en-US" sz="1800" dirty="0"/>
          </a:p>
          <a:p>
            <a:pPr marL="914400" lvl="3" indent="-230188"/>
            <a:endParaRPr lang="en-US" dirty="0"/>
          </a:p>
          <a:p>
            <a:pPr marL="685800" lvl="2" indent="0">
              <a:buNone/>
            </a:pPr>
            <a:endParaRPr lang="en-US" dirty="0"/>
          </a:p>
          <a:p>
            <a:pPr lvl="2"/>
            <a:endParaRPr lang="en-US" dirty="0"/>
          </a:p>
          <a:p>
            <a:pPr lvl="1"/>
            <a:endParaRPr lang="en-US" dirty="0"/>
          </a:p>
        </p:txBody>
      </p:sp>
    </p:spTree>
    <p:extLst>
      <p:ext uri="{BB962C8B-B14F-4D97-AF65-F5344CB8AC3E}">
        <p14:creationId xmlns:p14="http://schemas.microsoft.com/office/powerpoint/2010/main" val="283697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What is a caregiver?</a:t>
            </a:r>
          </a:p>
        </p:txBody>
      </p:sp>
    </p:spTree>
    <p:extLst>
      <p:ext uri="{BB962C8B-B14F-4D97-AF65-F5344CB8AC3E}">
        <p14:creationId xmlns:p14="http://schemas.microsoft.com/office/powerpoint/2010/main" val="3396391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r>
              <a:rPr lang="en-US" dirty="0"/>
              <a:t>What is a caregiver?</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0" lvl="3" indent="0" algn="just">
              <a:buNone/>
            </a:pPr>
            <a:r>
              <a:rPr lang="en-US" sz="2400" dirty="0"/>
              <a:t>A caregiver is a person who tends to the needs or concerns of a person with either short- or long-term limitations arising from illness, injury, or disability.</a:t>
            </a:r>
          </a:p>
          <a:p>
            <a:pPr marL="0" lvl="3" indent="0" algn="just">
              <a:buNone/>
            </a:pPr>
            <a:endParaRPr lang="en-US" sz="2400" dirty="0"/>
          </a:p>
          <a:p>
            <a:pPr marL="0" lvl="3" indent="0" algn="just">
              <a:buNone/>
            </a:pPr>
            <a:r>
              <a:rPr lang="en-US" sz="2400" dirty="0"/>
              <a:t>The term “family caregiver” describes a person that cares for members of their family, either natural or by choice.  This may include close friends, members of their congregation, or even neighbors.</a:t>
            </a:r>
          </a:p>
          <a:p>
            <a:pPr marL="685800" lvl="2" indent="0">
              <a:buFont typeface="Arial" pitchFamily="34" charset="0"/>
              <a:buNone/>
            </a:pPr>
            <a:endParaRPr lang="en-US" dirty="0"/>
          </a:p>
          <a:p>
            <a:pPr lvl="2"/>
            <a:endParaRPr lang="en-US" dirty="0"/>
          </a:p>
          <a:p>
            <a:pPr lvl="1"/>
            <a:endParaRPr lang="en-US" dirty="0"/>
          </a:p>
        </p:txBody>
      </p:sp>
    </p:spTree>
    <p:extLst>
      <p:ext uri="{BB962C8B-B14F-4D97-AF65-F5344CB8AC3E}">
        <p14:creationId xmlns:p14="http://schemas.microsoft.com/office/powerpoint/2010/main" val="168478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Who is a caregiver?</a:t>
            </a:r>
          </a:p>
        </p:txBody>
      </p:sp>
    </p:spTree>
    <p:extLst>
      <p:ext uri="{BB962C8B-B14F-4D97-AF65-F5344CB8AC3E}">
        <p14:creationId xmlns:p14="http://schemas.microsoft.com/office/powerpoint/2010/main" val="25045425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r>
              <a:rPr lang="en-US" dirty="0"/>
              <a:t>Who is a caregiver?</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0" lvl="2" indent="0" algn="ctr">
              <a:buNone/>
            </a:pPr>
            <a:endParaRPr lang="en-US" sz="2400" i="1" dirty="0"/>
          </a:p>
          <a:p>
            <a:pPr marL="0" lvl="2" indent="0" algn="ctr">
              <a:buNone/>
            </a:pPr>
            <a:r>
              <a:rPr lang="en-US" sz="2400" i="1" dirty="0"/>
              <a:t>There are only four kinds of people in this world:</a:t>
            </a:r>
          </a:p>
          <a:p>
            <a:pPr marL="0" lvl="2" indent="0" algn="ctr">
              <a:buNone/>
            </a:pPr>
            <a:r>
              <a:rPr lang="en-US" sz="2400" i="1" dirty="0"/>
              <a:t>Those who have been caregivers, those who are</a:t>
            </a:r>
          </a:p>
          <a:p>
            <a:pPr marL="0" lvl="2" indent="0" algn="ctr">
              <a:buNone/>
            </a:pPr>
            <a:r>
              <a:rPr lang="en-US" sz="2400" i="1" dirty="0"/>
              <a:t>currently caregivers, those who will be caregivers, and</a:t>
            </a:r>
          </a:p>
          <a:p>
            <a:pPr marL="0" lvl="2" indent="0" algn="ctr">
              <a:buNone/>
            </a:pPr>
            <a:r>
              <a:rPr lang="en-US" sz="2400" i="1" dirty="0"/>
              <a:t>those who will need caregivers.  Caregiving is universal.</a:t>
            </a:r>
          </a:p>
          <a:p>
            <a:pPr marL="0" lvl="2" indent="0" algn="ctr">
              <a:buNone/>
            </a:pPr>
            <a:endParaRPr lang="en-US" sz="2400" i="1" dirty="0"/>
          </a:p>
          <a:p>
            <a:pPr marL="0" lvl="2" indent="0" algn="ctr">
              <a:buNone/>
            </a:pPr>
            <a:r>
              <a:rPr lang="en-US" sz="2400" b="1" dirty="0"/>
              <a:t>- Rosalyn Carter, Former First Lady of the United States</a:t>
            </a:r>
          </a:p>
          <a:p>
            <a:pPr lvl="1"/>
            <a:endParaRPr lang="en-US" dirty="0"/>
          </a:p>
        </p:txBody>
      </p:sp>
    </p:spTree>
    <p:extLst>
      <p:ext uri="{BB962C8B-B14F-4D97-AF65-F5344CB8AC3E}">
        <p14:creationId xmlns:p14="http://schemas.microsoft.com/office/powerpoint/2010/main" val="4266391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8B41A-1E8A-59E9-1FE2-65C0E2054491}"/>
              </a:ext>
            </a:extLst>
          </p:cNvPr>
          <p:cNvSpPr>
            <a:spLocks noGrp="1"/>
          </p:cNvSpPr>
          <p:nvPr>
            <p:ph type="title"/>
          </p:nvPr>
        </p:nvSpPr>
        <p:spPr>
          <a:xfrm>
            <a:off x="1524000" y="-114300"/>
            <a:ext cx="9144000" cy="1143000"/>
          </a:xfrm>
        </p:spPr>
        <p:txBody>
          <a:bodyPr/>
          <a:lstStyle/>
          <a:p>
            <a:r>
              <a:rPr lang="en-US" dirty="0"/>
              <a:t>Are you a caregiver?</a:t>
            </a:r>
          </a:p>
        </p:txBody>
      </p:sp>
      <p:sp>
        <p:nvSpPr>
          <p:cNvPr id="3" name="Content Placeholder 2">
            <a:extLst>
              <a:ext uri="{FF2B5EF4-FFF2-40B4-BE49-F238E27FC236}">
                <a16:creationId xmlns:a16="http://schemas.microsoft.com/office/drawing/2014/main" id="{D96A1605-0BE6-B030-F5B4-D747D68B5333}"/>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0" lvl="3" indent="0" algn="just">
              <a:buNone/>
            </a:pPr>
            <a:r>
              <a:rPr lang="en-US" sz="2400" dirty="0"/>
              <a:t>A caregiver can be someone who cares for a spouse or parent; an extended family member; or even a friend or neighbor.</a:t>
            </a:r>
          </a:p>
          <a:p>
            <a:pPr marL="0" lvl="3" indent="0" algn="just">
              <a:buNone/>
            </a:pPr>
            <a:r>
              <a:rPr lang="en-US" sz="2400" dirty="0"/>
              <a:t>Do you provide someone with:</a:t>
            </a:r>
          </a:p>
          <a:p>
            <a:pPr marL="803275" lvl="3" indent="-342900" algn="just"/>
            <a:r>
              <a:rPr lang="en-US" sz="2400" dirty="0"/>
              <a:t>Transportation to medical appointments?</a:t>
            </a:r>
          </a:p>
          <a:p>
            <a:pPr marL="803275" lvl="3" indent="-342900" algn="just"/>
            <a:r>
              <a:rPr lang="en-US" sz="2400" dirty="0"/>
              <a:t>Purchasing or organizing medication?</a:t>
            </a:r>
          </a:p>
          <a:p>
            <a:pPr marL="803275" lvl="3" indent="-342900" algn="just"/>
            <a:r>
              <a:rPr lang="en-US" sz="2400" dirty="0"/>
              <a:t>Communicating with health care professionals?</a:t>
            </a:r>
          </a:p>
          <a:p>
            <a:pPr marL="803275" lvl="3" indent="-342900" algn="just"/>
            <a:r>
              <a:rPr lang="en-US" sz="2400" dirty="0"/>
              <a:t>Advocating on their behalf with providers or agencies?</a:t>
            </a:r>
          </a:p>
          <a:p>
            <a:pPr marL="803275" lvl="3" indent="-342900" algn="just"/>
            <a:r>
              <a:rPr lang="en-US" sz="2400" dirty="0"/>
              <a:t>Assisting with getting dressed, bathing, shopping, and/or housework?</a:t>
            </a:r>
          </a:p>
          <a:p>
            <a:pPr marL="803275" lvl="3" indent="-342900" algn="just"/>
            <a:r>
              <a:rPr lang="en-US" sz="2400" dirty="0"/>
              <a:t>Managing finances?</a:t>
            </a:r>
          </a:p>
          <a:p>
            <a:pPr marL="0" lvl="3" indent="0" algn="just">
              <a:buNone/>
            </a:pPr>
            <a:r>
              <a:rPr lang="en-US" sz="2400" dirty="0"/>
              <a:t>If you answered “yes” to any of these, you are a caregiver.</a:t>
            </a:r>
          </a:p>
          <a:p>
            <a:pPr marL="685800" lvl="2" indent="0">
              <a:buFont typeface="Arial" pitchFamily="34" charset="0"/>
              <a:buNone/>
            </a:pPr>
            <a:endParaRPr lang="en-US" dirty="0"/>
          </a:p>
          <a:p>
            <a:pPr lvl="2"/>
            <a:endParaRPr lang="en-US" dirty="0"/>
          </a:p>
          <a:p>
            <a:pPr lvl="1"/>
            <a:endParaRPr lang="en-US" dirty="0"/>
          </a:p>
        </p:txBody>
      </p:sp>
    </p:spTree>
    <p:extLst>
      <p:ext uri="{BB962C8B-B14F-4D97-AF65-F5344CB8AC3E}">
        <p14:creationId xmlns:p14="http://schemas.microsoft.com/office/powerpoint/2010/main" val="276538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4000" dirty="0"/>
              <a:t>What documentation should a caregiver have in place?</a:t>
            </a:r>
          </a:p>
        </p:txBody>
      </p:sp>
    </p:spTree>
    <p:extLst>
      <p:ext uri="{BB962C8B-B14F-4D97-AF65-F5344CB8AC3E}">
        <p14:creationId xmlns:p14="http://schemas.microsoft.com/office/powerpoint/2010/main" val="33124762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pPr algn="ctr"/>
            <a:r>
              <a:rPr lang="en-US" dirty="0"/>
              <a:t>Powers of attorney</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0" lvl="2" indent="0" algn="just">
              <a:buNone/>
            </a:pPr>
            <a:r>
              <a:rPr lang="en-US" sz="2800" dirty="0"/>
              <a:t>Overview</a:t>
            </a:r>
          </a:p>
          <a:p>
            <a:pPr marL="0" lvl="2" indent="0" algn="just">
              <a:buNone/>
            </a:pPr>
            <a:r>
              <a:rPr lang="en-US" sz="2800" dirty="0"/>
              <a:t>Durable or Not?</a:t>
            </a:r>
          </a:p>
          <a:p>
            <a:pPr marL="0" lvl="2" indent="0" algn="just">
              <a:buNone/>
            </a:pPr>
            <a:r>
              <a:rPr lang="en-US" sz="2800" dirty="0"/>
              <a:t>What’s it Mean to Spring?</a:t>
            </a:r>
          </a:p>
          <a:p>
            <a:pPr marL="0" lvl="2" indent="0" algn="just">
              <a:buFont typeface="Arial" pitchFamily="34" charset="0"/>
              <a:buNone/>
            </a:pPr>
            <a:r>
              <a:rPr lang="en-US" sz="2800" dirty="0"/>
              <a:t>Two types of Powers of Attorney:</a:t>
            </a:r>
          </a:p>
          <a:p>
            <a:pPr marL="738188" lvl="2" indent="-285750" algn="just"/>
            <a:r>
              <a:rPr lang="en-US" sz="2800" dirty="0"/>
              <a:t>Financial</a:t>
            </a:r>
          </a:p>
          <a:p>
            <a:pPr marL="738188" lvl="2" indent="-285750" algn="just"/>
            <a:r>
              <a:rPr lang="en-US" sz="2800" dirty="0"/>
              <a:t>Medical</a:t>
            </a:r>
          </a:p>
          <a:p>
            <a:pPr marL="0" lvl="2" indent="0" algn="just">
              <a:buNone/>
            </a:pPr>
            <a:r>
              <a:rPr lang="en-US" sz="2800" dirty="0"/>
              <a:t>Requirements</a:t>
            </a:r>
          </a:p>
          <a:p>
            <a:pPr marL="0" lvl="2" indent="0" algn="just">
              <a:buNone/>
            </a:pPr>
            <a:r>
              <a:rPr lang="en-US" sz="2800" dirty="0"/>
              <a:t>Limitations</a:t>
            </a:r>
            <a:endParaRPr lang="en-US" dirty="0"/>
          </a:p>
          <a:p>
            <a:pPr lvl="1"/>
            <a:endParaRPr lang="en-US" dirty="0"/>
          </a:p>
        </p:txBody>
      </p:sp>
    </p:spTree>
    <p:extLst>
      <p:ext uri="{BB962C8B-B14F-4D97-AF65-F5344CB8AC3E}">
        <p14:creationId xmlns:p14="http://schemas.microsoft.com/office/powerpoint/2010/main" val="38267108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r>
              <a:rPr lang="en-US" dirty="0"/>
              <a:t>overview</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0" lvl="2" indent="0" algn="just">
              <a:buNone/>
            </a:pPr>
            <a:r>
              <a:rPr lang="en-US" sz="2800" dirty="0"/>
              <a:t>A Power of Attorney (POA) is a kind of agency agreement between two or more individuals.</a:t>
            </a:r>
          </a:p>
          <a:p>
            <a:pPr marL="0" lvl="2" indent="0" algn="just">
              <a:buNone/>
            </a:pPr>
            <a:r>
              <a:rPr lang="en-US" sz="2800" dirty="0"/>
              <a:t>Parties:</a:t>
            </a:r>
          </a:p>
          <a:p>
            <a:pPr marL="457200" lvl="2" indent="-457200" algn="just"/>
            <a:r>
              <a:rPr lang="en-US" sz="2800" dirty="0"/>
              <a:t>The client is called the “principal” or “patient.”</a:t>
            </a:r>
          </a:p>
          <a:p>
            <a:pPr marL="457200" lvl="2" indent="-457200" algn="just"/>
            <a:r>
              <a:rPr lang="en-US" sz="2800" dirty="0"/>
              <a:t>The agent is called the “attorney-in-fact” or “patient advocate.”</a:t>
            </a:r>
          </a:p>
          <a:p>
            <a:pPr marL="0" lvl="2" indent="0" algn="just">
              <a:buNone/>
            </a:pPr>
            <a:r>
              <a:rPr lang="en-US" sz="2800" dirty="0"/>
              <a:t>The POA is a legal document recognized by law as evidence of an agency relationship between the client and the agent and grants the agent specific powers.</a:t>
            </a:r>
          </a:p>
          <a:p>
            <a:pPr marL="0" lvl="2" indent="0" algn="just">
              <a:buNone/>
            </a:pPr>
            <a:r>
              <a:rPr lang="en-US" sz="2800" dirty="0"/>
              <a:t>Their rights and duties are governed by common law and a fiduciary relationship exists between them by virtue of the grant of power.</a:t>
            </a:r>
          </a:p>
        </p:txBody>
      </p:sp>
    </p:spTree>
    <p:extLst>
      <p:ext uri="{BB962C8B-B14F-4D97-AF65-F5344CB8AC3E}">
        <p14:creationId xmlns:p14="http://schemas.microsoft.com/office/powerpoint/2010/main" val="38548149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r>
              <a:rPr lang="en-US" dirty="0"/>
              <a:t>Overview Cont.</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0" lvl="2" indent="0" algn="just">
              <a:buNone/>
            </a:pPr>
            <a:r>
              <a:rPr lang="en-US" sz="2800" dirty="0"/>
              <a:t>The POA is strictly construed and cannot be enlarged by construction, meaning that an agents rights and responsibilities are limited to those expressly stated in the document itself.</a:t>
            </a:r>
          </a:p>
          <a:p>
            <a:pPr marL="0" lvl="2" indent="0" algn="just">
              <a:buNone/>
            </a:pPr>
            <a:r>
              <a:rPr lang="en-US" sz="2800" dirty="0"/>
              <a:t>Generally, there should be no self-dealing on the part of the agent, but if the POA authorizes it or if the principal consents to it with knowledge of the details.</a:t>
            </a:r>
          </a:p>
          <a:p>
            <a:pPr marL="0" lvl="2" indent="0" algn="just">
              <a:buNone/>
            </a:pPr>
            <a:r>
              <a:rPr lang="en-US" sz="2800" dirty="0"/>
              <a:t>Lastly, POA’s are only in effect while the principal is alive, and unless expressly stated in the POA, they are revoked upon the disability or incapacity of the principal.</a:t>
            </a:r>
          </a:p>
        </p:txBody>
      </p:sp>
    </p:spTree>
    <p:extLst>
      <p:ext uri="{BB962C8B-B14F-4D97-AF65-F5344CB8AC3E}">
        <p14:creationId xmlns:p14="http://schemas.microsoft.com/office/powerpoint/2010/main" val="13980049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822B0-0626-BE58-84DF-49F078D08FC0}"/>
              </a:ext>
            </a:extLst>
          </p:cNvPr>
          <p:cNvSpPr>
            <a:spLocks noGrp="1"/>
          </p:cNvSpPr>
          <p:nvPr>
            <p:ph type="title"/>
          </p:nvPr>
        </p:nvSpPr>
        <p:spPr>
          <a:xfrm>
            <a:off x="1524000" y="457200"/>
            <a:ext cx="9144000" cy="685800"/>
          </a:xfrm>
        </p:spPr>
        <p:txBody>
          <a:bodyPr/>
          <a:lstStyle/>
          <a:p>
            <a:r>
              <a:rPr lang="en-US" dirty="0"/>
              <a:t>durable or not?</a:t>
            </a:r>
          </a:p>
        </p:txBody>
      </p:sp>
      <p:sp>
        <p:nvSpPr>
          <p:cNvPr id="3" name="Text Placeholder 2">
            <a:extLst>
              <a:ext uri="{FF2B5EF4-FFF2-40B4-BE49-F238E27FC236}">
                <a16:creationId xmlns:a16="http://schemas.microsoft.com/office/drawing/2014/main" id="{22F0F90C-0A27-3E1F-556A-4FE2936DF20F}"/>
              </a:ext>
            </a:extLst>
          </p:cNvPr>
          <p:cNvSpPr>
            <a:spLocks noGrp="1"/>
          </p:cNvSpPr>
          <p:nvPr>
            <p:ph type="body" idx="1"/>
          </p:nvPr>
        </p:nvSpPr>
        <p:spPr>
          <a:xfrm>
            <a:off x="1527048" y="1243635"/>
            <a:ext cx="4498848" cy="685800"/>
          </a:xfrm>
        </p:spPr>
        <p:txBody>
          <a:bodyPr/>
          <a:lstStyle/>
          <a:p>
            <a:r>
              <a:rPr lang="en-US" dirty="0"/>
              <a:t>Non=Durable POA</a:t>
            </a:r>
          </a:p>
        </p:txBody>
      </p:sp>
      <p:sp>
        <p:nvSpPr>
          <p:cNvPr id="4" name="Content Placeholder 3">
            <a:extLst>
              <a:ext uri="{FF2B5EF4-FFF2-40B4-BE49-F238E27FC236}">
                <a16:creationId xmlns:a16="http://schemas.microsoft.com/office/drawing/2014/main" id="{32104E75-18F2-75BA-1329-44F64B35E672}"/>
              </a:ext>
            </a:extLst>
          </p:cNvPr>
          <p:cNvSpPr>
            <a:spLocks noGrp="1"/>
          </p:cNvSpPr>
          <p:nvPr>
            <p:ph sz="half" idx="2"/>
          </p:nvPr>
        </p:nvSpPr>
        <p:spPr>
          <a:xfrm>
            <a:off x="1527048" y="2030071"/>
            <a:ext cx="4498848" cy="4142130"/>
          </a:xfrm>
        </p:spPr>
        <p:txBody>
          <a:bodyPr/>
          <a:lstStyle/>
          <a:p>
            <a:pPr algn="just"/>
            <a:r>
              <a:rPr lang="en-US" dirty="0"/>
              <a:t>The agent/advocate’s authority terminates as soon as the principal becomes incapacitated.</a:t>
            </a:r>
          </a:p>
          <a:p>
            <a:pPr algn="just"/>
            <a:r>
              <a:rPr lang="en-US" dirty="0"/>
              <a:t>Incapacitated means a person that is impaired by an intoxicant, by mental illness or deficiency, or by physical illness or disability to the extent that personal decision making is impossible.</a:t>
            </a:r>
          </a:p>
        </p:txBody>
      </p:sp>
      <p:sp>
        <p:nvSpPr>
          <p:cNvPr id="5" name="Text Placeholder 4">
            <a:extLst>
              <a:ext uri="{FF2B5EF4-FFF2-40B4-BE49-F238E27FC236}">
                <a16:creationId xmlns:a16="http://schemas.microsoft.com/office/drawing/2014/main" id="{BC432B8B-0083-9633-9FF1-F54454AFDADB}"/>
              </a:ext>
            </a:extLst>
          </p:cNvPr>
          <p:cNvSpPr>
            <a:spLocks noGrp="1"/>
          </p:cNvSpPr>
          <p:nvPr>
            <p:ph type="body" sz="quarter" idx="3"/>
          </p:nvPr>
        </p:nvSpPr>
        <p:spPr>
          <a:xfrm>
            <a:off x="6172200" y="1243635"/>
            <a:ext cx="4498848" cy="685800"/>
          </a:xfrm>
        </p:spPr>
        <p:txBody>
          <a:bodyPr/>
          <a:lstStyle/>
          <a:p>
            <a:r>
              <a:rPr lang="en-US" dirty="0"/>
              <a:t>durable POA</a:t>
            </a:r>
          </a:p>
        </p:txBody>
      </p:sp>
      <p:sp>
        <p:nvSpPr>
          <p:cNvPr id="6" name="Content Placeholder 5">
            <a:extLst>
              <a:ext uri="{FF2B5EF4-FFF2-40B4-BE49-F238E27FC236}">
                <a16:creationId xmlns:a16="http://schemas.microsoft.com/office/drawing/2014/main" id="{EBAC610F-3A08-5ABF-8210-9591854D09A8}"/>
              </a:ext>
            </a:extLst>
          </p:cNvPr>
          <p:cNvSpPr>
            <a:spLocks noGrp="1"/>
          </p:cNvSpPr>
          <p:nvPr>
            <p:ph sz="quarter" idx="4"/>
          </p:nvPr>
        </p:nvSpPr>
        <p:spPr>
          <a:xfrm>
            <a:off x="6172200" y="2030071"/>
            <a:ext cx="4498848" cy="4142130"/>
          </a:xfrm>
        </p:spPr>
        <p:txBody>
          <a:bodyPr/>
          <a:lstStyle/>
          <a:p>
            <a:pPr algn="just"/>
            <a:r>
              <a:rPr lang="en-US" dirty="0"/>
              <a:t>The agent/advocate can continue to make decisions even after the principal becomes unable to make decisions for themself.</a:t>
            </a:r>
          </a:p>
          <a:p>
            <a:pPr algn="just"/>
            <a:r>
              <a:rPr lang="en-US" dirty="0"/>
              <a:t>Remains in place until either the principal revokes the authority granted or the principal passes away.</a:t>
            </a:r>
          </a:p>
        </p:txBody>
      </p:sp>
    </p:spTree>
    <p:extLst>
      <p:ext uri="{BB962C8B-B14F-4D97-AF65-F5344CB8AC3E}">
        <p14:creationId xmlns:p14="http://schemas.microsoft.com/office/powerpoint/2010/main" val="8833014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822B0-0626-BE58-84DF-49F078D08FC0}"/>
              </a:ext>
            </a:extLst>
          </p:cNvPr>
          <p:cNvSpPr>
            <a:spLocks noGrp="1"/>
          </p:cNvSpPr>
          <p:nvPr>
            <p:ph type="title"/>
          </p:nvPr>
        </p:nvSpPr>
        <p:spPr>
          <a:xfrm>
            <a:off x="1524000" y="457200"/>
            <a:ext cx="9144000" cy="685800"/>
          </a:xfrm>
        </p:spPr>
        <p:txBody>
          <a:bodyPr/>
          <a:lstStyle/>
          <a:p>
            <a:r>
              <a:rPr lang="en-US" dirty="0"/>
              <a:t>What’s it mean to spring?</a:t>
            </a:r>
          </a:p>
        </p:txBody>
      </p:sp>
      <p:sp>
        <p:nvSpPr>
          <p:cNvPr id="3" name="Text Placeholder 2">
            <a:extLst>
              <a:ext uri="{FF2B5EF4-FFF2-40B4-BE49-F238E27FC236}">
                <a16:creationId xmlns:a16="http://schemas.microsoft.com/office/drawing/2014/main" id="{22F0F90C-0A27-3E1F-556A-4FE2936DF20F}"/>
              </a:ext>
            </a:extLst>
          </p:cNvPr>
          <p:cNvSpPr>
            <a:spLocks noGrp="1"/>
          </p:cNvSpPr>
          <p:nvPr>
            <p:ph type="body" idx="1"/>
          </p:nvPr>
        </p:nvSpPr>
        <p:spPr>
          <a:xfrm>
            <a:off x="1527048" y="1243635"/>
            <a:ext cx="4498848" cy="685800"/>
          </a:xfrm>
        </p:spPr>
        <p:txBody>
          <a:bodyPr/>
          <a:lstStyle/>
          <a:p>
            <a:r>
              <a:rPr lang="en-US" dirty="0"/>
              <a:t>Non-springing</a:t>
            </a:r>
          </a:p>
        </p:txBody>
      </p:sp>
      <p:sp>
        <p:nvSpPr>
          <p:cNvPr id="4" name="Content Placeholder 3">
            <a:extLst>
              <a:ext uri="{FF2B5EF4-FFF2-40B4-BE49-F238E27FC236}">
                <a16:creationId xmlns:a16="http://schemas.microsoft.com/office/drawing/2014/main" id="{32104E75-18F2-75BA-1329-44F64B35E672}"/>
              </a:ext>
            </a:extLst>
          </p:cNvPr>
          <p:cNvSpPr>
            <a:spLocks noGrp="1"/>
          </p:cNvSpPr>
          <p:nvPr>
            <p:ph sz="half" idx="2"/>
          </p:nvPr>
        </p:nvSpPr>
        <p:spPr>
          <a:xfrm>
            <a:off x="1527048" y="2030071"/>
            <a:ext cx="4498848" cy="4142130"/>
          </a:xfrm>
        </p:spPr>
        <p:txBody>
          <a:bodyPr/>
          <a:lstStyle/>
          <a:p>
            <a:r>
              <a:rPr lang="en-US" dirty="0"/>
              <a:t>The agent’s authority begins immediately upon the signing of the document.</a:t>
            </a:r>
          </a:p>
        </p:txBody>
      </p:sp>
      <p:sp>
        <p:nvSpPr>
          <p:cNvPr id="5" name="Text Placeholder 4">
            <a:extLst>
              <a:ext uri="{FF2B5EF4-FFF2-40B4-BE49-F238E27FC236}">
                <a16:creationId xmlns:a16="http://schemas.microsoft.com/office/drawing/2014/main" id="{BC432B8B-0083-9633-9FF1-F54454AFDADB}"/>
              </a:ext>
            </a:extLst>
          </p:cNvPr>
          <p:cNvSpPr>
            <a:spLocks noGrp="1"/>
          </p:cNvSpPr>
          <p:nvPr>
            <p:ph type="body" sz="quarter" idx="3"/>
          </p:nvPr>
        </p:nvSpPr>
        <p:spPr>
          <a:xfrm>
            <a:off x="6172200" y="1243635"/>
            <a:ext cx="4498848" cy="685800"/>
          </a:xfrm>
        </p:spPr>
        <p:txBody>
          <a:bodyPr/>
          <a:lstStyle/>
          <a:p>
            <a:r>
              <a:rPr lang="en-US" dirty="0"/>
              <a:t>springing</a:t>
            </a:r>
          </a:p>
        </p:txBody>
      </p:sp>
      <p:sp>
        <p:nvSpPr>
          <p:cNvPr id="6" name="Content Placeholder 5">
            <a:extLst>
              <a:ext uri="{FF2B5EF4-FFF2-40B4-BE49-F238E27FC236}">
                <a16:creationId xmlns:a16="http://schemas.microsoft.com/office/drawing/2014/main" id="{EBAC610F-3A08-5ABF-8210-9591854D09A8}"/>
              </a:ext>
            </a:extLst>
          </p:cNvPr>
          <p:cNvSpPr>
            <a:spLocks noGrp="1"/>
          </p:cNvSpPr>
          <p:nvPr>
            <p:ph sz="quarter" idx="4"/>
          </p:nvPr>
        </p:nvSpPr>
        <p:spPr>
          <a:xfrm>
            <a:off x="6172200" y="2030071"/>
            <a:ext cx="4498848" cy="4142130"/>
          </a:xfrm>
        </p:spPr>
        <p:txBody>
          <a:bodyPr/>
          <a:lstStyle/>
          <a:p>
            <a:r>
              <a:rPr lang="en-US" dirty="0"/>
              <a:t>The agent’s authority begins when a specified condition or event is triggered, such as being declared mentally incapacitated.</a:t>
            </a:r>
          </a:p>
        </p:txBody>
      </p:sp>
    </p:spTree>
    <p:extLst>
      <p:ext uri="{BB962C8B-B14F-4D97-AF65-F5344CB8AC3E}">
        <p14:creationId xmlns:p14="http://schemas.microsoft.com/office/powerpoint/2010/main" val="38093535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822B0-0626-BE58-84DF-49F078D08FC0}"/>
              </a:ext>
            </a:extLst>
          </p:cNvPr>
          <p:cNvSpPr>
            <a:spLocks noGrp="1"/>
          </p:cNvSpPr>
          <p:nvPr>
            <p:ph type="title"/>
          </p:nvPr>
        </p:nvSpPr>
        <p:spPr>
          <a:xfrm>
            <a:off x="1524000" y="457200"/>
            <a:ext cx="9144000" cy="685800"/>
          </a:xfrm>
        </p:spPr>
        <p:txBody>
          <a:bodyPr/>
          <a:lstStyle/>
          <a:p>
            <a:r>
              <a:rPr lang="en-US" dirty="0"/>
              <a:t>TWO types</a:t>
            </a:r>
          </a:p>
        </p:txBody>
      </p:sp>
      <p:sp>
        <p:nvSpPr>
          <p:cNvPr id="3" name="Text Placeholder 2">
            <a:extLst>
              <a:ext uri="{FF2B5EF4-FFF2-40B4-BE49-F238E27FC236}">
                <a16:creationId xmlns:a16="http://schemas.microsoft.com/office/drawing/2014/main" id="{22F0F90C-0A27-3E1F-556A-4FE2936DF20F}"/>
              </a:ext>
            </a:extLst>
          </p:cNvPr>
          <p:cNvSpPr>
            <a:spLocks noGrp="1"/>
          </p:cNvSpPr>
          <p:nvPr>
            <p:ph type="body" idx="1"/>
          </p:nvPr>
        </p:nvSpPr>
        <p:spPr>
          <a:xfrm>
            <a:off x="1527048" y="1243635"/>
            <a:ext cx="4498848" cy="685800"/>
          </a:xfrm>
        </p:spPr>
        <p:txBody>
          <a:bodyPr/>
          <a:lstStyle/>
          <a:p>
            <a:r>
              <a:rPr lang="en-US" dirty="0"/>
              <a:t>financial</a:t>
            </a:r>
          </a:p>
        </p:txBody>
      </p:sp>
      <p:sp>
        <p:nvSpPr>
          <p:cNvPr id="4" name="Content Placeholder 3">
            <a:extLst>
              <a:ext uri="{FF2B5EF4-FFF2-40B4-BE49-F238E27FC236}">
                <a16:creationId xmlns:a16="http://schemas.microsoft.com/office/drawing/2014/main" id="{32104E75-18F2-75BA-1329-44F64B35E672}"/>
              </a:ext>
            </a:extLst>
          </p:cNvPr>
          <p:cNvSpPr>
            <a:spLocks noGrp="1"/>
          </p:cNvSpPr>
          <p:nvPr>
            <p:ph sz="half" idx="2"/>
          </p:nvPr>
        </p:nvSpPr>
        <p:spPr>
          <a:xfrm>
            <a:off x="1527048" y="2030071"/>
            <a:ext cx="4498848" cy="4142130"/>
          </a:xfrm>
        </p:spPr>
        <p:txBody>
          <a:bodyPr/>
          <a:lstStyle/>
          <a:p>
            <a:pPr algn="just"/>
            <a:r>
              <a:rPr lang="en-US" dirty="0"/>
              <a:t>Sometimes referred to as a “Living Trust.”</a:t>
            </a:r>
          </a:p>
          <a:p>
            <a:pPr algn="just"/>
            <a:r>
              <a:rPr lang="en-US" dirty="0"/>
              <a:t>Appoints another person to make financial decisions regarding both real and personal property, and other personal decisions, such as:</a:t>
            </a:r>
          </a:p>
          <a:p>
            <a:pPr lvl="1" algn="just"/>
            <a:r>
              <a:rPr lang="en-US" dirty="0"/>
              <a:t>Payment of bills;</a:t>
            </a:r>
          </a:p>
          <a:p>
            <a:pPr lvl="1" algn="just"/>
            <a:r>
              <a:rPr lang="en-US" dirty="0"/>
              <a:t>Make deposits/withdrawals;</a:t>
            </a:r>
          </a:p>
          <a:p>
            <a:pPr lvl="1" algn="just"/>
            <a:r>
              <a:rPr lang="en-US" dirty="0"/>
              <a:t>Sale of land/home;</a:t>
            </a:r>
          </a:p>
          <a:p>
            <a:pPr lvl="1" algn="just"/>
            <a:r>
              <a:rPr lang="en-US" dirty="0"/>
              <a:t>To bring, defend, or settle lawsuits;</a:t>
            </a:r>
          </a:p>
          <a:p>
            <a:pPr lvl="1" algn="just"/>
            <a:r>
              <a:rPr lang="en-US" dirty="0"/>
              <a:t>Execute legal documents; and even</a:t>
            </a:r>
          </a:p>
          <a:p>
            <a:pPr lvl="1" algn="just"/>
            <a:r>
              <a:rPr lang="en-US" dirty="0"/>
              <a:t>Control social media accounts</a:t>
            </a:r>
          </a:p>
          <a:p>
            <a:pPr lvl="1" algn="just"/>
            <a:endParaRPr lang="en-US" dirty="0"/>
          </a:p>
          <a:p>
            <a:pPr lvl="1" algn="just"/>
            <a:endParaRPr lang="en-US" dirty="0"/>
          </a:p>
        </p:txBody>
      </p:sp>
      <p:sp>
        <p:nvSpPr>
          <p:cNvPr id="5" name="Text Placeholder 4">
            <a:extLst>
              <a:ext uri="{FF2B5EF4-FFF2-40B4-BE49-F238E27FC236}">
                <a16:creationId xmlns:a16="http://schemas.microsoft.com/office/drawing/2014/main" id="{BC432B8B-0083-9633-9FF1-F54454AFDADB}"/>
              </a:ext>
            </a:extLst>
          </p:cNvPr>
          <p:cNvSpPr>
            <a:spLocks noGrp="1"/>
          </p:cNvSpPr>
          <p:nvPr>
            <p:ph type="body" sz="quarter" idx="3"/>
          </p:nvPr>
        </p:nvSpPr>
        <p:spPr>
          <a:xfrm>
            <a:off x="6172200" y="1243635"/>
            <a:ext cx="4498848" cy="685800"/>
          </a:xfrm>
        </p:spPr>
        <p:txBody>
          <a:bodyPr/>
          <a:lstStyle/>
          <a:p>
            <a:r>
              <a:rPr lang="en-US" dirty="0"/>
              <a:t>medical</a:t>
            </a:r>
          </a:p>
        </p:txBody>
      </p:sp>
      <p:sp>
        <p:nvSpPr>
          <p:cNvPr id="6" name="Content Placeholder 5">
            <a:extLst>
              <a:ext uri="{FF2B5EF4-FFF2-40B4-BE49-F238E27FC236}">
                <a16:creationId xmlns:a16="http://schemas.microsoft.com/office/drawing/2014/main" id="{EBAC610F-3A08-5ABF-8210-9591854D09A8}"/>
              </a:ext>
            </a:extLst>
          </p:cNvPr>
          <p:cNvSpPr>
            <a:spLocks noGrp="1"/>
          </p:cNvSpPr>
          <p:nvPr>
            <p:ph sz="quarter" idx="4"/>
          </p:nvPr>
        </p:nvSpPr>
        <p:spPr>
          <a:xfrm>
            <a:off x="6172200" y="2030071"/>
            <a:ext cx="4498848" cy="4142130"/>
          </a:xfrm>
        </p:spPr>
        <p:txBody>
          <a:bodyPr/>
          <a:lstStyle/>
          <a:p>
            <a:pPr algn="just"/>
            <a:r>
              <a:rPr lang="en-US" dirty="0"/>
              <a:t>Also known as a “Health Care Proxy” or a “Patient Advocate Designation.”</a:t>
            </a:r>
          </a:p>
          <a:p>
            <a:pPr algn="just"/>
            <a:r>
              <a:rPr lang="en-US" dirty="0"/>
              <a:t>Appoints another person to make medical treatment and health related decisions.</a:t>
            </a:r>
          </a:p>
          <a:p>
            <a:pPr algn="just"/>
            <a:r>
              <a:rPr lang="en-US" dirty="0"/>
              <a:t>Can also determine whether to make anatomical gifts.</a:t>
            </a:r>
          </a:p>
          <a:p>
            <a:pPr algn="just"/>
            <a:r>
              <a:rPr lang="en-US" dirty="0"/>
              <a:t>Essentially, decides what medical care one is to receive, including mental health, nourishment, and whether to withhold treatment.</a:t>
            </a:r>
          </a:p>
        </p:txBody>
      </p:sp>
    </p:spTree>
    <p:extLst>
      <p:ext uri="{BB962C8B-B14F-4D97-AF65-F5344CB8AC3E}">
        <p14:creationId xmlns:p14="http://schemas.microsoft.com/office/powerpoint/2010/main" val="1872468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r>
              <a:rPr lang="en-US" dirty="0"/>
              <a:t>requirements</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457200" lvl="2" indent="-457200" algn="just"/>
            <a:r>
              <a:rPr lang="en-US" sz="2800" dirty="0"/>
              <a:t>Must be in writing</a:t>
            </a:r>
          </a:p>
          <a:p>
            <a:pPr marL="457200" lvl="2" indent="-457200" algn="just"/>
            <a:r>
              <a:rPr lang="en-US" sz="2800" dirty="0"/>
              <a:t>Must include required language, either:</a:t>
            </a:r>
          </a:p>
          <a:p>
            <a:pPr marL="731520" lvl="3" indent="-457200" algn="just"/>
            <a:r>
              <a:rPr lang="en-US" sz="1800" dirty="0"/>
              <a:t>“This power of attorney is not affected by the principal’s subsequent disability or incapacity, or by the lapse of time.” or</a:t>
            </a:r>
          </a:p>
          <a:p>
            <a:pPr marL="731520" lvl="3" indent="-457200" algn="just"/>
            <a:r>
              <a:rPr lang="en-US" sz="1800" dirty="0"/>
              <a:t>“This power of attorney is effective upon the disability of incapacity of the principal”</a:t>
            </a:r>
          </a:p>
          <a:p>
            <a:pPr marL="461963" lvl="3" indent="-457200" algn="just"/>
            <a:r>
              <a:rPr lang="en-US" sz="2600" dirty="0"/>
              <a:t>Must be voluntarily signed by the principal, who is an adult, and competent at the time of execution.</a:t>
            </a:r>
          </a:p>
          <a:p>
            <a:pPr marL="461963" lvl="3" indent="-457200" algn="just"/>
            <a:r>
              <a:rPr lang="en-US" sz="2600" dirty="0"/>
              <a:t>Must be signed by the principal before two witnesses OR acknowledged by the principal before a notary who notarizes the document.</a:t>
            </a:r>
          </a:p>
          <a:p>
            <a:pPr marL="461963" lvl="3" indent="-457200" algn="just"/>
            <a:r>
              <a:rPr lang="en-US" sz="2600" dirty="0"/>
              <a:t>The agent must sign an acknowledgement of the agent’s responsibilities and potential liabilities.  (If agent will be signing in connection with real estate transactions, should be in recordable form.)</a:t>
            </a:r>
          </a:p>
        </p:txBody>
      </p:sp>
    </p:spTree>
    <p:extLst>
      <p:ext uri="{BB962C8B-B14F-4D97-AF65-F5344CB8AC3E}">
        <p14:creationId xmlns:p14="http://schemas.microsoft.com/office/powerpoint/2010/main" val="26085523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r>
              <a:rPr lang="en-US" dirty="0"/>
              <a:t>Limitations</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457200" lvl="2" indent="-457200" algn="just"/>
            <a:r>
              <a:rPr lang="en-US" sz="2800" dirty="0"/>
              <a:t>Generally, an agent may be granted any and all powers that the principal had themselves.</a:t>
            </a:r>
          </a:p>
          <a:p>
            <a:pPr marL="457200" lvl="2" indent="-457200" algn="just"/>
            <a:r>
              <a:rPr lang="en-US" sz="2800" dirty="0"/>
              <a:t>Except:</a:t>
            </a:r>
          </a:p>
          <a:p>
            <a:pPr marL="731520" lvl="3" indent="-457200" algn="just"/>
            <a:r>
              <a:rPr lang="en-US" sz="2000" dirty="0"/>
              <a:t>would be considered an incident of ownership over any policy of life insurance owned by the principal; or</a:t>
            </a:r>
          </a:p>
          <a:p>
            <a:pPr marL="731520" lvl="3" indent="-457200" algn="just"/>
            <a:r>
              <a:rPr lang="en-US" sz="2000" dirty="0"/>
              <a:t>would be considered a general power of appointment; or</a:t>
            </a:r>
          </a:p>
          <a:p>
            <a:pPr marL="731520" lvl="3" indent="-457200" algn="just"/>
            <a:r>
              <a:rPr lang="en-US" sz="2000" dirty="0"/>
              <a:t>would cause any assets to be taxable in the agent’s estate if the agent fails to survive the principal; or</a:t>
            </a:r>
          </a:p>
          <a:p>
            <a:pPr marL="731520" lvl="3" indent="-457200" algn="just"/>
            <a:r>
              <a:rPr lang="en-US" sz="2000" dirty="0"/>
              <a:t>would authorize the agent, while acting as the agent to create an account or other asset in joint tenancy between principal and agent, unless specifically authorized by court order.</a:t>
            </a:r>
          </a:p>
          <a:p>
            <a:pPr marL="731520" lvl="3" indent="-457200" algn="just"/>
            <a:endParaRPr lang="en-US" sz="2400" dirty="0"/>
          </a:p>
        </p:txBody>
      </p:sp>
    </p:spTree>
    <p:extLst>
      <p:ext uri="{BB962C8B-B14F-4D97-AF65-F5344CB8AC3E}">
        <p14:creationId xmlns:p14="http://schemas.microsoft.com/office/powerpoint/2010/main" val="695368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pPr algn="ctr"/>
            <a:r>
              <a:rPr lang="en-US" dirty="0"/>
              <a:t>Living Wills</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0" lvl="2" indent="0" algn="just">
              <a:buNone/>
            </a:pPr>
            <a:r>
              <a:rPr lang="en-US" sz="2800" dirty="0"/>
              <a:t>What is it?</a:t>
            </a:r>
          </a:p>
          <a:p>
            <a:pPr marL="0" lvl="2" indent="0" algn="just">
              <a:buNone/>
            </a:pPr>
            <a:r>
              <a:rPr lang="en-US" sz="2800" dirty="0"/>
              <a:t>When does it take effect?</a:t>
            </a:r>
          </a:p>
          <a:p>
            <a:pPr marL="0" lvl="2" indent="0" algn="just">
              <a:buNone/>
            </a:pPr>
            <a:r>
              <a:rPr lang="en-US" sz="2800" dirty="0"/>
              <a:t>How is it different from a POA?</a:t>
            </a:r>
          </a:p>
          <a:p>
            <a:pPr marL="0" lvl="2" indent="0" algn="just">
              <a:buNone/>
            </a:pPr>
            <a:r>
              <a:rPr lang="en-US" sz="2800" dirty="0"/>
              <a:t>Requirements</a:t>
            </a:r>
          </a:p>
          <a:p>
            <a:pPr lvl="2"/>
            <a:endParaRPr lang="en-US" dirty="0"/>
          </a:p>
          <a:p>
            <a:pPr lvl="1"/>
            <a:endParaRPr lang="en-US" dirty="0"/>
          </a:p>
        </p:txBody>
      </p:sp>
    </p:spTree>
    <p:extLst>
      <p:ext uri="{BB962C8B-B14F-4D97-AF65-F5344CB8AC3E}">
        <p14:creationId xmlns:p14="http://schemas.microsoft.com/office/powerpoint/2010/main" val="22610144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pPr algn="just"/>
            <a:r>
              <a:rPr lang="en-US" dirty="0"/>
              <a:t>What is a Living will</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0" lvl="2" indent="0" algn="just">
              <a:buNone/>
            </a:pPr>
            <a:r>
              <a:rPr lang="en-US" sz="2800" dirty="0"/>
              <a:t>A written document in which a person informs their doctors, family members, and others of what medical care they wish to receive should they become terminally ill or permanently unconscious.</a:t>
            </a:r>
          </a:p>
          <a:p>
            <a:pPr lvl="2"/>
            <a:endParaRPr lang="en-US" dirty="0"/>
          </a:p>
          <a:p>
            <a:pPr lvl="1"/>
            <a:endParaRPr lang="en-US" dirty="0"/>
          </a:p>
        </p:txBody>
      </p:sp>
    </p:spTree>
    <p:extLst>
      <p:ext uri="{BB962C8B-B14F-4D97-AF65-F5344CB8AC3E}">
        <p14:creationId xmlns:p14="http://schemas.microsoft.com/office/powerpoint/2010/main" val="21729459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pPr algn="just"/>
            <a:r>
              <a:rPr lang="en-US" dirty="0"/>
              <a:t>When does a living will take effect?</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0" lvl="2" indent="0" algn="just">
              <a:buNone/>
            </a:pPr>
            <a:r>
              <a:rPr lang="en-US" sz="2800" dirty="0"/>
              <a:t>It can only take effect after a medical doctor has diagnosed an individual with a terminal illness, ruled them to be permanently unconscious, and determined that they can no longer make decisions for themself.</a:t>
            </a:r>
          </a:p>
          <a:p>
            <a:pPr lvl="2"/>
            <a:endParaRPr lang="en-US" dirty="0"/>
          </a:p>
          <a:p>
            <a:pPr lvl="1"/>
            <a:endParaRPr lang="en-US" dirty="0"/>
          </a:p>
        </p:txBody>
      </p:sp>
    </p:spTree>
    <p:extLst>
      <p:ext uri="{BB962C8B-B14F-4D97-AF65-F5344CB8AC3E}">
        <p14:creationId xmlns:p14="http://schemas.microsoft.com/office/powerpoint/2010/main" val="3010596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pPr algn="just"/>
            <a:r>
              <a:rPr lang="en-US" dirty="0"/>
              <a:t>Differences between living will and </a:t>
            </a:r>
            <a:r>
              <a:rPr lang="en-US" dirty="0" err="1"/>
              <a:t>poa</a:t>
            </a:r>
            <a:endParaRPr lang="en-US" dirty="0"/>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285750" lvl="2" indent="-285750"/>
            <a:r>
              <a:rPr lang="en-US" sz="2400" dirty="0"/>
              <a:t>Not legally enforceable in Michigan.</a:t>
            </a:r>
          </a:p>
          <a:p>
            <a:pPr marL="285750" lvl="2" indent="-285750"/>
            <a:r>
              <a:rPr lang="en-US" sz="2400" dirty="0"/>
              <a:t>Focus is more on what the medical care will be, where as a POA is more about whom makes that decision.</a:t>
            </a:r>
          </a:p>
          <a:p>
            <a:pPr marL="285750" lvl="2" indent="-285750"/>
            <a:r>
              <a:rPr lang="en-US" sz="2400" dirty="0"/>
              <a:t>Limited to care during a terminal illness or permanent unconsciousness.</a:t>
            </a:r>
          </a:p>
          <a:p>
            <a:pPr lvl="1"/>
            <a:endParaRPr lang="en-US" dirty="0"/>
          </a:p>
        </p:txBody>
      </p:sp>
    </p:spTree>
    <p:extLst>
      <p:ext uri="{BB962C8B-B14F-4D97-AF65-F5344CB8AC3E}">
        <p14:creationId xmlns:p14="http://schemas.microsoft.com/office/powerpoint/2010/main" val="7224494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pPr algn="just"/>
            <a:r>
              <a:rPr lang="en-US" dirty="0"/>
              <a:t>requirements</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285750" lvl="2" indent="-285750"/>
            <a:r>
              <a:rPr lang="en-US" sz="2400" dirty="0"/>
              <a:t>Since they are not legally enforceable in Michigan, there are no formal requirements like there exists for POAS.  However, it is strongly encouraged that they:</a:t>
            </a:r>
          </a:p>
          <a:p>
            <a:pPr marL="560070" lvl="3" indent="-285750"/>
            <a:r>
              <a:rPr lang="en-US" sz="2200" dirty="0"/>
              <a:t>Be in writing and titled “Living Will”;</a:t>
            </a:r>
          </a:p>
          <a:p>
            <a:pPr marL="560070" lvl="3" indent="-285750"/>
            <a:r>
              <a:rPr lang="en-US" sz="2200" dirty="0"/>
              <a:t>Be dated;</a:t>
            </a:r>
          </a:p>
          <a:p>
            <a:pPr marL="560070" lvl="3" indent="-285750"/>
            <a:r>
              <a:rPr lang="en-US" sz="2200" dirty="0"/>
              <a:t>Be signed by the principal or testator;</a:t>
            </a:r>
          </a:p>
          <a:p>
            <a:pPr marL="560070" lvl="3" indent="-285750"/>
            <a:r>
              <a:rPr lang="en-US" sz="2200" dirty="0"/>
              <a:t>Be signed by two witnesses, that are not related to the principal.</a:t>
            </a:r>
          </a:p>
          <a:p>
            <a:pPr marL="560070" lvl="3" indent="-285750"/>
            <a:r>
              <a:rPr lang="en-US" sz="2200" dirty="0"/>
              <a:t>Be notarized.</a:t>
            </a:r>
          </a:p>
          <a:p>
            <a:pPr lvl="1"/>
            <a:endParaRPr lang="en-US" dirty="0"/>
          </a:p>
        </p:txBody>
      </p:sp>
    </p:spTree>
    <p:extLst>
      <p:ext uri="{BB962C8B-B14F-4D97-AF65-F5344CB8AC3E}">
        <p14:creationId xmlns:p14="http://schemas.microsoft.com/office/powerpoint/2010/main" val="119848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pPr algn="ctr"/>
            <a:r>
              <a:rPr lang="en-US" dirty="0" err="1"/>
              <a:t>Hipaa</a:t>
            </a:r>
            <a:r>
              <a:rPr lang="en-US" dirty="0"/>
              <a:t> authorizations</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0" lvl="1" indent="0">
              <a:buNone/>
            </a:pPr>
            <a:r>
              <a:rPr lang="en-US" sz="2000" dirty="0"/>
              <a:t>Stands for Health Insurance Portability and Accountability Act (HIPAA) and is a federal law that protect health information and gives patients rights over their health records.</a:t>
            </a:r>
          </a:p>
          <a:p>
            <a:pPr marL="0" lvl="1" indent="0">
              <a:buNone/>
            </a:pPr>
            <a:r>
              <a:rPr lang="en-US" sz="2000" dirty="0"/>
              <a:t>Under HIPAA, health care professionals are directed to protect health care information and may only disclose said information under specified circumstances and/or to certain persons.</a:t>
            </a:r>
          </a:p>
          <a:p>
            <a:pPr marL="0" lvl="1" indent="0">
              <a:buNone/>
            </a:pPr>
            <a:r>
              <a:rPr lang="en-US" sz="2000" dirty="0"/>
              <a:t>A person granted authority to make health care decisions for the patient is a personal representative for HIPAA purposes.</a:t>
            </a:r>
          </a:p>
          <a:p>
            <a:pPr marL="0" lvl="1" indent="0">
              <a:buNone/>
            </a:pPr>
            <a:r>
              <a:rPr lang="en-US" sz="2000" dirty="0"/>
              <a:t>Generally, a patient or their authorized patient representative has the right to examine the patient’s medical records.</a:t>
            </a:r>
          </a:p>
          <a:p>
            <a:pPr marL="0" lvl="1" indent="0">
              <a:buNone/>
            </a:pPr>
            <a:r>
              <a:rPr lang="en-US" sz="2000" dirty="0"/>
              <a:t>Essentially, this is an explicit authorization granted to the patient representative by the patient, granting them the authority to access, disclose, or consent to the disclosure of the patient’s medical records.</a:t>
            </a:r>
          </a:p>
          <a:p>
            <a:pPr marL="0" lvl="1" indent="0">
              <a:buNone/>
            </a:pPr>
            <a:r>
              <a:rPr lang="en-US" sz="2000" dirty="0"/>
              <a:t>Required to be in writing, signed by patient, witnessed, dated, and designate agent and their powers.</a:t>
            </a:r>
          </a:p>
        </p:txBody>
      </p:sp>
    </p:spTree>
    <p:extLst>
      <p:ext uri="{BB962C8B-B14F-4D97-AF65-F5344CB8AC3E}">
        <p14:creationId xmlns:p14="http://schemas.microsoft.com/office/powerpoint/2010/main" val="2257944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822B0-0626-BE58-84DF-49F078D08FC0}"/>
              </a:ext>
            </a:extLst>
          </p:cNvPr>
          <p:cNvSpPr>
            <a:spLocks noGrp="1"/>
          </p:cNvSpPr>
          <p:nvPr>
            <p:ph type="title"/>
          </p:nvPr>
        </p:nvSpPr>
        <p:spPr>
          <a:xfrm>
            <a:off x="1524000" y="457200"/>
            <a:ext cx="9144000" cy="685800"/>
          </a:xfrm>
        </p:spPr>
        <p:txBody>
          <a:bodyPr/>
          <a:lstStyle/>
          <a:p>
            <a:pPr algn="ctr"/>
            <a:r>
              <a:rPr lang="en-US" dirty="0"/>
              <a:t>Advanced directives</a:t>
            </a:r>
          </a:p>
        </p:txBody>
      </p:sp>
      <p:sp>
        <p:nvSpPr>
          <p:cNvPr id="3" name="Text Placeholder 2">
            <a:extLst>
              <a:ext uri="{FF2B5EF4-FFF2-40B4-BE49-F238E27FC236}">
                <a16:creationId xmlns:a16="http://schemas.microsoft.com/office/drawing/2014/main" id="{22F0F90C-0A27-3E1F-556A-4FE2936DF20F}"/>
              </a:ext>
            </a:extLst>
          </p:cNvPr>
          <p:cNvSpPr>
            <a:spLocks noGrp="1"/>
          </p:cNvSpPr>
          <p:nvPr>
            <p:ph type="body" idx="1"/>
          </p:nvPr>
        </p:nvSpPr>
        <p:spPr>
          <a:xfrm>
            <a:off x="1527048" y="1243635"/>
            <a:ext cx="4498848" cy="685800"/>
          </a:xfrm>
        </p:spPr>
        <p:txBody>
          <a:bodyPr/>
          <a:lstStyle/>
          <a:p>
            <a:r>
              <a:rPr lang="en-US" dirty="0"/>
              <a:t>Do-not-resuscitate (</a:t>
            </a:r>
            <a:r>
              <a:rPr lang="en-US" dirty="0" err="1"/>
              <a:t>dnr</a:t>
            </a:r>
            <a:r>
              <a:rPr lang="en-US" dirty="0"/>
              <a:t>)</a:t>
            </a:r>
          </a:p>
        </p:txBody>
      </p:sp>
      <p:sp>
        <p:nvSpPr>
          <p:cNvPr id="4" name="Content Placeholder 3">
            <a:extLst>
              <a:ext uri="{FF2B5EF4-FFF2-40B4-BE49-F238E27FC236}">
                <a16:creationId xmlns:a16="http://schemas.microsoft.com/office/drawing/2014/main" id="{32104E75-18F2-75BA-1329-44F64B35E672}"/>
              </a:ext>
            </a:extLst>
          </p:cNvPr>
          <p:cNvSpPr>
            <a:spLocks noGrp="1"/>
          </p:cNvSpPr>
          <p:nvPr>
            <p:ph sz="half" idx="2"/>
          </p:nvPr>
        </p:nvSpPr>
        <p:spPr>
          <a:xfrm>
            <a:off x="1527048" y="2030071"/>
            <a:ext cx="4498848" cy="4142130"/>
          </a:xfrm>
        </p:spPr>
        <p:txBody>
          <a:bodyPr/>
          <a:lstStyle/>
          <a:p>
            <a:pPr algn="just"/>
            <a:r>
              <a:rPr lang="en-US" dirty="0"/>
              <a:t>Only concerns DNR Orders for outside of a hospital setting.</a:t>
            </a:r>
          </a:p>
          <a:p>
            <a:pPr algn="just"/>
            <a:r>
              <a:rPr lang="en-US" dirty="0"/>
              <a:t>Written document in which a declarant expresses their wish that should their breathing and heartbeat cease, they do not wish for anyone to attempt to resuscitate them.</a:t>
            </a:r>
          </a:p>
        </p:txBody>
      </p:sp>
      <p:sp>
        <p:nvSpPr>
          <p:cNvPr id="5" name="Text Placeholder 4">
            <a:extLst>
              <a:ext uri="{FF2B5EF4-FFF2-40B4-BE49-F238E27FC236}">
                <a16:creationId xmlns:a16="http://schemas.microsoft.com/office/drawing/2014/main" id="{BC432B8B-0083-9633-9FF1-F54454AFDADB}"/>
              </a:ext>
            </a:extLst>
          </p:cNvPr>
          <p:cNvSpPr>
            <a:spLocks noGrp="1"/>
          </p:cNvSpPr>
          <p:nvPr>
            <p:ph type="body" sz="quarter" idx="3"/>
          </p:nvPr>
        </p:nvSpPr>
        <p:spPr>
          <a:xfrm>
            <a:off x="6172200" y="1243635"/>
            <a:ext cx="4498848" cy="685800"/>
          </a:xfrm>
        </p:spPr>
        <p:txBody>
          <a:bodyPr/>
          <a:lstStyle/>
          <a:p>
            <a:r>
              <a:rPr lang="en-US" dirty="0"/>
              <a:t>Michigan Physician Order for Scope of Treatment (MI-POST)</a:t>
            </a:r>
          </a:p>
        </p:txBody>
      </p:sp>
      <p:sp>
        <p:nvSpPr>
          <p:cNvPr id="6" name="Content Placeholder 5">
            <a:extLst>
              <a:ext uri="{FF2B5EF4-FFF2-40B4-BE49-F238E27FC236}">
                <a16:creationId xmlns:a16="http://schemas.microsoft.com/office/drawing/2014/main" id="{EBAC610F-3A08-5ABF-8210-9591854D09A8}"/>
              </a:ext>
            </a:extLst>
          </p:cNvPr>
          <p:cNvSpPr>
            <a:spLocks noGrp="1"/>
          </p:cNvSpPr>
          <p:nvPr>
            <p:ph sz="quarter" idx="4"/>
          </p:nvPr>
        </p:nvSpPr>
        <p:spPr>
          <a:xfrm>
            <a:off x="6172200" y="2030071"/>
            <a:ext cx="4498848" cy="4142130"/>
          </a:xfrm>
        </p:spPr>
        <p:txBody>
          <a:bodyPr/>
          <a:lstStyle/>
          <a:p>
            <a:pPr algn="just"/>
            <a:r>
              <a:rPr lang="en-US" dirty="0"/>
              <a:t>Contains medical orders jointly agreed to by the patient, their attending healthcare professional, and/or patient representative.</a:t>
            </a:r>
          </a:p>
          <a:p>
            <a:pPr algn="just"/>
            <a:r>
              <a:rPr lang="en-US" dirty="0"/>
              <a:t>If executed after a DNR and conflicts with the DNR, the POST Order trumps the earlier document and is presumed to be the patient’s current wishes.</a:t>
            </a:r>
          </a:p>
        </p:txBody>
      </p:sp>
    </p:spTree>
    <p:extLst>
      <p:ext uri="{BB962C8B-B14F-4D97-AF65-F5344CB8AC3E}">
        <p14:creationId xmlns:p14="http://schemas.microsoft.com/office/powerpoint/2010/main" val="157681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pPr algn="ctr"/>
            <a:r>
              <a:rPr lang="en-US" dirty="0"/>
              <a:t>Miscellaneous</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457200" lvl="2" indent="-457200" algn="just"/>
            <a:r>
              <a:rPr lang="en-US" sz="2800" dirty="0"/>
              <a:t>Health information:</a:t>
            </a:r>
          </a:p>
          <a:p>
            <a:pPr marL="731520" lvl="3" indent="-457200" algn="just"/>
            <a:r>
              <a:rPr lang="en-US" sz="2000" dirty="0"/>
              <a:t>Medical history;</a:t>
            </a:r>
          </a:p>
          <a:p>
            <a:pPr marL="731520" lvl="3" indent="-457200" algn="just"/>
            <a:r>
              <a:rPr lang="en-US" sz="2000" dirty="0"/>
              <a:t>Medication list; and</a:t>
            </a:r>
          </a:p>
          <a:p>
            <a:pPr marL="731520" lvl="3" indent="-457200" algn="just"/>
            <a:r>
              <a:rPr lang="en-US" sz="2000" dirty="0"/>
              <a:t>Healthcare providers with the specialties.</a:t>
            </a:r>
          </a:p>
          <a:p>
            <a:pPr marL="461963" lvl="3" indent="-461963" algn="just"/>
            <a:r>
              <a:rPr lang="en-US" sz="2800" dirty="0"/>
              <a:t>Insurance information:</a:t>
            </a:r>
          </a:p>
          <a:p>
            <a:pPr marL="736283" lvl="4" indent="-461963" algn="just"/>
            <a:r>
              <a:rPr lang="en-US" sz="2000" b="0" i="0" dirty="0">
                <a:solidFill>
                  <a:srgbClr val="4F4C4C"/>
                </a:solidFill>
                <a:effectLst/>
              </a:rPr>
              <a:t>health insurance, (Medicare, private insurance plans, etc.);</a:t>
            </a:r>
          </a:p>
          <a:p>
            <a:pPr marL="736283" lvl="4" indent="-461963" algn="just"/>
            <a:r>
              <a:rPr lang="en-US" sz="2000" b="0" i="0" dirty="0">
                <a:solidFill>
                  <a:srgbClr val="4F4C4C"/>
                </a:solidFill>
                <a:effectLst/>
              </a:rPr>
              <a:t>long-term care insurance;</a:t>
            </a:r>
          </a:p>
          <a:p>
            <a:pPr marL="736283" lvl="4" indent="-461963" algn="just"/>
            <a:r>
              <a:rPr lang="en-US" sz="2000" b="0" i="0" dirty="0">
                <a:solidFill>
                  <a:srgbClr val="4F4C4C"/>
                </a:solidFill>
                <a:effectLst/>
              </a:rPr>
              <a:t>disability insurance, homeowners insurance, automobile boat insurance, etc.</a:t>
            </a:r>
          </a:p>
          <a:p>
            <a:pPr marL="461963" lvl="3" indent="-461963" algn="just">
              <a:lnSpc>
                <a:spcPct val="100000"/>
              </a:lnSpc>
              <a:spcBef>
                <a:spcPts val="0"/>
              </a:spcBef>
              <a:buClrTx/>
              <a:buSzTx/>
              <a:defRPr/>
            </a:pPr>
            <a:r>
              <a:rPr kumimoji="0" lang="en-US" sz="2800" b="0" i="0" u="none" strike="noStrike" kern="1200" cap="none" spc="0" normalizeH="0" baseline="0" noProof="0" dirty="0">
                <a:ln>
                  <a:noFill/>
                </a:ln>
                <a:solidFill>
                  <a:srgbClr val="595959"/>
                </a:solidFill>
                <a:effectLst/>
                <a:uLnTx/>
                <a:uFillTx/>
                <a:latin typeface="Calibri"/>
                <a:ea typeface="+mn-ea"/>
                <a:cs typeface="+mn-cs"/>
              </a:rPr>
              <a:t>Personal and Financial:</a:t>
            </a:r>
          </a:p>
          <a:p>
            <a:pPr marL="736283" lvl="4" indent="-461963" algn="just">
              <a:lnSpc>
                <a:spcPct val="100000"/>
              </a:lnSpc>
              <a:spcBef>
                <a:spcPts val="0"/>
              </a:spcBef>
              <a:buClrTx/>
              <a:buSzTx/>
              <a:defRPr/>
            </a:pPr>
            <a:r>
              <a:rPr lang="en-US" sz="2000" dirty="0">
                <a:solidFill>
                  <a:srgbClr val="4F4C4C"/>
                </a:solidFill>
                <a:latin typeface="Calibri"/>
              </a:rPr>
              <a:t>Birth, marriage, and death certificates</a:t>
            </a:r>
            <a:r>
              <a:rPr kumimoji="0" lang="en-US" sz="2000" b="0" i="0" u="none" strike="noStrike" kern="1200" cap="none" spc="0" normalizeH="0" baseline="0" noProof="0" dirty="0">
                <a:ln>
                  <a:noFill/>
                </a:ln>
                <a:solidFill>
                  <a:srgbClr val="4F4C4C"/>
                </a:solidFill>
                <a:effectLst/>
                <a:uLnTx/>
                <a:uFillTx/>
                <a:latin typeface="Calibri"/>
                <a:ea typeface="+mn-ea"/>
                <a:cs typeface="+mn-cs"/>
              </a:rPr>
              <a:t>;</a:t>
            </a:r>
          </a:p>
          <a:p>
            <a:pPr marL="736283" lvl="4" indent="-461963" algn="just">
              <a:lnSpc>
                <a:spcPct val="100000"/>
              </a:lnSpc>
              <a:spcBef>
                <a:spcPts val="0"/>
              </a:spcBef>
              <a:buClrTx/>
              <a:buSzTx/>
              <a:defRPr/>
            </a:pPr>
            <a:r>
              <a:rPr kumimoji="0" lang="en-US" sz="2000" b="0" i="0" u="none" strike="noStrike" kern="1200" cap="none" spc="0" normalizeH="0" baseline="0" noProof="0" dirty="0">
                <a:ln>
                  <a:noFill/>
                </a:ln>
                <a:solidFill>
                  <a:srgbClr val="4F4C4C"/>
                </a:solidFill>
                <a:effectLst/>
                <a:uLnTx/>
                <a:uFillTx/>
                <a:latin typeface="Calibri"/>
                <a:ea typeface="+mn-ea"/>
                <a:cs typeface="+mn-cs"/>
              </a:rPr>
              <a:t>Bank and investment accounts;</a:t>
            </a:r>
          </a:p>
          <a:p>
            <a:pPr marL="736283" lvl="4" indent="-461963" algn="just">
              <a:lnSpc>
                <a:spcPct val="100000"/>
              </a:lnSpc>
              <a:spcBef>
                <a:spcPts val="0"/>
              </a:spcBef>
              <a:buClrTx/>
              <a:buSzTx/>
              <a:defRPr/>
            </a:pPr>
            <a:r>
              <a:rPr kumimoji="0" lang="en-US" sz="2000" b="0" i="0" u="none" strike="noStrike" kern="1200" cap="none" spc="0" normalizeH="0" baseline="0" noProof="0" dirty="0">
                <a:ln>
                  <a:noFill/>
                </a:ln>
                <a:solidFill>
                  <a:srgbClr val="4F4C4C"/>
                </a:solidFill>
                <a:effectLst/>
                <a:uLnTx/>
                <a:uFillTx/>
                <a:latin typeface="Calibri"/>
                <a:ea typeface="+mn-ea"/>
                <a:cs typeface="+mn-cs"/>
              </a:rPr>
              <a:t>Debt and existing budgets; and</a:t>
            </a:r>
          </a:p>
          <a:p>
            <a:pPr marL="736283" lvl="4" indent="-461963" algn="just">
              <a:lnSpc>
                <a:spcPct val="100000"/>
              </a:lnSpc>
              <a:spcBef>
                <a:spcPts val="0"/>
              </a:spcBef>
              <a:buClrTx/>
              <a:buSzTx/>
              <a:defRPr/>
            </a:pPr>
            <a:r>
              <a:rPr kumimoji="0" lang="en-US" sz="2000" b="0" i="0" u="none" strike="noStrike" kern="1200" cap="none" spc="0" normalizeH="0" baseline="0" noProof="0" dirty="0">
                <a:ln>
                  <a:noFill/>
                </a:ln>
                <a:solidFill>
                  <a:srgbClr val="4F4C4C"/>
                </a:solidFill>
                <a:effectLst/>
                <a:uLnTx/>
                <a:uFillTx/>
                <a:latin typeface="Calibri"/>
                <a:ea typeface="+mn-ea"/>
                <a:cs typeface="+mn-cs"/>
              </a:rPr>
              <a:t>Tax information</a:t>
            </a:r>
          </a:p>
          <a:p>
            <a:pPr marL="736283" lvl="4" indent="-461963" algn="just">
              <a:lnSpc>
                <a:spcPct val="100000"/>
              </a:lnSpc>
              <a:spcBef>
                <a:spcPts val="0"/>
              </a:spcBef>
              <a:buClrTx/>
              <a:buSzTx/>
              <a:defRPr/>
            </a:pPr>
            <a:endParaRPr kumimoji="0" lang="en-US" sz="2800" b="0" i="0" u="none" strike="noStrike" kern="1200" cap="none" spc="0" normalizeH="0" baseline="0" noProof="0" dirty="0">
              <a:ln>
                <a:noFill/>
              </a:ln>
              <a:solidFill>
                <a:srgbClr val="595959"/>
              </a:solidFill>
              <a:effectLst/>
              <a:uLnTx/>
              <a:uFillTx/>
              <a:latin typeface="Calibri"/>
              <a:ea typeface="+mn-ea"/>
              <a:cs typeface="+mn-cs"/>
            </a:endParaRPr>
          </a:p>
          <a:p>
            <a:pPr marL="736283" lvl="4" indent="-461963" algn="just"/>
            <a:endParaRPr lang="en-US" sz="2000" dirty="0"/>
          </a:p>
          <a:p>
            <a:pPr lvl="2"/>
            <a:endParaRPr lang="en-US" dirty="0"/>
          </a:p>
          <a:p>
            <a:pPr lvl="1"/>
            <a:endParaRPr lang="en-US" dirty="0"/>
          </a:p>
        </p:txBody>
      </p:sp>
    </p:spTree>
    <p:extLst>
      <p:ext uri="{BB962C8B-B14F-4D97-AF65-F5344CB8AC3E}">
        <p14:creationId xmlns:p14="http://schemas.microsoft.com/office/powerpoint/2010/main" val="42359557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13467389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57200"/>
            <a:ext cx="9144000" cy="669636"/>
          </a:xfrm>
        </p:spPr>
        <p:txBody>
          <a:bodyPr/>
          <a:lstStyle/>
          <a:p>
            <a:pPr algn="ctr"/>
            <a:r>
              <a:rPr lang="en-US" dirty="0"/>
              <a:t>contact</a:t>
            </a:r>
          </a:p>
        </p:txBody>
      </p:sp>
      <p:sp>
        <p:nvSpPr>
          <p:cNvPr id="2" name="Content Placeholder 2">
            <a:extLst>
              <a:ext uri="{FF2B5EF4-FFF2-40B4-BE49-F238E27FC236}">
                <a16:creationId xmlns:a16="http://schemas.microsoft.com/office/drawing/2014/main" id="{51367950-894A-35AD-B75A-5187EB2F0949}"/>
              </a:ext>
            </a:extLst>
          </p:cNvPr>
          <p:cNvSpPr txBox="1">
            <a:spLocks/>
          </p:cNvSpPr>
          <p:nvPr/>
        </p:nvSpPr>
        <p:spPr>
          <a:xfrm>
            <a:off x="1524000" y="1131794"/>
            <a:ext cx="9144000" cy="5269006"/>
          </a:xfrm>
          <a:prstGeom prst="rect">
            <a:avLst/>
          </a:prstGeom>
        </p:spPr>
        <p:txBody>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0" lvl="2" indent="0" algn="ctr">
              <a:buNone/>
            </a:pPr>
            <a:endParaRPr kumimoji="0" lang="en-US" sz="3200" b="0" i="0" u="none" strike="noStrike" kern="1200" cap="none" spc="0" normalizeH="0" baseline="0" noProof="0" dirty="0">
              <a:ln>
                <a:noFill/>
              </a:ln>
              <a:solidFill>
                <a:srgbClr val="4F4C4C"/>
              </a:solidFill>
              <a:effectLst/>
              <a:uLnTx/>
              <a:uFillTx/>
              <a:latin typeface="Calibri"/>
              <a:ea typeface="+mn-ea"/>
              <a:cs typeface="+mn-cs"/>
            </a:endParaRPr>
          </a:p>
          <a:p>
            <a:pPr marL="0" lvl="2" indent="0" algn="ctr">
              <a:buNone/>
            </a:pPr>
            <a:endParaRPr lang="en-US" sz="3200" dirty="0">
              <a:solidFill>
                <a:srgbClr val="4F4C4C"/>
              </a:solidFill>
              <a:latin typeface="Calibri"/>
            </a:endParaRPr>
          </a:p>
          <a:p>
            <a:pPr marL="0" lvl="2" indent="0" algn="ctr">
              <a:buNone/>
            </a:pPr>
            <a:r>
              <a:rPr kumimoji="0" lang="en-US" sz="3200" b="0" i="0" u="none" strike="noStrike" kern="1200" cap="none" spc="0" normalizeH="0" baseline="0" noProof="0" dirty="0">
                <a:ln>
                  <a:noFill/>
                </a:ln>
                <a:solidFill>
                  <a:srgbClr val="4F4C4C"/>
                </a:solidFill>
                <a:effectLst/>
                <a:uLnTx/>
                <a:uFillTx/>
                <a:latin typeface="Calibri"/>
                <a:ea typeface="+mn-ea"/>
                <a:cs typeface="+mn-cs"/>
              </a:rPr>
              <a:t>TOWER KARSON</a:t>
            </a:r>
            <a:r>
              <a:rPr lang="en-US" sz="3200" dirty="0">
                <a:solidFill>
                  <a:srgbClr val="4F4C4C"/>
                </a:solidFill>
                <a:latin typeface="Calibri"/>
              </a:rPr>
              <a:t>, P.L.L.C.</a:t>
            </a:r>
          </a:p>
          <a:p>
            <a:pPr marL="0" lvl="2" indent="0" algn="ctr">
              <a:buNone/>
            </a:pPr>
            <a:r>
              <a:rPr kumimoji="0" lang="en-US" sz="2800" b="0" i="0" u="none" strike="noStrike" kern="1200" cap="none" spc="0" normalizeH="0" baseline="0" noProof="0" dirty="0">
                <a:ln>
                  <a:noFill/>
                </a:ln>
                <a:solidFill>
                  <a:srgbClr val="4F4C4C"/>
                </a:solidFill>
                <a:effectLst/>
                <a:uLnTx/>
                <a:uFillTx/>
                <a:latin typeface="Calibri"/>
                <a:ea typeface="+mn-ea"/>
                <a:cs typeface="+mn-cs"/>
              </a:rPr>
              <a:t>3250 W. Big Beaver Rd., Ste. 232</a:t>
            </a:r>
          </a:p>
          <a:p>
            <a:pPr marL="0" lvl="2" indent="0" algn="ctr">
              <a:buNone/>
            </a:pPr>
            <a:r>
              <a:rPr lang="en-US" sz="2800" dirty="0">
                <a:solidFill>
                  <a:srgbClr val="4F4C4C"/>
                </a:solidFill>
                <a:latin typeface="Calibri"/>
              </a:rPr>
              <a:t>Troy, MI 48084</a:t>
            </a:r>
          </a:p>
          <a:p>
            <a:pPr marL="0" lvl="2" indent="0" algn="ctr">
              <a:buNone/>
            </a:pPr>
            <a:r>
              <a:rPr kumimoji="0" lang="en-US" sz="2800" b="0" i="0" u="none" strike="noStrike" kern="1200" cap="none" spc="0" normalizeH="0" baseline="0" noProof="0" dirty="0">
                <a:ln>
                  <a:noFill/>
                </a:ln>
                <a:solidFill>
                  <a:srgbClr val="4F4C4C"/>
                </a:solidFill>
                <a:effectLst/>
                <a:uLnTx/>
                <a:uFillTx/>
                <a:latin typeface="Calibri"/>
                <a:ea typeface="+mn-ea"/>
                <a:cs typeface="+mn-cs"/>
              </a:rPr>
              <a:t>(947) 219-4016</a:t>
            </a:r>
            <a:endParaRPr kumimoji="0" lang="en-US" sz="2000" b="0" i="0" u="none" strike="noStrike" kern="1200" cap="none" spc="0" normalizeH="0" baseline="0" noProof="0" dirty="0">
              <a:ln>
                <a:noFill/>
              </a:ln>
              <a:solidFill>
                <a:srgbClr val="4F4C4C"/>
              </a:solidFill>
              <a:effectLst/>
              <a:uLnTx/>
              <a:uFillTx/>
              <a:latin typeface="Calibri"/>
              <a:ea typeface="+mn-ea"/>
              <a:cs typeface="+mn-cs"/>
            </a:endParaRPr>
          </a:p>
          <a:p>
            <a:pPr marL="736283" lvl="4" indent="-461963" algn="just">
              <a:lnSpc>
                <a:spcPct val="100000"/>
              </a:lnSpc>
              <a:spcBef>
                <a:spcPts val="0"/>
              </a:spcBef>
              <a:buClrTx/>
              <a:buSzTx/>
              <a:defRPr/>
            </a:pPr>
            <a:endParaRPr kumimoji="0" lang="en-US" sz="2800" b="0" i="0" u="none" strike="noStrike" kern="1200" cap="none" spc="0" normalizeH="0" baseline="0" noProof="0" dirty="0">
              <a:ln>
                <a:noFill/>
              </a:ln>
              <a:solidFill>
                <a:srgbClr val="595959"/>
              </a:solidFill>
              <a:effectLst/>
              <a:uLnTx/>
              <a:uFillTx/>
              <a:latin typeface="Calibri"/>
              <a:ea typeface="+mn-ea"/>
              <a:cs typeface="+mn-cs"/>
            </a:endParaRPr>
          </a:p>
          <a:p>
            <a:pPr marL="736283" lvl="4" indent="-461963" algn="just"/>
            <a:endParaRPr lang="en-US" sz="2000" dirty="0"/>
          </a:p>
          <a:p>
            <a:pPr lvl="2"/>
            <a:endParaRPr lang="en-US" dirty="0"/>
          </a:p>
          <a:p>
            <a:pPr lvl="1"/>
            <a:endParaRPr lang="en-US" dirty="0"/>
          </a:p>
        </p:txBody>
      </p:sp>
    </p:spTree>
    <p:extLst>
      <p:ext uri="{BB962C8B-B14F-4D97-AF65-F5344CB8AC3E}">
        <p14:creationId xmlns:p14="http://schemas.microsoft.com/office/powerpoint/2010/main" val="21749930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Health Fitness 16x9">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lth and fitness presentation (widescreen).potx" id="{ABFD658B-2256-413B-9244-0F977A0B2D12}" vid="{E4CB021D-C859-4C82-BDBB-2F2FACCF0D80}"/>
    </a:ext>
  </a:extLst>
</a:theme>
</file>

<file path=ppt/theme/theme2.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Health and fitness presentation (widescreen)</Template>
  <TotalTime>325</TotalTime>
  <Words>1806</Words>
  <Application>Microsoft Office PowerPoint</Application>
  <PresentationFormat>Widescreen</PresentationFormat>
  <Paragraphs>171</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Aptos</vt:lpstr>
      <vt:lpstr>Arial</vt:lpstr>
      <vt:lpstr>Calibri</vt:lpstr>
      <vt:lpstr>Calibri Light</vt:lpstr>
      <vt:lpstr>Health Fitness 16x9</vt:lpstr>
      <vt:lpstr>Legal Concepts and Documents for Caregivers</vt:lpstr>
      <vt:lpstr>Jason a. tower, esq. of tower Karson, p.l.l.c.</vt:lpstr>
      <vt:lpstr>Class today</vt:lpstr>
      <vt:lpstr>What is a caregiver?</vt:lpstr>
      <vt:lpstr>What is a caregiver?</vt:lpstr>
      <vt:lpstr>Who is a caregiver?</vt:lpstr>
      <vt:lpstr>Who is a caregiver?</vt:lpstr>
      <vt:lpstr>Are you a caregiver?</vt:lpstr>
      <vt:lpstr>What documentation should a caregiver have in place?</vt:lpstr>
      <vt:lpstr>Powers of attorney</vt:lpstr>
      <vt:lpstr>overview</vt:lpstr>
      <vt:lpstr>Overview Cont.</vt:lpstr>
      <vt:lpstr>durable or not?</vt:lpstr>
      <vt:lpstr>What’s it mean to spring?</vt:lpstr>
      <vt:lpstr>TWO types</vt:lpstr>
      <vt:lpstr>requirements</vt:lpstr>
      <vt:lpstr>Limitations</vt:lpstr>
      <vt:lpstr>Living Wills</vt:lpstr>
      <vt:lpstr>What is a Living will</vt:lpstr>
      <vt:lpstr>When does a living will take effect?</vt:lpstr>
      <vt:lpstr>Differences between living will and poa</vt:lpstr>
      <vt:lpstr>requirements</vt:lpstr>
      <vt:lpstr>Hipaa authorizations</vt:lpstr>
      <vt:lpstr>Advanced directives</vt:lpstr>
      <vt:lpstr>Miscellaneous</vt:lpstr>
      <vt:lpstr>questions?</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Jason Tower</dc:creator>
  <cp:lastModifiedBy>Jason Tower</cp:lastModifiedBy>
  <cp:revision>1</cp:revision>
  <dcterms:created xsi:type="dcterms:W3CDTF">2024-09-30T16:31:34Z</dcterms:created>
  <dcterms:modified xsi:type="dcterms:W3CDTF">2024-09-30T21:56:59Z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