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51" r:id="rId2"/>
    <p:sldId id="584" r:id="rId3"/>
    <p:sldId id="601" r:id="rId4"/>
    <p:sldId id="602" r:id="rId5"/>
    <p:sldId id="585" r:id="rId6"/>
    <p:sldId id="604" r:id="rId7"/>
    <p:sldId id="471" r:id="rId8"/>
    <p:sldId id="328" r:id="rId9"/>
    <p:sldId id="591" r:id="rId10"/>
    <p:sldId id="606" r:id="rId11"/>
    <p:sldId id="600" r:id="rId12"/>
    <p:sldId id="325" r:id="rId13"/>
    <p:sldId id="603" r:id="rId14"/>
    <p:sldId id="545" r:id="rId15"/>
    <p:sldId id="546" r:id="rId16"/>
    <p:sldId id="517" r:id="rId17"/>
    <p:sldId id="589" r:id="rId18"/>
    <p:sldId id="261" r:id="rId19"/>
    <p:sldId id="311" r:id="rId20"/>
    <p:sldId id="590" r:id="rId21"/>
    <p:sldId id="552" r:id="rId22"/>
    <p:sldId id="553" r:id="rId23"/>
    <p:sldId id="555" r:id="rId24"/>
    <p:sldId id="554" r:id="rId25"/>
    <p:sldId id="472" r:id="rId26"/>
    <p:sldId id="599" r:id="rId27"/>
    <p:sldId id="598" r:id="rId28"/>
    <p:sldId id="398" r:id="rId29"/>
  </p:sldIdLst>
  <p:sldSz cx="9144000" cy="6858000" type="screen4x3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7" userDrawn="1">
          <p15:clr>
            <a:srgbClr val="A4A3A4"/>
          </p15:clr>
        </p15:guide>
        <p15:guide id="2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9933FF"/>
    <a:srgbClr val="CC00CC"/>
    <a:srgbClr val="CC66FF"/>
    <a:srgbClr val="66FF33"/>
    <a:srgbClr val="E0C1FF"/>
    <a:srgbClr val="FFFF00"/>
    <a:srgbClr val="99FF99"/>
    <a:srgbClr val="CC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44" autoAdjust="0"/>
    <p:restoredTop sz="74033" autoAdjust="0"/>
  </p:normalViewPr>
  <p:slideViewPr>
    <p:cSldViewPr>
      <p:cViewPr varScale="1">
        <p:scale>
          <a:sx n="50" d="100"/>
          <a:sy n="50" d="100"/>
        </p:scale>
        <p:origin x="13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386"/>
    </p:cViewPr>
  </p:sorterViewPr>
  <p:notesViewPr>
    <p:cSldViewPr>
      <p:cViewPr varScale="1">
        <p:scale>
          <a:sx n="67" d="100"/>
          <a:sy n="67" d="100"/>
        </p:scale>
        <p:origin x="1998" y="78"/>
      </p:cViewPr>
      <p:guideLst>
        <p:guide orient="horz" pos="2237"/>
        <p:guide pos="295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9-4E96-99B4-F4C930FABE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9-4E96-99B4-F4C930FABE49}"/>
              </c:ext>
            </c:extLst>
          </c:dPt>
          <c:dPt>
            <c:idx val="2"/>
            <c:bubble3D val="0"/>
            <c:spPr>
              <a:solidFill>
                <a:srgbClr val="66FF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B9-4E96-99B4-F4C930FABE4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3B9-4E96-99B4-F4C930FABE4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3B9-4E96-99B4-F4C930FABE49}"/>
              </c:ext>
            </c:extLst>
          </c:dPt>
          <c:cat>
            <c:strRef>
              <c:f>[Book1]Sheet1!$E$3:$E$7</c:f>
              <c:strCache>
                <c:ptCount val="5"/>
                <c:pt idx="0">
                  <c:v>Verbal (words spoken and heard)</c:v>
                </c:pt>
                <c:pt idx="2">
                  <c:v>Para-verbal (voice tone, pace)</c:v>
                </c:pt>
                <c:pt idx="4">
                  <c:v>Non-verbal (body language)</c:v>
                </c:pt>
              </c:strCache>
            </c:strRef>
          </c:cat>
          <c:val>
            <c:numRef>
              <c:f>[Book1]Sheet1!$F$3:$F$7</c:f>
              <c:numCache>
                <c:formatCode>General</c:formatCode>
                <c:ptCount val="5"/>
                <c:pt idx="0">
                  <c:v>7</c:v>
                </c:pt>
                <c:pt idx="2">
                  <c:v>36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B9-4E96-99B4-F4C930FAB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0"/>
            <a:ext cx="4068899" cy="355484"/>
          </a:xfrm>
          <a:prstGeom prst="rect">
            <a:avLst/>
          </a:prstGeom>
        </p:spPr>
        <p:txBody>
          <a:bodyPr vert="horz" lIns="91373" tIns="45686" rIns="91373" bIns="456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488" y="0"/>
            <a:ext cx="4068899" cy="355484"/>
          </a:xfrm>
          <a:prstGeom prst="rect">
            <a:avLst/>
          </a:prstGeom>
        </p:spPr>
        <p:txBody>
          <a:bodyPr vert="horz" lIns="91373" tIns="45686" rIns="91373" bIns="45686" rtlCol="0"/>
          <a:lstStyle>
            <a:lvl1pPr algn="r">
              <a:defRPr sz="1200"/>
            </a:lvl1pPr>
          </a:lstStyle>
          <a:p>
            <a:fld id="{09C7F922-A63D-4D1F-A833-267EAC8B59E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6745790"/>
            <a:ext cx="4068899" cy="355484"/>
          </a:xfrm>
          <a:prstGeom prst="rect">
            <a:avLst/>
          </a:prstGeom>
        </p:spPr>
        <p:txBody>
          <a:bodyPr vert="horz" lIns="91373" tIns="45686" rIns="91373" bIns="456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488" y="6745790"/>
            <a:ext cx="4068899" cy="355484"/>
          </a:xfrm>
          <a:prstGeom prst="rect">
            <a:avLst/>
          </a:prstGeom>
        </p:spPr>
        <p:txBody>
          <a:bodyPr vert="horz" lIns="91373" tIns="45686" rIns="91373" bIns="45686" rtlCol="0" anchor="b"/>
          <a:lstStyle>
            <a:lvl1pPr algn="r">
              <a:defRPr sz="1200"/>
            </a:lvl1pPr>
          </a:lstStyle>
          <a:p>
            <a:fld id="{F5601EF8-C999-42DE-938C-48B0FF40C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40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068339" cy="355124"/>
          </a:xfrm>
          <a:prstGeom prst="rect">
            <a:avLst/>
          </a:prstGeom>
        </p:spPr>
        <p:txBody>
          <a:bodyPr vert="horz" lIns="94145" tIns="47072" rIns="94145" bIns="470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8" y="0"/>
            <a:ext cx="4068339" cy="355124"/>
          </a:xfrm>
          <a:prstGeom prst="rect">
            <a:avLst/>
          </a:prstGeom>
        </p:spPr>
        <p:txBody>
          <a:bodyPr vert="horz" lIns="94145" tIns="47072" rIns="94145" bIns="47072" rtlCol="0"/>
          <a:lstStyle>
            <a:lvl1pPr algn="r">
              <a:defRPr sz="1200"/>
            </a:lvl1pPr>
          </a:lstStyle>
          <a:p>
            <a:fld id="{6D39D77E-2020-4C57-88B2-AC3E1B76FDD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5" tIns="47072" rIns="94145" bIns="4707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vert="horz" lIns="94145" tIns="47072" rIns="94145" bIns="470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6746119"/>
            <a:ext cx="4068339" cy="355124"/>
          </a:xfrm>
          <a:prstGeom prst="rect">
            <a:avLst/>
          </a:prstGeom>
        </p:spPr>
        <p:txBody>
          <a:bodyPr vert="horz" lIns="94145" tIns="47072" rIns="94145" bIns="470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8" y="6746119"/>
            <a:ext cx="4068339" cy="355124"/>
          </a:xfrm>
          <a:prstGeom prst="rect">
            <a:avLst/>
          </a:prstGeom>
        </p:spPr>
        <p:txBody>
          <a:bodyPr vert="horz" lIns="94145" tIns="47072" rIns="94145" bIns="47072" rtlCol="0" anchor="b"/>
          <a:lstStyle>
            <a:lvl1pPr algn="r">
              <a:defRPr sz="1200"/>
            </a:lvl1pPr>
          </a:lstStyle>
          <a:p>
            <a:fld id="{0B9EAC54-8CB0-4DC3-A331-45573061F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2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35275" y="282575"/>
            <a:ext cx="3302000" cy="2476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8848" y="3100291"/>
            <a:ext cx="7510780" cy="3040753"/>
          </a:xfrm>
        </p:spPr>
        <p:txBody>
          <a:bodyPr vert="horz" lIns="94187" tIns="47093" rIns="94187" bIns="47093" rtlCol="0"/>
          <a:lstStyle/>
          <a:p>
            <a:pPr>
              <a:lnSpc>
                <a:spcPct val="15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EEF2-3F2D-4AD2-B191-23CB20AE6D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89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this subtitle better</a:t>
            </a:r>
          </a:p>
          <a:p>
            <a:endParaRPr lang="en-US" dirty="0"/>
          </a:p>
          <a:p>
            <a:r>
              <a:rPr lang="en-US" dirty="0"/>
              <a:t>Positive message, yes you can</a:t>
            </a:r>
          </a:p>
          <a:p>
            <a:endParaRPr lang="en-US" dirty="0"/>
          </a:p>
          <a:p>
            <a:r>
              <a:rPr lang="en-US" dirty="0"/>
              <a:t>Skip slide telling you the things you need to be able to list in order to pass the quiz at the end---there is no quiz. Just real life.  </a:t>
            </a:r>
          </a:p>
          <a:p>
            <a:endParaRPr lang="en-US" dirty="0"/>
          </a:p>
          <a:p>
            <a:r>
              <a:rPr lang="en-US" dirty="0"/>
              <a:t>16 years of hindsight</a:t>
            </a:r>
          </a:p>
          <a:p>
            <a:endParaRPr lang="en-US" dirty="0"/>
          </a:p>
          <a:p>
            <a:r>
              <a:rPr lang="en-US" dirty="0"/>
              <a:t>Adapted from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60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 its used today</a:t>
            </a:r>
          </a:p>
          <a:p>
            <a:endParaRPr lang="en-US" dirty="0"/>
          </a:p>
          <a:p>
            <a:r>
              <a:rPr lang="en-US" dirty="0"/>
              <a:t>Far more than occasional oh shucks</a:t>
            </a:r>
          </a:p>
          <a:p>
            <a:endParaRPr lang="en-US" dirty="0"/>
          </a:p>
          <a:p>
            <a:r>
              <a:rPr lang="en-US" dirty="0"/>
              <a:t>True interference</a:t>
            </a:r>
          </a:p>
          <a:p>
            <a:endParaRPr lang="en-US" dirty="0"/>
          </a:p>
          <a:p>
            <a:r>
              <a:rPr lang="en-US" dirty="0"/>
              <a:t>Usually true damage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8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diseases,</a:t>
            </a:r>
          </a:p>
          <a:p>
            <a:endParaRPr lang="en-US" dirty="0"/>
          </a:p>
          <a:p>
            <a:r>
              <a:rPr lang="en-US" dirty="0"/>
              <a:t>Mostly slowly progressive</a:t>
            </a:r>
          </a:p>
          <a:p>
            <a:endParaRPr lang="en-US" dirty="0"/>
          </a:p>
          <a:p>
            <a:r>
              <a:rPr lang="en-US" dirty="0"/>
              <a:t>All cause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52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34259" indent="-334259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 always mixed</a:t>
            </a:r>
          </a:p>
          <a:p>
            <a:pPr marL="334259" indent="-334259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34259" indent="-334259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mix changes</a:t>
            </a:r>
          </a:p>
          <a:p>
            <a:pPr marL="334259" indent="-334259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34259" indent="-334259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 to adapt along the way</a:t>
            </a:r>
          </a:p>
          <a:p>
            <a:pPr marL="334259" indent="-334259">
              <a:lnSpc>
                <a:spcPct val="107000"/>
              </a:lnSpc>
              <a:spcAft>
                <a:spcPts val="78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34259" indent="-334259">
              <a:lnSpc>
                <a:spcPct val="107000"/>
              </a:lnSpc>
              <a:spcAft>
                <a:spcPts val="78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abilities change along the way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47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can relate to this example of loud communication other than with just words. </a:t>
            </a:r>
          </a:p>
          <a:p>
            <a:endParaRPr lang="en-US" dirty="0"/>
          </a:p>
          <a:p>
            <a:r>
              <a:rPr lang="en-US" dirty="0"/>
              <a:t>(sometimes contrary to words)</a:t>
            </a:r>
          </a:p>
          <a:p>
            <a:endParaRPr lang="en-US" dirty="0"/>
          </a:p>
          <a:p>
            <a:r>
              <a:rPr lang="en-US" dirty="0"/>
              <a:t>“Actions speak louder…”</a:t>
            </a:r>
          </a:p>
          <a:p>
            <a:endParaRPr lang="en-US" dirty="0"/>
          </a:p>
          <a:p>
            <a:r>
              <a:rPr lang="en-US" dirty="0"/>
              <a:t>So </a:t>
            </a:r>
            <a:r>
              <a:rPr lang="en-US" dirty="0" err="1"/>
              <a:t>gotta</a:t>
            </a:r>
            <a:r>
              <a:rPr lang="en-US" dirty="0"/>
              <a:t> raise awareness of more what we 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70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9438" y="4427538"/>
            <a:ext cx="3176587" cy="2382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4675" y="218154"/>
            <a:ext cx="9025022" cy="3934344"/>
          </a:xfrm>
        </p:spPr>
        <p:txBody>
          <a:bodyPr/>
          <a:lstStyle/>
          <a:p>
            <a:pPr marL="301989" indent="-30198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01989" indent="-30198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01989" indent="-3019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/>
              <a:t>No bright lines nor consistency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9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7163" y="547688"/>
            <a:ext cx="2974975" cy="2232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0175" y="2856178"/>
            <a:ext cx="8858876" cy="4193112"/>
          </a:xfrm>
        </p:spPr>
        <p:txBody>
          <a:bodyPr/>
          <a:lstStyle/>
          <a:p>
            <a:r>
              <a:rPr lang="en-US" baseline="0" dirty="0"/>
              <a:t>Frustrating</a:t>
            </a:r>
          </a:p>
          <a:p>
            <a:endParaRPr lang="en-US" baseline="0" dirty="0"/>
          </a:p>
          <a:p>
            <a:r>
              <a:rPr lang="en-US" baseline="0" dirty="0"/>
              <a:t>Gotta remember, in part</a:t>
            </a:r>
          </a:p>
          <a:p>
            <a:endParaRPr lang="en-US" baseline="0" dirty="0"/>
          </a:p>
          <a:p>
            <a:r>
              <a:rPr lang="en-US" baseline="0" dirty="0"/>
              <a:t>Maybe physiological</a:t>
            </a:r>
          </a:p>
          <a:p>
            <a:endParaRPr lang="en-US" baseline="0" dirty="0"/>
          </a:p>
          <a:p>
            <a:r>
              <a:rPr lang="en-US" baseline="0" dirty="0"/>
              <a:t>Maybe psychological for them </a:t>
            </a:r>
          </a:p>
          <a:p>
            <a:endParaRPr lang="en-US" baseline="0" dirty="0"/>
          </a:p>
          <a:p>
            <a:r>
              <a:rPr lang="en-US" baseline="0" dirty="0"/>
              <a:t>And for you</a:t>
            </a:r>
          </a:p>
          <a:p>
            <a:endParaRPr lang="en-US" baseline="0" dirty="0"/>
          </a:p>
          <a:p>
            <a:r>
              <a:rPr lang="en-US" baseline="0" dirty="0"/>
              <a:t>It’s a seismic change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D2608-F23E-4096-9230-69819FF0E9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08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want things to be right</a:t>
            </a:r>
          </a:p>
          <a:p>
            <a:endParaRPr lang="en-US" dirty="0"/>
          </a:p>
          <a:p>
            <a:r>
              <a:rPr lang="en-US" dirty="0"/>
              <a:t>YOU want them to remember</a:t>
            </a:r>
          </a:p>
          <a:p>
            <a:endParaRPr lang="en-US" dirty="0"/>
          </a:p>
          <a:p>
            <a:r>
              <a:rPr lang="en-US" dirty="0"/>
              <a:t>Let go of how it was </a:t>
            </a:r>
          </a:p>
          <a:p>
            <a:endParaRPr lang="en-US" dirty="0"/>
          </a:p>
          <a:p>
            <a:r>
              <a:rPr lang="en-US" dirty="0"/>
              <a:t>Let It Be</a:t>
            </a:r>
          </a:p>
          <a:p>
            <a:endParaRPr lang="en-US" dirty="0"/>
          </a:p>
          <a:p>
            <a:r>
              <a:rPr lang="en-US" dirty="0"/>
              <a:t>If you don’t…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29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Lots of talk about inclusion</a:t>
            </a:r>
          </a:p>
          <a:p>
            <a:endParaRPr lang="en-US" dirty="0"/>
          </a:p>
          <a:p>
            <a:r>
              <a:rPr lang="en-US" dirty="0"/>
              <a:t>Easy to exclude</a:t>
            </a:r>
          </a:p>
          <a:p>
            <a:endParaRPr lang="en-US" dirty="0"/>
          </a:p>
          <a:p>
            <a:r>
              <a:rPr lang="en-US" dirty="0"/>
              <a:t>Not hard to include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7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sentences. So they don’t lose the subject before the verb</a:t>
            </a:r>
          </a:p>
          <a:p>
            <a:endParaRPr lang="en-US" dirty="0"/>
          </a:p>
          <a:p>
            <a:r>
              <a:rPr lang="en-US" dirty="0"/>
              <a:t>One idea at a time</a:t>
            </a:r>
          </a:p>
          <a:p>
            <a:endParaRPr lang="en-US" dirty="0"/>
          </a:p>
          <a:p>
            <a:r>
              <a:rPr lang="en-US" dirty="0"/>
              <a:t>A bit slower delivery</a:t>
            </a:r>
          </a:p>
          <a:p>
            <a:endParaRPr lang="en-US" dirty="0"/>
          </a:p>
          <a:p>
            <a:r>
              <a:rPr lang="en-US" dirty="0"/>
              <a:t>And give time for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74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CEC34F8B-F514-B359-42B4-B36FCECF92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2B7AF217-66F3-DF97-0DF8-D478B2BEF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z="1800" dirty="0"/>
              <a:t>Yes, every TV has an off switch</a:t>
            </a:r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r>
              <a:rPr lang="en-US" altLang="en-US" sz="1800" dirty="0"/>
              <a:t>Know that clutter –both sound and visual—can be hard to cut through</a:t>
            </a:r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r>
              <a:rPr lang="en-US" altLang="en-US" sz="1800" dirty="0"/>
              <a:t>Use natural gestures</a:t>
            </a: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338C60D7-924A-EF5A-28C8-597229AD29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24228" indent="-27854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14196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59875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05554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51232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96911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342589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88268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B97D86B-BBDE-A84C-902F-E012BA95B1DF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Nothing just happened----”distant” events are current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 “remembering” childhood, re-living it</a:t>
            </a:r>
          </a:p>
          <a:p>
            <a:endParaRPr lang="en-US" dirty="0"/>
          </a:p>
          <a:p>
            <a:r>
              <a:rPr lang="en-US" dirty="0"/>
              <a:t>Can’t join, can’t cajole them back here</a:t>
            </a:r>
          </a:p>
          <a:p>
            <a:endParaRPr lang="en-US" dirty="0"/>
          </a:p>
          <a:p>
            <a:r>
              <a:rPr lang="en-US" dirty="0"/>
              <a:t>Re-assure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Eye to eye, respect and puts you in their restricted field of view</a:t>
            </a:r>
          </a:p>
          <a:p>
            <a:endParaRPr lang="en-US" dirty="0"/>
          </a:p>
          <a:p>
            <a:r>
              <a:rPr lang="en-US" dirty="0"/>
              <a:t>More comfortable if…</a:t>
            </a:r>
          </a:p>
          <a:p>
            <a:endParaRPr lang="en-US" dirty="0"/>
          </a:p>
          <a:p>
            <a:r>
              <a:rPr lang="en-US" dirty="0"/>
              <a:t>Don’t argue, just act and assure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57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90688" y="106363"/>
            <a:ext cx="3721100" cy="2790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1461" y="2896257"/>
            <a:ext cx="6629400" cy="6270780"/>
          </a:xfrm>
        </p:spPr>
        <p:txBody>
          <a:bodyPr vert="horz" lIns="94201" tIns="47100" rIns="94201" bIns="47100" rtlCol="0"/>
          <a:lstStyle/>
          <a:p>
            <a:pPr defTabSz="914130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30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30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Avoid figurative language like “just a second”   (“take your hand” or “hop on over here”)</a:t>
            </a:r>
          </a:p>
          <a:p>
            <a:pPr defTabSz="914130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130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Don’t assume readability of paperwork, or usability of screens</a:t>
            </a:r>
          </a:p>
          <a:p>
            <a:pPr defTabSz="914130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11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Behavior---a value judgement</a:t>
            </a:r>
          </a:p>
          <a:p>
            <a:endParaRPr lang="en-US" dirty="0"/>
          </a:p>
          <a:p>
            <a:r>
              <a:rPr lang="en-US" dirty="0"/>
              <a:t>It’s the disease</a:t>
            </a:r>
          </a:p>
          <a:p>
            <a:endParaRPr lang="en-US" dirty="0"/>
          </a:p>
          <a:p>
            <a:r>
              <a:rPr lang="en-US" dirty="0"/>
              <a:t>Never random, but seldom obvious</a:t>
            </a:r>
          </a:p>
          <a:p>
            <a:endParaRPr lang="en-US" dirty="0"/>
          </a:p>
          <a:p>
            <a:r>
              <a:rPr lang="en-US" dirty="0"/>
              <a:t>Look for reason</a:t>
            </a:r>
          </a:p>
          <a:p>
            <a:endParaRPr lang="en-US" dirty="0"/>
          </a:p>
          <a:p>
            <a:r>
              <a:rPr lang="en-US" dirty="0"/>
              <a:t>Address it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56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0888" y="444500"/>
            <a:ext cx="1776412" cy="1331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605" y="1997571"/>
            <a:ext cx="5364843" cy="6435077"/>
          </a:xfrm>
        </p:spPr>
        <p:txBody>
          <a:bodyPr/>
          <a:lstStyle/>
          <a:p>
            <a:endParaRPr lang="en-US" altLang="en-US" sz="1600" dirty="0"/>
          </a:p>
          <a:p>
            <a:r>
              <a:rPr lang="en-US" altLang="en-US" sz="1600" dirty="0"/>
              <a:t>“Familiar” places aren’t</a:t>
            </a:r>
          </a:p>
          <a:p>
            <a:endParaRPr lang="en-US" altLang="en-US" sz="1600" dirty="0"/>
          </a:p>
          <a:p>
            <a:r>
              <a:rPr lang="en-US" altLang="en-US" sz="1600" dirty="0"/>
              <a:t>Too many tasks, steps</a:t>
            </a:r>
          </a:p>
          <a:p>
            <a:endParaRPr lang="en-US" altLang="en-US" sz="1600" dirty="0"/>
          </a:p>
          <a:p>
            <a:r>
              <a:rPr lang="en-US" altLang="en-US" sz="1600" dirty="0"/>
              <a:t>Upsetting events on TV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93952-A689-4D98-966B-A044089075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06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54D25DB0-CDB6-43C6-C0A6-76F5D392B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8975" y="333375"/>
            <a:ext cx="1639888" cy="1228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8410529B-97A4-8C83-0617-C793ED3FF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58838" y="1812611"/>
            <a:ext cx="5364843" cy="34957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z="1600" dirty="0"/>
              <a:t>Realize there is a reason, </a:t>
            </a:r>
          </a:p>
          <a:p>
            <a:pPr>
              <a:spcBef>
                <a:spcPct val="0"/>
              </a:spcBef>
            </a:pPr>
            <a:endParaRPr lang="en-US" altLang="en-US" sz="1600" dirty="0"/>
          </a:p>
          <a:p>
            <a:pPr>
              <a:spcBef>
                <a:spcPct val="0"/>
              </a:spcBef>
            </a:pPr>
            <a:r>
              <a:rPr lang="en-US" altLang="en-US" sz="1600" dirty="0"/>
              <a:t>Root cause may or may not be obvious</a:t>
            </a:r>
          </a:p>
          <a:p>
            <a:pPr>
              <a:spcBef>
                <a:spcPct val="0"/>
              </a:spcBef>
            </a:pPr>
            <a:endParaRPr lang="en-US" altLang="en-US" sz="1600" dirty="0"/>
          </a:p>
          <a:p>
            <a:pPr>
              <a:spcBef>
                <a:spcPct val="0"/>
              </a:spcBef>
            </a:pPr>
            <a:r>
              <a:rPr lang="en-US" altLang="en-US" sz="1600" dirty="0"/>
              <a:t>Keep trying</a:t>
            </a:r>
          </a:p>
          <a:p>
            <a:pPr>
              <a:spcBef>
                <a:spcPct val="0"/>
              </a:spcBef>
            </a:pPr>
            <a:endParaRPr lang="en-US" altLang="en-US" sz="1600" dirty="0"/>
          </a:p>
          <a:p>
            <a:pPr>
              <a:spcBef>
                <a:spcPct val="0"/>
              </a:spcBef>
            </a:pPr>
            <a:r>
              <a:rPr lang="en-US" altLang="en-US" sz="1600" dirty="0"/>
              <a:t>Re-assure, work with them, not scold</a:t>
            </a: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BDF52911-F7C7-BB38-A7CB-B5BC1F1CD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24228" indent="-27854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14196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559875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05554" indent="-222839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451232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896911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342589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788268" indent="-2228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3ADF092-564D-4B49-92D4-35147EE9DF40}" type="slidenum">
              <a:rPr lang="en-US" altLang="en-US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Greatest tragedy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79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6888" y="3859213"/>
            <a:ext cx="3963987" cy="2973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23815" y="179159"/>
            <a:ext cx="9075526" cy="25792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900" dirty="0"/>
              <a:t>Human touch---</a:t>
            </a:r>
          </a:p>
          <a:p>
            <a:pPr>
              <a:lnSpc>
                <a:spcPct val="150000"/>
              </a:lnSpc>
            </a:pPr>
            <a:endParaRPr lang="en-US" sz="1900" dirty="0"/>
          </a:p>
          <a:p>
            <a:pPr>
              <a:lnSpc>
                <a:spcPct val="150000"/>
              </a:lnSpc>
            </a:pPr>
            <a:r>
              <a:rPr lang="en-US" sz="1900" dirty="0"/>
              <a:t>Gentle touch  for a change</a:t>
            </a:r>
          </a:p>
          <a:p>
            <a:pPr>
              <a:lnSpc>
                <a:spcPct val="150000"/>
              </a:lnSpc>
            </a:pPr>
            <a:endParaRPr lang="en-US" sz="1900" dirty="0"/>
          </a:p>
          <a:p>
            <a:pPr>
              <a:lnSpc>
                <a:spcPct val="150000"/>
              </a:lnSpc>
            </a:pPr>
            <a:r>
              <a:rPr lang="en-US" sz="1900" dirty="0"/>
              <a:t>Be creative </a:t>
            </a:r>
          </a:p>
          <a:p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58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6888" y="3859213"/>
            <a:ext cx="3963987" cy="2973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23815" y="179159"/>
            <a:ext cx="9075526" cy="25792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900" dirty="0"/>
              <a:t>Not just old family photos</a:t>
            </a:r>
          </a:p>
          <a:p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275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be creative AND careful</a:t>
            </a:r>
          </a:p>
          <a:p>
            <a:endParaRPr lang="en-US" dirty="0"/>
          </a:p>
          <a:p>
            <a:r>
              <a:rPr lang="en-US" dirty="0"/>
              <a:t>Try lots of things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60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6888" y="3859213"/>
            <a:ext cx="3963987" cy="2973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23815" y="179159"/>
            <a:ext cx="9075526" cy="25792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900" dirty="0"/>
              <a:t>Recorded Robert frost etc.</a:t>
            </a:r>
          </a:p>
          <a:p>
            <a:pPr>
              <a:lnSpc>
                <a:spcPct val="150000"/>
              </a:lnSpc>
            </a:pPr>
            <a:endParaRPr lang="en-US" sz="1900" dirty="0"/>
          </a:p>
          <a:p>
            <a:pPr>
              <a:lnSpc>
                <a:spcPct val="150000"/>
              </a:lnSpc>
            </a:pPr>
            <a:r>
              <a:rPr lang="en-US" sz="1900" dirty="0"/>
              <a:t>Motown memories</a:t>
            </a:r>
          </a:p>
          <a:p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77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C54-8CB0-4DC3-A331-45573061FC7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62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questions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suggestions for topics that</a:t>
            </a:r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 you want to hear about next week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D2608-F23E-4096-9230-69819FF0E95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8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72200"/>
            <a:ext cx="638175" cy="5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0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87361"/>
          </a:xfr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>
            <a:lvl1pPr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0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72200"/>
            <a:ext cx="638175" cy="5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3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7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9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72200"/>
            <a:ext cx="638175" cy="5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9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72200"/>
            <a:ext cx="638175" cy="5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0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4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2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1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FD06AF3-6FAB-4D06-A8B0-E8CECE938A9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2D39C092-952E-48EF-BB33-54A6E2E6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58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2E3B40-12A7-2DD0-B5C8-A24EA5B8A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6F4D9-9C8E-118E-E984-CCB7382814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294C1-0B75-10B6-4BCC-845C1446F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7842C-FA01-1A47-98A3-C1344F5137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27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8736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434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jpe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1.jpg"/><Relationship Id="rId7" Type="http://schemas.microsoft.com/office/2007/relationships/hdphoto" Target="../media/hdphoto7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webp"/><Relationship Id="rId5" Type="http://schemas.openxmlformats.org/officeDocument/2006/relationships/image" Target="../media/image42.jpe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1295400"/>
          </a:xfrm>
          <a:solidFill>
            <a:srgbClr val="F8F8F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cap="small" dirty="0"/>
              <a:t>Dementia Conversations: Communicating with Empathy and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6553200" cy="5029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J. I. Mangi, PhD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Chair, Dementia Friendly Saline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And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Volunteer Community Educator, Alzheimer’s Association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jim.dfsaline@gmail.com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83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21CC-2D03-5C82-3700-1304332B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sz="3200" dirty="0"/>
              <a:t>Connecting Throughout the Dementia Journey?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DBD4F-6931-B67E-586D-32A60D29C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5779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/>
              <a:t>Yes </a:t>
            </a:r>
            <a:r>
              <a:rPr lang="en-US" sz="3200" b="1" dirty="0"/>
              <a:t>You</a:t>
            </a:r>
            <a:r>
              <a:rPr lang="en-US" sz="3200" dirty="0"/>
              <a:t> Can</a:t>
            </a:r>
          </a:p>
          <a:p>
            <a:pPr lvl="3"/>
            <a:endParaRPr lang="en-US" sz="32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/>
              <a:t>Perspective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3200" dirty="0"/>
              <a:t>16+ years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3200" dirty="0"/>
              <a:t> Even now</a:t>
            </a:r>
          </a:p>
          <a:p>
            <a:pPr lvl="4">
              <a:buFont typeface="Courier New" panose="02070309020205020404" pitchFamily="49" charset="0"/>
              <a:buChar char="o"/>
            </a:pPr>
            <a:endParaRPr lang="en-US" sz="32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000" dirty="0"/>
              <a:t>Adapted from Alzheimer’s Association, NIH, et al)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179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3329-286F-C604-86ED-F0658A59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8" y="69815"/>
            <a:ext cx="8229600" cy="487361"/>
          </a:xfrm>
        </p:spPr>
        <p:txBody>
          <a:bodyPr/>
          <a:lstStyle/>
          <a:p>
            <a:r>
              <a:rPr lang="en-US" sz="3200" dirty="0"/>
              <a:t>What is “dementia”?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E6501-D454-3C62-F746-C5D8DA39D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48022"/>
            <a:ext cx="8991600" cy="4525963"/>
          </a:xfrm>
        </p:spPr>
        <p:txBody>
          <a:bodyPr/>
          <a:lstStyle/>
          <a:p>
            <a:r>
              <a:rPr lang="en-US" sz="3000" dirty="0"/>
              <a:t>General term—troublesome memory and thinking problems</a:t>
            </a:r>
          </a:p>
          <a:p>
            <a:endParaRPr lang="en-US" sz="600" dirty="0"/>
          </a:p>
          <a:p>
            <a:r>
              <a:rPr lang="en-US" sz="3000" dirty="0"/>
              <a:t>Mostly caused by brain diseases, e.g. Alzheimer’s</a:t>
            </a:r>
          </a:p>
          <a:p>
            <a:endParaRPr lang="en-US" sz="3200" dirty="0"/>
          </a:p>
          <a:p>
            <a:endParaRPr lang="en-US" dirty="0"/>
          </a:p>
        </p:txBody>
      </p:sp>
      <p:pic>
        <p:nvPicPr>
          <p:cNvPr id="4" name="image11.jpg" descr="brain compare.jpg">
            <a:extLst>
              <a:ext uri="{FF2B5EF4-FFF2-40B4-BE49-F238E27FC236}">
                <a16:creationId xmlns:a16="http://schemas.microsoft.com/office/drawing/2014/main" id="{99D8F96B-FB37-46E6-856E-01AC3EE723C2}"/>
              </a:ext>
            </a:extLst>
          </p:cNvPr>
          <p:cNvPicPr/>
          <p:nvPr/>
        </p:nvPicPr>
        <p:blipFill>
          <a:blip r:embed="rId3"/>
          <a:srcRect t="3596" b="5303"/>
          <a:stretch/>
        </p:blipFill>
        <p:spPr>
          <a:xfrm>
            <a:off x="1498605" y="2352394"/>
            <a:ext cx="5788448" cy="333068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13E4D9-F8A6-0BE9-B941-B608BB8FAD66}"/>
              </a:ext>
            </a:extLst>
          </p:cNvPr>
          <p:cNvSpPr txBox="1"/>
          <p:nvPr/>
        </p:nvSpPr>
        <p:spPr>
          <a:xfrm>
            <a:off x="484596" y="6123990"/>
            <a:ext cx="28547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75 yr old brain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EFE90-9B1B-64B5-FBB9-07679960CE40}"/>
              </a:ext>
            </a:extLst>
          </p:cNvPr>
          <p:cNvSpPr txBox="1"/>
          <p:nvPr/>
        </p:nvSpPr>
        <p:spPr>
          <a:xfrm>
            <a:off x="5181600" y="5847637"/>
            <a:ext cx="3680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75 yr old brain w.             Alzheimer’s disease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EA2C277-5CC3-E88D-4BC2-02DCDBC93E34}"/>
              </a:ext>
            </a:extLst>
          </p:cNvPr>
          <p:cNvSpPr/>
          <p:nvPr/>
        </p:nvSpPr>
        <p:spPr>
          <a:xfrm rot="19022892">
            <a:off x="661674" y="5427026"/>
            <a:ext cx="798173" cy="427782"/>
          </a:xfrm>
          <a:prstGeom prst="rightArrow">
            <a:avLst/>
          </a:prstGeom>
          <a:solidFill>
            <a:srgbClr val="CC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1EFCF2E-6D12-32EA-274B-C871B7C0E7B1}"/>
              </a:ext>
            </a:extLst>
          </p:cNvPr>
          <p:cNvSpPr/>
          <p:nvPr/>
        </p:nvSpPr>
        <p:spPr>
          <a:xfrm rot="13403986">
            <a:off x="7507887" y="5522411"/>
            <a:ext cx="978408" cy="484632"/>
          </a:xfrm>
          <a:prstGeom prst="rightArrow">
            <a:avLst/>
          </a:prstGeom>
          <a:solidFill>
            <a:srgbClr val="CC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5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BE9DD-9F0D-AE1B-3E5C-1A0135DC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Dementia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811B6-A2D9-FF3C-703C-06E594FC3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2"/>
            <a:ext cx="8229600" cy="1998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Early                      Middle                     Late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                           8-10+ years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BB6D21-27A8-6870-C3EA-7312535C9474}"/>
              </a:ext>
            </a:extLst>
          </p:cNvPr>
          <p:cNvCxnSpPr>
            <a:cxnSpLocks/>
          </p:cNvCxnSpPr>
          <p:nvPr/>
        </p:nvCxnSpPr>
        <p:spPr>
          <a:xfrm>
            <a:off x="5867400" y="2497015"/>
            <a:ext cx="304800" cy="0"/>
          </a:xfrm>
          <a:prstGeom prst="straightConnector1">
            <a:avLst/>
          </a:prstGeom>
          <a:ln w="1047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7CC5F67-5E89-B6B7-083F-25480A3C1E4B}"/>
              </a:ext>
            </a:extLst>
          </p:cNvPr>
          <p:cNvCxnSpPr>
            <a:cxnSpLocks/>
          </p:cNvCxnSpPr>
          <p:nvPr/>
        </p:nvCxnSpPr>
        <p:spPr>
          <a:xfrm flipH="1">
            <a:off x="2743200" y="2438400"/>
            <a:ext cx="304800" cy="0"/>
          </a:xfrm>
          <a:prstGeom prst="straightConnector1">
            <a:avLst/>
          </a:prstGeom>
          <a:ln w="1047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DDF8D72-419E-E0D0-E922-1EDDD9DF768A}"/>
              </a:ext>
            </a:extLst>
          </p:cNvPr>
          <p:cNvSpPr txBox="1"/>
          <p:nvPr/>
        </p:nvSpPr>
        <p:spPr>
          <a:xfrm>
            <a:off x="838200" y="2895600"/>
            <a:ext cx="5638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Changes in: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“Behavior”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C7154-9DBD-A1F3-24E6-86046BA2B7EB}"/>
              </a:ext>
            </a:extLst>
          </p:cNvPr>
          <p:cNvSpPr/>
          <p:nvPr/>
        </p:nvSpPr>
        <p:spPr>
          <a:xfrm>
            <a:off x="304800" y="1066802"/>
            <a:ext cx="8229600" cy="685794"/>
          </a:xfrm>
          <a:prstGeom prst="rect">
            <a:avLst/>
          </a:prstGeom>
          <a:solidFill>
            <a:srgbClr val="FFCC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6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252FD-2D09-B499-707A-136FABA3D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Mix</a:t>
            </a:r>
          </a:p>
        </p:txBody>
      </p:sp>
      <p:pic>
        <p:nvPicPr>
          <p:cNvPr id="4" name="Google Shape;122;p18" descr="wordcollage.jpg">
            <a:extLst>
              <a:ext uri="{FF2B5EF4-FFF2-40B4-BE49-F238E27FC236}">
                <a16:creationId xmlns:a16="http://schemas.microsoft.com/office/drawing/2014/main" id="{D8CC54D2-3DD8-5DF5-62DF-A333652286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520" y="1295400"/>
            <a:ext cx="7680960" cy="34503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CC5D0-5D0C-87CF-B11B-236919EBC180}"/>
              </a:ext>
            </a:extLst>
          </p:cNvPr>
          <p:cNvSpPr txBox="1">
            <a:spLocks/>
          </p:cNvSpPr>
          <p:nvPr/>
        </p:nvSpPr>
        <p:spPr>
          <a:xfrm>
            <a:off x="6330315" y="4727828"/>
            <a:ext cx="1828800" cy="534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3200" b="1" dirty="0"/>
              <a:t>Music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A8FFE3-73ED-1EB5-8CFF-C69DA63C5EF8}"/>
              </a:ext>
            </a:extLst>
          </p:cNvPr>
          <p:cNvSpPr txBox="1">
            <a:spLocks/>
          </p:cNvSpPr>
          <p:nvPr/>
        </p:nvSpPr>
        <p:spPr>
          <a:xfrm>
            <a:off x="1001297" y="4990776"/>
            <a:ext cx="2667000" cy="1592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i="1" dirty="0"/>
              <a:t>Movement--- </a:t>
            </a:r>
          </a:p>
          <a:p>
            <a:r>
              <a:rPr lang="en-US" i="1" dirty="0"/>
              <a:t>            Dance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2C1CE2-3208-D609-16C0-81358299C00C}"/>
              </a:ext>
            </a:extLst>
          </p:cNvPr>
          <p:cNvSpPr txBox="1">
            <a:spLocks/>
          </p:cNvSpPr>
          <p:nvPr/>
        </p:nvSpPr>
        <p:spPr>
          <a:xfrm>
            <a:off x="4438650" y="4610671"/>
            <a:ext cx="1600200" cy="534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b="1" i="1" dirty="0"/>
              <a:t>Gestures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ABC99-356B-6E56-07FC-3403015E0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4346829"/>
            <a:ext cx="1219200" cy="797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7030A0"/>
                </a:solidFill>
              </a:rPr>
              <a:t>Touch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F449D1-4DB9-F6AF-4220-14018D93A52A}"/>
              </a:ext>
            </a:extLst>
          </p:cNvPr>
          <p:cNvSpPr txBox="1">
            <a:spLocks/>
          </p:cNvSpPr>
          <p:nvPr/>
        </p:nvSpPr>
        <p:spPr>
          <a:xfrm>
            <a:off x="4210050" y="5262373"/>
            <a:ext cx="1828800" cy="534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4000" b="1" dirty="0">
                <a:latin typeface="Bradley Hand ITC" panose="03070402050302030203" pitchFamily="66" charset="0"/>
              </a:rPr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1117550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9FBF-F5D8-F6E0-0A86-7335CA81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217"/>
            <a:ext cx="8229600" cy="487361"/>
          </a:xfrm>
        </p:spPr>
        <p:txBody>
          <a:bodyPr/>
          <a:lstStyle/>
          <a:p>
            <a:r>
              <a:rPr lang="en-US" sz="3200" dirty="0"/>
              <a:t>Communication Effectiveness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CD97220-65D0-3A5A-90D4-13F3B703C8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042299"/>
              </p:ext>
            </p:extLst>
          </p:nvPr>
        </p:nvGraphicFramePr>
        <p:xfrm>
          <a:off x="1352233" y="1057788"/>
          <a:ext cx="6019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5DDB8C-DBD0-DC6E-FCE8-93D59E5CC20E}"/>
              </a:ext>
            </a:extLst>
          </p:cNvPr>
          <p:cNvSpPr txBox="1"/>
          <p:nvPr/>
        </p:nvSpPr>
        <p:spPr>
          <a:xfrm>
            <a:off x="457200" y="764025"/>
            <a:ext cx="3391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Non-verbal: body language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B0857-0410-ED15-7627-3CB3964CA6D2}"/>
              </a:ext>
            </a:extLst>
          </p:cNvPr>
          <p:cNvSpPr txBox="1"/>
          <p:nvPr/>
        </p:nvSpPr>
        <p:spPr>
          <a:xfrm>
            <a:off x="6467223" y="876807"/>
            <a:ext cx="30138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Verbal: words and word choices--- spoken or heard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6728B-89C2-63D7-12E4-4EEC0DC1B66F}"/>
              </a:ext>
            </a:extLst>
          </p:cNvPr>
          <p:cNvSpPr txBox="1"/>
          <p:nvPr/>
        </p:nvSpPr>
        <p:spPr>
          <a:xfrm>
            <a:off x="6433097" y="4141156"/>
            <a:ext cx="3048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Para-verbal: tone, pace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6D4E7A3E-9086-3B99-EEEE-C4967E905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3" r="12545" b="13639"/>
          <a:stretch/>
        </p:blipFill>
        <p:spPr>
          <a:xfrm>
            <a:off x="64592" y="3193245"/>
            <a:ext cx="2297607" cy="3626538"/>
          </a:xfrm>
          <a:ln>
            <a:solidFill>
              <a:schemeClr val="tx1"/>
            </a:solidFill>
          </a:ln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EFC528D8-D372-848C-8FFA-3F68CC2CAD29}"/>
              </a:ext>
            </a:extLst>
          </p:cNvPr>
          <p:cNvSpPr/>
          <p:nvPr/>
        </p:nvSpPr>
        <p:spPr>
          <a:xfrm>
            <a:off x="114914" y="2446704"/>
            <a:ext cx="1792338" cy="567925"/>
          </a:xfrm>
          <a:prstGeom prst="wedgeRectCallout">
            <a:avLst>
              <a:gd name="adj1" fmla="val -7073"/>
              <a:gd name="adj2" fmla="val 13249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“I’m </a:t>
            </a:r>
            <a:r>
              <a:rPr lang="en-US" sz="3200" b="1" dirty="0">
                <a:solidFill>
                  <a:schemeClr val="tx1"/>
                </a:solidFill>
              </a:rPr>
              <a:t>fine</a:t>
            </a:r>
            <a:r>
              <a:rPr lang="en-US" sz="3200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1D8B325-EC39-7FA0-03D9-5DC770BE5D2F}"/>
              </a:ext>
            </a:extLst>
          </p:cNvPr>
          <p:cNvSpPr/>
          <p:nvPr/>
        </p:nvSpPr>
        <p:spPr>
          <a:xfrm rot="8887614">
            <a:off x="5515109" y="1241058"/>
            <a:ext cx="536413" cy="314306"/>
          </a:xfrm>
          <a:prstGeom prst="rightArrow">
            <a:avLst/>
          </a:prstGeom>
          <a:solidFill>
            <a:srgbClr val="CC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5AF8A9F-95E0-75C4-2075-B6E067685E07}"/>
              </a:ext>
            </a:extLst>
          </p:cNvPr>
          <p:cNvSpPr/>
          <p:nvPr/>
        </p:nvSpPr>
        <p:spPr>
          <a:xfrm rot="1313730">
            <a:off x="2091379" y="1798034"/>
            <a:ext cx="596889" cy="372183"/>
          </a:xfrm>
          <a:prstGeom prst="rightArrow">
            <a:avLst>
              <a:gd name="adj1" fmla="val 39344"/>
              <a:gd name="adj2" fmla="val 50000"/>
            </a:avLst>
          </a:prstGeom>
          <a:solidFill>
            <a:srgbClr val="CC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AF596C7-EC0B-E527-5DFC-16A310E1716F}"/>
              </a:ext>
            </a:extLst>
          </p:cNvPr>
          <p:cNvSpPr/>
          <p:nvPr/>
        </p:nvSpPr>
        <p:spPr>
          <a:xfrm rot="13530934">
            <a:off x="5809333" y="4478381"/>
            <a:ext cx="569462" cy="345993"/>
          </a:xfrm>
          <a:prstGeom prst="rightArrow">
            <a:avLst/>
          </a:prstGeom>
          <a:solidFill>
            <a:srgbClr val="CC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35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59EE3-C13C-43EF-A949-FFD23BA5E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718" y="3962400"/>
            <a:ext cx="6858000" cy="341245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3200" dirty="0"/>
              <a:t>Different Stages--and strategies </a:t>
            </a:r>
          </a:p>
          <a:p>
            <a:pPr>
              <a:lnSpc>
                <a:spcPct val="170000"/>
              </a:lnSpc>
            </a:pPr>
            <a:r>
              <a:rPr lang="en-US" sz="3200" dirty="0"/>
              <a:t>Wide variations between persons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96FD99-CFE9-4A88-8C60-2F6B0F30F013}"/>
              </a:ext>
            </a:extLst>
          </p:cNvPr>
          <p:cNvGrpSpPr/>
          <p:nvPr/>
        </p:nvGrpSpPr>
        <p:grpSpPr>
          <a:xfrm>
            <a:off x="116149" y="1364766"/>
            <a:ext cx="9077651" cy="2323357"/>
            <a:chOff x="268661" y="4533355"/>
            <a:chExt cx="9077651" cy="1657331"/>
          </a:xfrm>
        </p:grpSpPr>
        <p:sp>
          <p:nvSpPr>
            <p:cNvPr id="6" name="Arrow: Pentagon 5">
              <a:extLst>
                <a:ext uri="{FF2B5EF4-FFF2-40B4-BE49-F238E27FC236}">
                  <a16:creationId xmlns:a16="http://schemas.microsoft.com/office/drawing/2014/main" id="{D6FC78D9-BE23-4AB9-AC69-55102C32F49A}"/>
                </a:ext>
              </a:extLst>
            </p:cNvPr>
            <p:cNvSpPr/>
            <p:nvPr/>
          </p:nvSpPr>
          <p:spPr>
            <a:xfrm>
              <a:off x="354712" y="4533355"/>
              <a:ext cx="8991600" cy="1657331"/>
            </a:xfrm>
            <a:prstGeom prst="homePlate">
              <a:avLst>
                <a:gd name="adj" fmla="val 40966"/>
              </a:avLst>
            </a:prstGeom>
            <a:gradFill flip="none" rotWithShape="1">
              <a:gsLst>
                <a:gs pos="0">
                  <a:schemeClr val="accent4">
                    <a:lumMod val="5000"/>
                    <a:lumOff val="95000"/>
                  </a:schemeClr>
                </a:gs>
                <a:gs pos="100000">
                  <a:schemeClr val="accent4">
                    <a:lumMod val="45000"/>
                    <a:lumOff val="55000"/>
                  </a:schemeClr>
                </a:gs>
                <a:gs pos="100000">
                  <a:schemeClr val="accent4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04A2B1-A3E5-4C82-A67C-67D18C66D71A}"/>
                </a:ext>
              </a:extLst>
            </p:cNvPr>
            <p:cNvSpPr txBox="1"/>
            <p:nvPr/>
          </p:nvSpPr>
          <p:spPr>
            <a:xfrm>
              <a:off x="6794303" y="4796927"/>
              <a:ext cx="2245030" cy="122404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indent="0">
                <a:spcBef>
                  <a:spcPct val="20000"/>
                </a:spcBef>
                <a:buFont typeface="Arial" panose="020B0604020202020204" pitchFamily="34" charset="0"/>
                <a:buNone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57250" lvl="1" indent="-457200">
                <a:spcBef>
                  <a:spcPct val="20000"/>
                </a:spcBef>
                <a:buFont typeface="Arial" panose="020B0604020202020204" pitchFamily="34" charset="0"/>
                <a:buChar char="–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en-US" sz="3000" dirty="0"/>
                <a:t>Substantial help required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B7564E-FCE3-4090-B642-E28D8D93D6DC}"/>
                </a:ext>
              </a:extLst>
            </p:cNvPr>
            <p:cNvSpPr txBox="1"/>
            <p:nvPr/>
          </p:nvSpPr>
          <p:spPr>
            <a:xfrm>
              <a:off x="268661" y="4619542"/>
              <a:ext cx="2550851" cy="148495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indent="0">
                <a:spcBef>
                  <a:spcPct val="20000"/>
                </a:spcBef>
                <a:buFont typeface="Arial" panose="020B0604020202020204" pitchFamily="34" charset="0"/>
                <a:buNone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57250" lvl="1" indent="-457200">
                <a:spcBef>
                  <a:spcPct val="20000"/>
                </a:spcBef>
                <a:buFont typeface="Arial" panose="020B0604020202020204" pitchFamily="34" charset="0"/>
                <a:buChar char="–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600"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en-US" sz="3000" dirty="0"/>
                <a:t>Independent            w. barely noticeable difficulty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3D63BC-EDAB-4042-A5AA-F1FFC41944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1" t="4070" r="54115" b="41922"/>
            <a:stretch/>
          </p:blipFill>
          <p:spPr>
            <a:xfrm>
              <a:off x="2242545" y="4977043"/>
              <a:ext cx="1243717" cy="104393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4DECCE5-ADBF-49D8-8DEF-569E7A8670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79" t="25501" r="50606" b="36083"/>
            <a:stretch/>
          </p:blipFill>
          <p:spPr>
            <a:xfrm>
              <a:off x="5464536" y="4941737"/>
              <a:ext cx="1243716" cy="106109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E6AD3-F126-4EC3-BE92-98E1C8CB49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83" t="42271" r="42491" b="34116"/>
            <a:stretch/>
          </p:blipFill>
          <p:spPr>
            <a:xfrm>
              <a:off x="3579388" y="4963156"/>
              <a:ext cx="1681716" cy="1061097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3E70236-6CAD-4C0E-92EB-AA9C79631326}"/>
              </a:ext>
            </a:extLst>
          </p:cNvPr>
          <p:cNvSpPr txBox="1"/>
          <p:nvPr/>
        </p:nvSpPr>
        <p:spPr>
          <a:xfrm>
            <a:off x="390845" y="781172"/>
            <a:ext cx="8299914" cy="594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57250" lvl="1" indent="-4572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lang="en-US" sz="2600" dirty="0" smtClean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lang="en-US" sz="2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en-US" sz="3000" dirty="0"/>
              <a:t>Early                       Middle                   Late</a:t>
            </a:r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12A3FA3A-D816-49D9-9657-1479F8C82231}"/>
              </a:ext>
            </a:extLst>
          </p:cNvPr>
          <p:cNvSpPr/>
          <p:nvPr/>
        </p:nvSpPr>
        <p:spPr>
          <a:xfrm>
            <a:off x="116149" y="6115897"/>
            <a:ext cx="8667750" cy="440528"/>
          </a:xfrm>
          <a:prstGeom prst="wedgeRectCallout">
            <a:avLst>
              <a:gd name="adj1" fmla="val 53712"/>
              <a:gd name="adj2" fmla="val 9573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you’ve met one person with dementia…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09C239-1F32-3502-DC0C-22B522C0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45" y="95222"/>
            <a:ext cx="8229600" cy="487361"/>
          </a:xfrm>
        </p:spPr>
        <p:txBody>
          <a:bodyPr/>
          <a:lstStyle/>
          <a:p>
            <a:r>
              <a:rPr lang="en-US" sz="3200" dirty="0"/>
              <a:t>A Continuum of Abilities</a:t>
            </a:r>
          </a:p>
        </p:txBody>
      </p:sp>
    </p:spTree>
    <p:extLst>
      <p:ext uri="{BB962C8B-B14F-4D97-AF65-F5344CB8AC3E}">
        <p14:creationId xmlns:p14="http://schemas.microsoft.com/office/powerpoint/2010/main" val="1847746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12142"/>
            <a:ext cx="7886700" cy="553770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Early Stage Difficulties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9" r="29504"/>
          <a:stretch/>
        </p:blipFill>
        <p:spPr>
          <a:xfrm>
            <a:off x="6729823" y="4177633"/>
            <a:ext cx="1774563" cy="2129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JIM\Documents\personal\Unwelcome Journey\handout\41GglLaSY0L.jpg">
            <a:extLst>
              <a:ext uri="{FF2B5EF4-FFF2-40B4-BE49-F238E27FC236}">
                <a16:creationId xmlns:a16="http://schemas.microsoft.com/office/drawing/2014/main" id="{157A8472-DDCF-49EE-BC00-8FF076D440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32" r="11956"/>
          <a:stretch/>
        </p:blipFill>
        <p:spPr bwMode="auto">
          <a:xfrm>
            <a:off x="124816" y="4351441"/>
            <a:ext cx="1467896" cy="19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44112D-4D02-45F4-82F9-6F055C7E7FF7}"/>
              </a:ext>
            </a:extLst>
          </p:cNvPr>
          <p:cNvSpPr txBox="1"/>
          <p:nvPr/>
        </p:nvSpPr>
        <p:spPr>
          <a:xfrm>
            <a:off x="1434726" y="5247124"/>
            <a:ext cx="2170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Unreliable Recording Equipment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EF215E-F288-4566-8C2F-551C5BCABC0E}"/>
              </a:ext>
            </a:extLst>
          </p:cNvPr>
          <p:cNvSpPr txBox="1"/>
          <p:nvPr/>
        </p:nvSpPr>
        <p:spPr>
          <a:xfrm>
            <a:off x="5686686" y="6235984"/>
            <a:ext cx="34563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The Egyptian River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EF0E2-8E0B-4233-B56F-0784A15688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76" y="4998339"/>
            <a:ext cx="1836465" cy="16741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2C3EF2-DB24-4674-A602-FE7D0921D33E}"/>
              </a:ext>
            </a:extLst>
          </p:cNvPr>
          <p:cNvSpPr txBox="1"/>
          <p:nvPr/>
        </p:nvSpPr>
        <p:spPr>
          <a:xfrm>
            <a:off x="3523131" y="4648768"/>
            <a:ext cx="23897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Anosognosia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034B-40EC-AD5E-7FA5-846C4BABB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3652" y="1166019"/>
            <a:ext cx="5388715" cy="2643982"/>
          </a:xfrm>
        </p:spPr>
        <p:txBody>
          <a:bodyPr>
            <a:normAutofit/>
          </a:bodyPr>
          <a:lstStyle/>
          <a:p>
            <a:r>
              <a:rPr lang="en-US" sz="3200" dirty="0"/>
              <a:t>Repetition</a:t>
            </a:r>
          </a:p>
          <a:p>
            <a:r>
              <a:rPr lang="en-US" sz="3200" dirty="0"/>
              <a:t>“Not paying attention”</a:t>
            </a:r>
          </a:p>
          <a:p>
            <a:r>
              <a:rPr lang="en-US" sz="3200" dirty="0"/>
              <a:t>Delayed response</a:t>
            </a:r>
          </a:p>
          <a:p>
            <a:r>
              <a:rPr lang="en-US" sz="3200" dirty="0"/>
              <a:t>Confusion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975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1E56-729C-EA57-4008-855BB6D2F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12078"/>
            <a:ext cx="8229600" cy="487361"/>
          </a:xfrm>
        </p:spPr>
        <p:txBody>
          <a:bodyPr/>
          <a:lstStyle/>
          <a:p>
            <a:r>
              <a:rPr lang="en-US" sz="3200" dirty="0"/>
              <a:t>Connect, don’t 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0B3B7-BFCC-5DD5-C38A-44AFBC238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4167"/>
            <a:ext cx="8229600" cy="459323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“She has to get it right”         </a:t>
            </a:r>
          </a:p>
          <a:p>
            <a:endParaRPr lang="en-US" sz="3200" dirty="0"/>
          </a:p>
          <a:p>
            <a:r>
              <a:rPr lang="en-US" sz="3200" dirty="0"/>
              <a:t>“Don’t you remember?”</a:t>
            </a:r>
          </a:p>
          <a:p>
            <a:endParaRPr lang="en-US" sz="3200" dirty="0"/>
          </a:p>
          <a:p>
            <a:r>
              <a:rPr lang="en-US" sz="3200" dirty="0"/>
              <a:t>Heed Paul McCartney’s words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Interrupt only if…..</a:t>
            </a:r>
          </a:p>
          <a:p>
            <a:endParaRPr lang="en-US" sz="3200" dirty="0"/>
          </a:p>
          <a:p>
            <a:r>
              <a:rPr lang="en-US" sz="3200" dirty="0"/>
              <a:t>Close enough….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9549B0-FE85-12EA-E536-8AA97C3E489F}"/>
              </a:ext>
            </a:extLst>
          </p:cNvPr>
          <p:cNvSpPr txBox="1"/>
          <p:nvPr/>
        </p:nvSpPr>
        <p:spPr>
          <a:xfrm>
            <a:off x="1104900" y="6067040"/>
            <a:ext cx="6934200" cy="584775"/>
          </a:xfrm>
          <a:prstGeom prst="rect">
            <a:avLst/>
          </a:prstGeom>
          <a:solidFill>
            <a:srgbClr val="FEF4F7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It’s about respecting, not inspecting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360DF3-99E7-8343-1546-1E094F0E27D8}"/>
              </a:ext>
            </a:extLst>
          </p:cNvPr>
          <p:cNvCxnSpPr>
            <a:cxnSpLocks/>
          </p:cNvCxnSpPr>
          <p:nvPr/>
        </p:nvCxnSpPr>
        <p:spPr>
          <a:xfrm>
            <a:off x="1364673" y="1125727"/>
            <a:ext cx="1981200" cy="76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EB4A9D-A8D4-B0C2-F1E8-CE4F04A09D04}"/>
              </a:ext>
            </a:extLst>
          </p:cNvPr>
          <p:cNvCxnSpPr>
            <a:cxnSpLocks/>
          </p:cNvCxnSpPr>
          <p:nvPr/>
        </p:nvCxnSpPr>
        <p:spPr>
          <a:xfrm>
            <a:off x="1364673" y="2109935"/>
            <a:ext cx="1981200" cy="76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bite your tongue">
            <a:extLst>
              <a:ext uri="{FF2B5EF4-FFF2-40B4-BE49-F238E27FC236}">
                <a16:creationId xmlns:a16="http://schemas.microsoft.com/office/drawing/2014/main" id="{4D263B58-518B-6417-E145-21FD915DB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5" r="23003"/>
          <a:stretch/>
        </p:blipFill>
        <p:spPr bwMode="auto">
          <a:xfrm>
            <a:off x="6400800" y="1633361"/>
            <a:ext cx="18288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628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1E56-729C-EA57-4008-855BB6D2F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12078"/>
            <a:ext cx="8229600" cy="487361"/>
          </a:xfr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/>
              <a:t>Talk TO not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0B3B7-BFCC-5DD5-C38A-44AFBC238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668" y="4155220"/>
            <a:ext cx="8229600" cy="2016980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They will notice </a:t>
            </a:r>
          </a:p>
          <a:p>
            <a:pPr marL="0" indent="0">
              <a:buNone/>
            </a:pPr>
            <a:r>
              <a:rPr lang="en-US" sz="3000" dirty="0"/>
              <a:t>     the disrespect</a:t>
            </a:r>
          </a:p>
          <a:p>
            <a:endParaRPr lang="en-US" sz="3000" dirty="0"/>
          </a:p>
          <a:p>
            <a:r>
              <a:rPr lang="en-US" sz="3000" dirty="0"/>
              <a:t>Pay attention to non-verbal channels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4DA631-4103-6254-D96B-2E07E64D474D}"/>
              </a:ext>
            </a:extLst>
          </p:cNvPr>
          <p:cNvGrpSpPr/>
          <p:nvPr/>
        </p:nvGrpSpPr>
        <p:grpSpPr>
          <a:xfrm>
            <a:off x="685800" y="685800"/>
            <a:ext cx="8161533" cy="4721170"/>
            <a:chOff x="2022253" y="-287586"/>
            <a:chExt cx="7526768" cy="39739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3046CED-D6D9-C3C2-8493-21F745C68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73"/>
            <a:stretch/>
          </p:blipFill>
          <p:spPr>
            <a:xfrm>
              <a:off x="4572000" y="1298712"/>
              <a:ext cx="3333750" cy="2387669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33D4D184-F95C-44A0-9AF6-4F553E2B580B}"/>
                </a:ext>
              </a:extLst>
            </p:cNvPr>
            <p:cNvSpPr/>
            <p:nvPr/>
          </p:nvSpPr>
          <p:spPr>
            <a:xfrm>
              <a:off x="2022253" y="218977"/>
              <a:ext cx="2782488" cy="1377895"/>
            </a:xfrm>
            <a:prstGeom prst="wedgeEllipseCallout">
              <a:avLst>
                <a:gd name="adj1" fmla="val 57385"/>
                <a:gd name="adj2" fmla="val 4010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He’s very cranky today</a:t>
              </a:r>
            </a:p>
          </p:txBody>
        </p:sp>
        <p:sp>
          <p:nvSpPr>
            <p:cNvPr id="9" name="Speech Bubble: Oval 8">
              <a:extLst>
                <a:ext uri="{FF2B5EF4-FFF2-40B4-BE49-F238E27FC236}">
                  <a16:creationId xmlns:a16="http://schemas.microsoft.com/office/drawing/2014/main" id="{E7D9C95E-D2A1-F749-96B8-8D157D74FDD9}"/>
                </a:ext>
              </a:extLst>
            </p:cNvPr>
            <p:cNvSpPr/>
            <p:nvPr/>
          </p:nvSpPr>
          <p:spPr>
            <a:xfrm>
              <a:off x="7583594" y="472497"/>
              <a:ext cx="1965427" cy="980661"/>
            </a:xfrm>
            <a:prstGeom prst="wedgeEllipseCallout">
              <a:avLst>
                <a:gd name="adj1" fmla="val -74456"/>
                <a:gd name="adj2" fmla="val 4763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It’s not like him</a:t>
              </a:r>
            </a:p>
          </p:txBody>
        </p:sp>
        <p:sp>
          <p:nvSpPr>
            <p:cNvPr id="10" name="Thought Bubble: Cloud 9">
              <a:extLst>
                <a:ext uri="{FF2B5EF4-FFF2-40B4-BE49-F238E27FC236}">
                  <a16:creationId xmlns:a16="http://schemas.microsoft.com/office/drawing/2014/main" id="{2369C9F7-926A-3741-D4A0-188A0065788A}"/>
                </a:ext>
              </a:extLst>
            </p:cNvPr>
            <p:cNvSpPr/>
            <p:nvPr/>
          </p:nvSpPr>
          <p:spPr>
            <a:xfrm>
              <a:off x="4973742" y="-287586"/>
              <a:ext cx="2440850" cy="1506175"/>
            </a:xfrm>
            <a:prstGeom prst="cloudCallout">
              <a:avLst>
                <a:gd name="adj1" fmla="val -1108"/>
                <a:gd name="adj2" fmla="val 5268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Hey! I’m right here!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01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975216-2860-F9A3-3000-EE647552503C}"/>
              </a:ext>
            </a:extLst>
          </p:cNvPr>
          <p:cNvSpPr txBox="1"/>
          <p:nvPr/>
        </p:nvSpPr>
        <p:spPr>
          <a:xfrm>
            <a:off x="3886200" y="1295400"/>
            <a:ext cx="37608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200" b="1" cap="small" dirty="0">
                <a:latin typeface="Arial" panose="020B0604020202020204" pitchFamily="34" charset="0"/>
                <a:cs typeface="Arial" panose="020B0604020202020204" pitchFamily="34" charset="0"/>
              </a:rPr>
              <a:t>eep</a:t>
            </a:r>
          </a:p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b="1" cap="small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b="1" cap="small" dirty="0">
                <a:latin typeface="Arial" panose="020B0604020202020204" pitchFamily="34" charset="0"/>
                <a:cs typeface="Arial" panose="020B0604020202020204" pitchFamily="34" charset="0"/>
              </a:rPr>
              <a:t>hort</a:t>
            </a:r>
          </a:p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b="1" cap="small" dirty="0">
                <a:latin typeface="Arial" panose="020B0604020202020204" pitchFamily="34" charset="0"/>
                <a:cs typeface="Arial" panose="020B0604020202020204" pitchFamily="34" charset="0"/>
              </a:rPr>
              <a:t>imple</a:t>
            </a:r>
          </a:p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b="1" cap="small" dirty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B7F418-7971-93C1-06EF-73C72805C125}"/>
              </a:ext>
            </a:extLst>
          </p:cNvPr>
          <p:cNvSpPr txBox="1">
            <a:spLocks/>
          </p:cNvSpPr>
          <p:nvPr/>
        </p:nvSpPr>
        <p:spPr>
          <a:xfrm>
            <a:off x="387927" y="112078"/>
            <a:ext cx="8229600" cy="48736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lang="en-US" sz="3200" dirty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Learn to…</a:t>
            </a:r>
          </a:p>
        </p:txBody>
      </p:sp>
      <p:pic>
        <p:nvPicPr>
          <p:cNvPr id="2050" name="Picture 2" descr="Girls clipart lip, Girls lip Transparent FREE for download on ...">
            <a:extLst>
              <a:ext uri="{FF2B5EF4-FFF2-40B4-BE49-F238E27FC236}">
                <a16:creationId xmlns:a16="http://schemas.microsoft.com/office/drawing/2014/main" id="{3E3FD57F-CE47-C938-2201-212A6DE3E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938" y="152258"/>
            <a:ext cx="723499" cy="40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0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3D01006-F90E-72D3-D7B5-D9A3C4052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470" y="31004"/>
            <a:ext cx="8229600" cy="487361"/>
          </a:xfr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/>
              <a:t>Connection Tips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6E53CB-1BA2-0811-040A-71963B6F3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855088"/>
            <a:ext cx="5943600" cy="514782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Clr>
                <a:schemeClr val="tx1"/>
              </a:buCl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Lessen distractions</a:t>
            </a:r>
          </a:p>
          <a:p>
            <a:pPr>
              <a:lnSpc>
                <a:spcPct val="170000"/>
              </a:lnSpc>
              <a:buClr>
                <a:schemeClr val="tx1"/>
              </a:buCl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Back-check—”if I understand you right….”</a:t>
            </a:r>
          </a:p>
          <a:p>
            <a:pPr>
              <a:lnSpc>
                <a:spcPct val="170000"/>
              </a:lnSpc>
              <a:buClr>
                <a:schemeClr val="tx1"/>
              </a:buCl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Use para-verbal and                 non-verbal                      reinforcements</a:t>
            </a:r>
          </a:p>
          <a:p>
            <a:endParaRPr lang="en-US" dirty="0"/>
          </a:p>
        </p:txBody>
      </p:sp>
      <p:pic>
        <p:nvPicPr>
          <p:cNvPr id="1026" name="Picture 2" descr="Image result for Cartoon Pictures of loud tv">
            <a:extLst>
              <a:ext uri="{FF2B5EF4-FFF2-40B4-BE49-F238E27FC236}">
                <a16:creationId xmlns:a16="http://schemas.microsoft.com/office/drawing/2014/main" id="{37A506CA-879B-2814-847B-DF9FB0C16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12" y="798152"/>
            <a:ext cx="1664711" cy="192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72FCD-B104-D525-ACDA-66DD14AFBF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738022"/>
            <a:ext cx="3138923" cy="1803503"/>
          </a:xfrm>
          <a:prstGeom prst="rect">
            <a:avLst/>
          </a:prstGeom>
        </p:spPr>
      </p:pic>
      <p:pic>
        <p:nvPicPr>
          <p:cNvPr id="3" name="Picture 2" descr="Image result for Come On Gesture">
            <a:extLst>
              <a:ext uri="{FF2B5EF4-FFF2-40B4-BE49-F238E27FC236}">
                <a16:creationId xmlns:a16="http://schemas.microsoft.com/office/drawing/2014/main" id="{3E611D89-439F-7D22-3CB6-C99E31484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31" y="5019106"/>
            <a:ext cx="2847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FC909-4E0C-C002-4627-054752D5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87361"/>
          </a:xfrm>
        </p:spPr>
        <p:txBody>
          <a:bodyPr/>
          <a:lstStyle/>
          <a:p>
            <a:r>
              <a:rPr lang="en-US" sz="3200" dirty="0"/>
              <a:t>In The Middle of The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5DC33-417B-6DFE-ECC1-391D6CFBC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85800"/>
            <a:ext cx="7162800" cy="5943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dirty="0"/>
              <a:t>Stuck in a new, strange, scary world</a:t>
            </a:r>
          </a:p>
          <a:p>
            <a:endParaRPr lang="en-US" sz="3200" dirty="0"/>
          </a:p>
          <a:p>
            <a:pPr>
              <a:lnSpc>
                <a:spcPct val="150000"/>
              </a:lnSpc>
            </a:pPr>
            <a:endParaRPr lang="en-US" sz="3200" dirty="0"/>
          </a:p>
          <a:p>
            <a:pPr>
              <a:lnSpc>
                <a:spcPct val="150000"/>
              </a:lnSpc>
            </a:pPr>
            <a:endParaRPr lang="en-US" sz="3200" dirty="0"/>
          </a:p>
          <a:p>
            <a:pPr>
              <a:lnSpc>
                <a:spcPct val="150000"/>
              </a:lnSpc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sz="3000" dirty="0"/>
              <a:t>“Here” and “Now” aren’t</a:t>
            </a:r>
          </a:p>
          <a:p>
            <a:endParaRPr lang="en-US" dirty="0"/>
          </a:p>
        </p:txBody>
      </p:sp>
      <p:pic>
        <p:nvPicPr>
          <p:cNvPr id="2050" name="Picture 2" descr="The Wizard of Oz named the most influential movie ever made - The ...">
            <a:extLst>
              <a:ext uri="{FF2B5EF4-FFF2-40B4-BE49-F238E27FC236}">
                <a16:creationId xmlns:a16="http://schemas.microsoft.com/office/drawing/2014/main" id="{0A96FB36-70ED-AFD5-34E4-4BC788741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21" y="1600200"/>
            <a:ext cx="5496758" cy="331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51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F7D5F3-2AFD-4FBC-B012-9A443AFB55ED}"/>
              </a:ext>
            </a:extLst>
          </p:cNvPr>
          <p:cNvSpPr txBox="1"/>
          <p:nvPr/>
        </p:nvSpPr>
        <p:spPr>
          <a:xfrm>
            <a:off x="429820" y="1223332"/>
            <a:ext cx="581770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 dirty="0"/>
              <a:t>Word finding &amp; substitutes</a:t>
            </a:r>
          </a:p>
          <a:p>
            <a:endParaRPr lang="en-US" sz="3000" dirty="0"/>
          </a:p>
          <a:p>
            <a:r>
              <a:rPr lang="en-US" sz="3000" dirty="0"/>
              <a:t>Prolonged repetition</a:t>
            </a:r>
          </a:p>
          <a:p>
            <a:endParaRPr lang="en-US" sz="3000" dirty="0"/>
          </a:p>
          <a:p>
            <a:r>
              <a:rPr lang="en-US" sz="3000" dirty="0"/>
              <a:t>Incomplete sentences</a:t>
            </a:r>
          </a:p>
          <a:p>
            <a:endParaRPr lang="en-US" sz="3000" dirty="0"/>
          </a:p>
          <a:p>
            <a:r>
              <a:rPr lang="en-US" sz="3000" dirty="0"/>
              <a:t>Very delayed response, or none</a:t>
            </a:r>
          </a:p>
          <a:p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41E53C-61EF-4639-8289-0565372804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867" y="1738675"/>
            <a:ext cx="1444847" cy="1444847"/>
          </a:xfrm>
          <a:prstGeom prst="rect">
            <a:avLst/>
          </a:prstGeom>
        </p:spPr>
      </p:pic>
      <p:pic>
        <p:nvPicPr>
          <p:cNvPr id="1026" name="Picture 2" descr="Bernie Sanders - Wikipedia">
            <a:extLst>
              <a:ext uri="{FF2B5EF4-FFF2-40B4-BE49-F238E27FC236}">
                <a16:creationId xmlns:a16="http://schemas.microsoft.com/office/drawing/2014/main" id="{CF3EE040-0FFA-4468-9F73-044276A0D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332" y="955530"/>
            <a:ext cx="13811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20CB3A-0016-4934-895C-14F0C24E1C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>
          <a:xfrm>
            <a:off x="6426197" y="3918130"/>
            <a:ext cx="988135" cy="9586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7A60A2-5CFE-5725-D5F5-42212536F4DF}"/>
              </a:ext>
            </a:extLst>
          </p:cNvPr>
          <p:cNvSpPr txBox="1">
            <a:spLocks/>
          </p:cNvSpPr>
          <p:nvPr/>
        </p:nvSpPr>
        <p:spPr>
          <a:xfrm>
            <a:off x="471904" y="110438"/>
            <a:ext cx="8229600" cy="48736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lang="en-US" sz="3200" dirty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Middle Stage Difficulties</a:t>
            </a:r>
          </a:p>
        </p:txBody>
      </p:sp>
    </p:spTree>
    <p:extLst>
      <p:ext uri="{BB962C8B-B14F-4D97-AF65-F5344CB8AC3E}">
        <p14:creationId xmlns:p14="http://schemas.microsoft.com/office/powerpoint/2010/main" val="179631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B2BB6B-73B0-464B-9101-9D7381492CC0}"/>
              </a:ext>
            </a:extLst>
          </p:cNvPr>
          <p:cNvSpPr txBox="1"/>
          <p:nvPr/>
        </p:nvSpPr>
        <p:spPr>
          <a:xfrm>
            <a:off x="195162" y="689489"/>
            <a:ext cx="6065447" cy="341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 front, eye level (field of view)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Avoid negatives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Respect their reality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9A0BC-152E-4DB5-900F-4900CAFA9E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t="15483" r="50191" b="20969"/>
          <a:stretch/>
        </p:blipFill>
        <p:spPr>
          <a:xfrm>
            <a:off x="6478647" y="700179"/>
            <a:ext cx="2315454" cy="14346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7FF9CA-1A28-4FFA-8996-0D4D73B02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4" t="15483" r="3175" b="20969"/>
          <a:stretch/>
        </p:blipFill>
        <p:spPr>
          <a:xfrm>
            <a:off x="6355860" y="2134822"/>
            <a:ext cx="2426191" cy="150325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E2523A-635D-205A-0F3D-63F5A221A82D}"/>
              </a:ext>
            </a:extLst>
          </p:cNvPr>
          <p:cNvSpPr txBox="1">
            <a:spLocks/>
          </p:cNvSpPr>
          <p:nvPr/>
        </p:nvSpPr>
        <p:spPr>
          <a:xfrm>
            <a:off x="457200" y="57303"/>
            <a:ext cx="8229600" cy="487361"/>
          </a:xfrm>
          <a:prstGeom prst="rect">
            <a:avLst/>
          </a:prstGeo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lang="en-US" sz="3200" dirty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Middle Stage Tips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4A46CF-CD6E-EF27-51E9-5993500620AC}"/>
              </a:ext>
            </a:extLst>
          </p:cNvPr>
          <p:cNvGrpSpPr/>
          <p:nvPr/>
        </p:nvGrpSpPr>
        <p:grpSpPr>
          <a:xfrm>
            <a:off x="214212" y="4201838"/>
            <a:ext cx="5068956" cy="1596838"/>
            <a:chOff x="577888" y="2695947"/>
            <a:chExt cx="5068956" cy="1596838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92D61573-5F2E-FAF8-4B62-2A7EAACEDED7}"/>
                </a:ext>
              </a:extLst>
            </p:cNvPr>
            <p:cNvSpPr txBox="1">
              <a:spLocks/>
            </p:cNvSpPr>
            <p:nvPr/>
          </p:nvSpPr>
          <p:spPr>
            <a:xfrm>
              <a:off x="2983145" y="2765536"/>
              <a:ext cx="2663699" cy="1357888"/>
            </a:xfrm>
            <a:prstGeom prst="rect">
              <a:avLst/>
            </a:prstGeom>
          </p:spPr>
          <p:txBody>
            <a:bodyPr vert="horz" lIns="80682" tIns="40341" rIns="80682" bIns="40341" rtlCol="0">
              <a:normAutofit lnSpcReduction="1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600" kern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lang="en-US" sz="2600" kern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600" kern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lang="en-US" sz="2600" kern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lang="en-US" sz="2600" kern="1200" dirty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118" i="1" dirty="0"/>
                <a:t>“</a:t>
              </a:r>
              <a:r>
                <a:rPr lang="en-US" sz="2800" i="1" dirty="0"/>
                <a:t>There’s some old lady in the bathroom</a:t>
              </a:r>
              <a:endParaRPr lang="en-US" sz="28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A996B63-7CCD-E690-DF9B-FF67E66AD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888" y="2695947"/>
              <a:ext cx="2227169" cy="1596838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63A8289-FBCC-8523-335A-0F87BC105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8064" y="2491234"/>
            <a:ext cx="1454800" cy="10741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C2340B-33E2-BBB7-F5D8-792EC5D0D6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477" b="40154"/>
          <a:stretch/>
        </p:blipFill>
        <p:spPr>
          <a:xfrm>
            <a:off x="195162" y="5893615"/>
            <a:ext cx="3773696" cy="88425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3C42AE-3B3D-4957-5AA2-383EB385C142}"/>
              </a:ext>
            </a:extLst>
          </p:cNvPr>
          <p:cNvGrpSpPr/>
          <p:nvPr/>
        </p:nvGrpSpPr>
        <p:grpSpPr>
          <a:xfrm>
            <a:off x="7086601" y="3569465"/>
            <a:ext cx="1862238" cy="3231232"/>
            <a:chOff x="6520801" y="3777334"/>
            <a:chExt cx="1603513" cy="29319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C64A7E-7799-CC6E-43C0-7EDB9F738D25}"/>
                </a:ext>
              </a:extLst>
            </p:cNvPr>
            <p:cNvGrpSpPr/>
            <p:nvPr/>
          </p:nvGrpSpPr>
          <p:grpSpPr>
            <a:xfrm>
              <a:off x="6520801" y="3777334"/>
              <a:ext cx="1603513" cy="2931948"/>
              <a:chOff x="5950225" y="3926052"/>
              <a:chExt cx="1603513" cy="293194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0433E7DE-50C5-D556-C5DD-02960A51BA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30" r="21733"/>
              <a:stretch/>
            </p:blipFill>
            <p:spPr>
              <a:xfrm>
                <a:off x="5950225" y="3926052"/>
                <a:ext cx="1603513" cy="2931948"/>
              </a:xfrm>
              <a:prstGeom prst="rect">
                <a:avLst/>
              </a:prstGeom>
            </p:spPr>
          </p:pic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EFFC6EE-9E9F-2C0C-D64A-B1F0E2BCEA79}"/>
                  </a:ext>
                </a:extLst>
              </p:cNvPr>
              <p:cNvSpPr/>
              <p:nvPr/>
            </p:nvSpPr>
            <p:spPr>
              <a:xfrm>
                <a:off x="6195024" y="5629261"/>
                <a:ext cx="1113914" cy="1089993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Bat B Gone</a:t>
                </a:r>
              </a:p>
            </p:txBody>
          </p:sp>
        </p:grpSp>
        <p:pic>
          <p:nvPicPr>
            <p:cNvPr id="7" name="Picture 2" descr="Image result for bats clipart">
              <a:extLst>
                <a:ext uri="{FF2B5EF4-FFF2-40B4-BE49-F238E27FC236}">
                  <a16:creationId xmlns:a16="http://schemas.microsoft.com/office/drawing/2014/main" id="{872CE70D-BBCB-1D4B-1398-789A234E7A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4027" y="4964490"/>
              <a:ext cx="937060" cy="499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6974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929" y="88991"/>
            <a:ext cx="8229600" cy="563563"/>
          </a:xfrm>
          <a:solidFill>
            <a:srgbClr val="F2F2F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Careful With Your Words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7929" y="1143530"/>
            <a:ext cx="5717344" cy="5714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Figuratives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notes, easy icons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6" descr="Free art print of Active old people jumping. Cute active old people in a  park | FreeArt | fa8008957">
            <a:extLst>
              <a:ext uri="{FF2B5EF4-FFF2-40B4-BE49-F238E27FC236}">
                <a16:creationId xmlns:a16="http://schemas.microsoft.com/office/drawing/2014/main" id="{C012A152-6914-0242-E6B1-09CBD8EFD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6942" r="9781" b="11496"/>
          <a:stretch/>
        </p:blipFill>
        <p:spPr bwMode="auto">
          <a:xfrm>
            <a:off x="6705600" y="936924"/>
            <a:ext cx="2178468" cy="284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hand">
            <a:extLst>
              <a:ext uri="{FF2B5EF4-FFF2-40B4-BE49-F238E27FC236}">
                <a16:creationId xmlns:a16="http://schemas.microsoft.com/office/drawing/2014/main" id="{C380425C-1F72-917D-BC7F-CD000DFB7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679" y="2233593"/>
            <a:ext cx="2105025" cy="87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9FF5686-EE89-C8A7-5320-A0889F95CEF9}"/>
              </a:ext>
            </a:extLst>
          </p:cNvPr>
          <p:cNvGrpSpPr/>
          <p:nvPr/>
        </p:nvGrpSpPr>
        <p:grpSpPr>
          <a:xfrm>
            <a:off x="1137812" y="4624407"/>
            <a:ext cx="1774380" cy="1928608"/>
            <a:chOff x="937813" y="5017709"/>
            <a:chExt cx="1774380" cy="19286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203648-8B57-F9FE-75DB-FCDC22DC1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1" b="-1"/>
            <a:stretch/>
          </p:blipFill>
          <p:spPr>
            <a:xfrm>
              <a:off x="937813" y="5017709"/>
              <a:ext cx="1774380" cy="192860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45E6F4C-02F5-28DF-6C93-DABABAB82170}"/>
                </a:ext>
              </a:extLst>
            </p:cNvPr>
            <p:cNvSpPr/>
            <p:nvPr/>
          </p:nvSpPr>
          <p:spPr>
            <a:xfrm rot="21390872">
              <a:off x="1152306" y="5478490"/>
              <a:ext cx="1417983" cy="769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Brush teeth</a:t>
              </a:r>
            </a:p>
          </p:txBody>
        </p:sp>
      </p:grpSp>
      <p:pic>
        <p:nvPicPr>
          <p:cNvPr id="7" name="Picture 6" descr="Toilet vector icon simple design 4897347 Vector Art at Vecteezy">
            <a:extLst>
              <a:ext uri="{FF2B5EF4-FFF2-40B4-BE49-F238E27FC236}">
                <a16:creationId xmlns:a16="http://schemas.microsoft.com/office/drawing/2014/main" id="{B979371B-4851-9EA9-2EDF-0E85E51D5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14184" r="15385" b="16026"/>
          <a:stretch/>
        </p:blipFill>
        <p:spPr bwMode="auto">
          <a:xfrm>
            <a:off x="4532729" y="4897370"/>
            <a:ext cx="1371600" cy="1382682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34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C02C-F5CB-897F-DB69-2AD529C8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971"/>
            <a:ext cx="8229600" cy="487361"/>
          </a:xfrm>
        </p:spPr>
        <p:txBody>
          <a:bodyPr/>
          <a:lstStyle/>
          <a:p>
            <a:r>
              <a:rPr lang="en-US" dirty="0"/>
              <a:t>“Behaviors”?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8DAD8-4C98-7D3A-D243-3FA634156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0555"/>
            <a:ext cx="8229600" cy="5857445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Communicating thru actions</a:t>
            </a:r>
          </a:p>
          <a:p>
            <a:pPr lvl="1"/>
            <a:r>
              <a:rPr lang="en-US" sz="3200" dirty="0"/>
              <a:t>“Wandering”</a:t>
            </a:r>
          </a:p>
          <a:p>
            <a:pPr lvl="1"/>
            <a:r>
              <a:rPr lang="en-US" sz="3200" dirty="0"/>
              <a:t>Agitation</a:t>
            </a:r>
          </a:p>
          <a:p>
            <a:pPr lvl="1"/>
            <a:r>
              <a:rPr lang="en-US" sz="3200" dirty="0"/>
              <a:t>Rummaging</a:t>
            </a:r>
          </a:p>
          <a:p>
            <a:pPr lvl="1"/>
            <a:endParaRPr lang="en-US" sz="3200" dirty="0"/>
          </a:p>
          <a:p>
            <a:r>
              <a:rPr lang="en-US" sz="3200" dirty="0"/>
              <a:t>Always a message, a reason</a:t>
            </a:r>
          </a:p>
          <a:p>
            <a:endParaRPr lang="en-US" sz="3200" dirty="0"/>
          </a:p>
          <a:p>
            <a:r>
              <a:rPr lang="en-US" sz="3200" dirty="0"/>
              <a:t>Not always clear, “logical”</a:t>
            </a:r>
          </a:p>
          <a:p>
            <a:endParaRPr lang="en-US" sz="3200" dirty="0"/>
          </a:p>
          <a:p>
            <a:r>
              <a:rPr lang="en-US" sz="3200" dirty="0"/>
              <a:t>Seek the reason</a:t>
            </a:r>
          </a:p>
          <a:p>
            <a:endParaRPr lang="en-US" sz="3200" dirty="0"/>
          </a:p>
          <a:p>
            <a:r>
              <a:rPr lang="en-US" sz="3200" dirty="0"/>
              <a:t>Respond to the message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Image result for Wandering Dementia">
            <a:extLst>
              <a:ext uri="{FF2B5EF4-FFF2-40B4-BE49-F238E27FC236}">
                <a16:creationId xmlns:a16="http://schemas.microsoft.com/office/drawing/2014/main" id="{7E26E75C-076A-E72C-0BB2-5AD2EA765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0"/>
          <a:stretch/>
        </p:blipFill>
        <p:spPr bwMode="auto">
          <a:xfrm>
            <a:off x="6626436" y="996951"/>
            <a:ext cx="2266950" cy="209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gitation images">
            <a:extLst>
              <a:ext uri="{FF2B5EF4-FFF2-40B4-BE49-F238E27FC236}">
                <a16:creationId xmlns:a16="http://schemas.microsoft.com/office/drawing/2014/main" id="{9D06BC4C-E4B4-B21F-9376-791511648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631" y="3200400"/>
            <a:ext cx="1866900" cy="230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Old Person Rummaging">
            <a:extLst>
              <a:ext uri="{FF2B5EF4-FFF2-40B4-BE49-F238E27FC236}">
                <a16:creationId xmlns:a16="http://schemas.microsoft.com/office/drawing/2014/main" id="{3F125BA8-F0FE-79A1-4B84-7A571B6F0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59" y="1388432"/>
            <a:ext cx="22669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245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6425-1AB8-4FED-9037-0A7DDD201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758"/>
            <a:ext cx="8229600" cy="624078"/>
          </a:xfrm>
        </p:spPr>
        <p:txBody>
          <a:bodyPr/>
          <a:lstStyle/>
          <a:p>
            <a:r>
              <a:rPr lang="en-US" sz="3200" dirty="0"/>
              <a:t>Some Causes of “Behavior Changes”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8B9C4-75D7-4DD5-AE77-2DCF82189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0437"/>
            <a:ext cx="76200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dirty="0"/>
              <a:t>Altered perceptions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“Unfamiliar” setting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Physical discomfort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Frustrating activity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Emotional upset</a:t>
            </a:r>
          </a:p>
        </p:txBody>
      </p:sp>
      <p:pic>
        <p:nvPicPr>
          <p:cNvPr id="2052" name="Picture 4" descr="Image result for playing a board game clip art">
            <a:extLst>
              <a:ext uri="{FF2B5EF4-FFF2-40B4-BE49-F238E27FC236}">
                <a16:creationId xmlns:a16="http://schemas.microsoft.com/office/drawing/2014/main" id="{C686A835-A5C5-BC9D-EF05-12C6352BE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92804"/>
            <a:ext cx="2210550" cy="207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thermometer">
            <a:extLst>
              <a:ext uri="{FF2B5EF4-FFF2-40B4-BE49-F238E27FC236}">
                <a16:creationId xmlns:a16="http://schemas.microsoft.com/office/drawing/2014/main" id="{90C43DF5-2182-21BC-4AD3-9C1A36E6E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960437"/>
            <a:ext cx="1247775" cy="20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Violence in TV – The Catalyst">
            <a:extLst>
              <a:ext uri="{FF2B5EF4-FFF2-40B4-BE49-F238E27FC236}">
                <a16:creationId xmlns:a16="http://schemas.microsoft.com/office/drawing/2014/main" id="{7C4821DC-A539-6576-9992-CB8698D5D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r="6574" b="46794"/>
          <a:stretch/>
        </p:blipFill>
        <p:spPr bwMode="auto">
          <a:xfrm>
            <a:off x="5410200" y="4335538"/>
            <a:ext cx="3733800" cy="241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200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F45F0-A15B-4858-B595-E041F5214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02" y="-3803"/>
            <a:ext cx="8229600" cy="6096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What Behaviors Could Mean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E9C1B-64EE-49FD-B761-A16278FB23D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33398" y="933450"/>
            <a:ext cx="4795802" cy="3706091"/>
          </a:xfrm>
          <a:solidFill>
            <a:schemeClr val="tx2">
              <a:lumMod val="20000"/>
              <a:lumOff val="80000"/>
              <a:alpha val="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“Wandering”: seeking---  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childhood home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family member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 snack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 bathroom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F3180-1159-0EEE-150C-3C3C33848A25}"/>
              </a:ext>
            </a:extLst>
          </p:cNvPr>
          <p:cNvSpPr txBox="1"/>
          <p:nvPr/>
        </p:nvSpPr>
        <p:spPr>
          <a:xfrm>
            <a:off x="6284101" y="1600200"/>
            <a:ext cx="2626501" cy="4433073"/>
          </a:xfrm>
          <a:prstGeom prst="rect">
            <a:avLst/>
          </a:prstGeom>
          <a:solidFill>
            <a:srgbClr val="FEF4F7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i="1"/>
            </a:lvl1pPr>
          </a:lstStyle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Connect</a:t>
            </a: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Detect</a:t>
            </a: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Respect</a:t>
            </a: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Redirect</a:t>
            </a: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Lovingly lie </a:t>
            </a: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Go with flow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D15AC02-F143-43A3-19A5-4BECE2A4D427}"/>
              </a:ext>
            </a:extLst>
          </p:cNvPr>
          <p:cNvSpPr txBox="1">
            <a:spLocks/>
          </p:cNvSpPr>
          <p:nvPr/>
        </p:nvSpPr>
        <p:spPr>
          <a:xfrm>
            <a:off x="381000" y="4073356"/>
            <a:ext cx="5715000" cy="2251244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Fidgeting: 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Pain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Boredom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Frazzled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3082-3983-E4B1-66C7-19E53B8F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1"/>
          </a:xfrm>
        </p:spPr>
        <p:txBody>
          <a:bodyPr/>
          <a:lstStyle/>
          <a:p>
            <a:r>
              <a:rPr lang="en-US" sz="3200" dirty="0"/>
              <a:t>Much Later In the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701FA-9B6D-8C02-D050-3E4CE2B53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27" y="1295400"/>
            <a:ext cx="8229600" cy="4525963"/>
          </a:xfrm>
        </p:spPr>
        <p:txBody>
          <a:bodyPr/>
          <a:lstStyle/>
          <a:p>
            <a:r>
              <a:rPr lang="en-US" sz="3200" dirty="0"/>
              <a:t>Words gone---not the person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Still taking it in, so</a:t>
            </a:r>
          </a:p>
          <a:p>
            <a:endParaRPr lang="en-US" sz="3200" dirty="0"/>
          </a:p>
          <a:p>
            <a:r>
              <a:rPr lang="en-US" sz="3200" dirty="0"/>
              <a:t>Your words, your non </a:t>
            </a:r>
            <a:r>
              <a:rPr lang="en-US" sz="3200" dirty="0" err="1"/>
              <a:t>verbals</a:t>
            </a:r>
            <a:r>
              <a:rPr lang="en-US" sz="3200" dirty="0"/>
              <a:t> matter</a:t>
            </a:r>
          </a:p>
          <a:p>
            <a:endParaRPr lang="en-US" sz="3200" dirty="0"/>
          </a:p>
          <a:p>
            <a:r>
              <a:rPr lang="en-US" sz="3200" dirty="0"/>
              <a:t>Other senses too</a:t>
            </a:r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59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163-6985-4FC1-A0DE-CEAE22D6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075"/>
            <a:ext cx="7886700" cy="636254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Late Stage Connection: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589D2-44E8-4E9C-99A0-2DDD64D3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01148"/>
            <a:ext cx="8025020" cy="5638800"/>
          </a:xfrm>
        </p:spPr>
        <p:txBody>
          <a:bodyPr vert="horz" lIns="91440" tIns="45720" rIns="91440" bIns="45720" rtlCol="0">
            <a:noAutofit/>
          </a:bodyPr>
          <a:lstStyle/>
          <a:p>
            <a:pPr marL="514350" indent="-457200"/>
            <a:r>
              <a:rPr lang="en-US" sz="3200" dirty="0"/>
              <a:t>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uman</a:t>
            </a:r>
            <a:endParaRPr lang="en-US" sz="3200" dirty="0"/>
          </a:p>
          <a:p>
            <a:pPr marL="57150" indent="0">
              <a:buNone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</a:p>
          <a:p>
            <a:pPr marL="514350" indent="-457200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Fabrics/objects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B7A822-7EA4-49C5-9940-ED8C3BA29A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" t="5201" r="18273" b="3800"/>
          <a:stretch/>
        </p:blipFill>
        <p:spPr>
          <a:xfrm>
            <a:off x="834761" y="3982827"/>
            <a:ext cx="2753284" cy="2557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40C2EF-0459-4676-93F8-B1DFEE85F9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646" r="1"/>
          <a:stretch/>
        </p:blipFill>
        <p:spPr>
          <a:xfrm>
            <a:off x="4554282" y="4163747"/>
            <a:ext cx="2003349" cy="22619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DB8E1C-4C25-4EF0-8299-0DEFAB7500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4"/>
          <a:stretch/>
        </p:blipFill>
        <p:spPr>
          <a:xfrm>
            <a:off x="390092" y="1447800"/>
            <a:ext cx="1821311" cy="924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B712CE-5829-DCC0-4179-C6E4A8FBCF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4" r="16345"/>
          <a:stretch/>
        </p:blipFill>
        <p:spPr>
          <a:xfrm>
            <a:off x="6052355" y="976368"/>
            <a:ext cx="2812164" cy="33670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653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163-6985-4FC1-A0DE-CEAE22D6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074"/>
            <a:ext cx="7886700" cy="628787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Late Stage Connection: Visual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589D2-44E8-4E9C-99A0-2DDD64D3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617" y="990600"/>
            <a:ext cx="8025020" cy="5638800"/>
          </a:xfrm>
        </p:spPr>
        <p:txBody>
          <a:bodyPr vert="horz" lIns="91440" tIns="45720" rIns="91440" bIns="45720" rtlCol="0">
            <a:noAutofit/>
          </a:bodyPr>
          <a:lstStyle/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Not fussing over photos</a:t>
            </a:r>
          </a:p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Picture cards, books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6EDA44-6FED-4667-900B-BBB78A9AAD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09" r="21887" b="23437"/>
          <a:stretch/>
        </p:blipFill>
        <p:spPr>
          <a:xfrm>
            <a:off x="4598478" y="3273266"/>
            <a:ext cx="4514382" cy="29278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1B3999-159F-4FD2-BD1A-712F60E41D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5641" r="22558"/>
          <a:stretch/>
        </p:blipFill>
        <p:spPr>
          <a:xfrm rot="10800000">
            <a:off x="387766" y="3048000"/>
            <a:ext cx="4108147" cy="3153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95AC493-60FE-44A2-B908-16EE7FE7A9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0" t="5199" r="18087"/>
          <a:stretch/>
        </p:blipFill>
        <p:spPr>
          <a:xfrm>
            <a:off x="6164858" y="863370"/>
            <a:ext cx="2657889" cy="234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94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DFC1-2E87-4D18-A3BC-3646873A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79"/>
            <a:ext cx="7886700" cy="655291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Late Stage Connection: Aroma, Taste</a:t>
            </a:r>
          </a:p>
        </p:txBody>
      </p:sp>
      <p:pic>
        <p:nvPicPr>
          <p:cNvPr id="1026" name="Picture 2" descr="Cinnamon Roll Stock Illustrations – 1,744 Cinnamon Roll Stock Illustrations,  Vectors &amp; Clipart - Dreamstime">
            <a:extLst>
              <a:ext uri="{FF2B5EF4-FFF2-40B4-BE49-F238E27FC236}">
                <a16:creationId xmlns:a16="http://schemas.microsoft.com/office/drawing/2014/main" id="{029D505C-C011-4F60-B777-34CB1008F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" b="12491"/>
          <a:stretch/>
        </p:blipFill>
        <p:spPr bwMode="auto">
          <a:xfrm>
            <a:off x="6190940" y="3821148"/>
            <a:ext cx="2324410" cy="201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328;p41">
            <a:extLst>
              <a:ext uri="{FF2B5EF4-FFF2-40B4-BE49-F238E27FC236}">
                <a16:creationId xmlns:a16="http://schemas.microsoft.com/office/drawing/2014/main" id="{BE24279F-DB62-093E-DAD5-9F66441F72CA}"/>
              </a:ext>
            </a:extLst>
          </p:cNvPr>
          <p:cNvSpPr txBox="1"/>
          <p:nvPr/>
        </p:nvSpPr>
        <p:spPr>
          <a:xfrm>
            <a:off x="65810" y="1257601"/>
            <a:ext cx="8229601" cy="546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indent="0">
              <a:spcBef>
                <a:spcPct val="20000"/>
              </a:spcBef>
              <a:buFont typeface="Arial" panose="020B0604020202020204" pitchFamily="34" charset="0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lvl="2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vl="1"/>
            <a:r>
              <a:rPr lang="en-US" sz="3200" dirty="0">
                <a:sym typeface="Arial"/>
              </a:rPr>
              <a:t>“Samplers” of</a:t>
            </a:r>
            <a:endParaRPr sz="3200" dirty="0"/>
          </a:p>
          <a:p>
            <a:pPr lvl="2">
              <a:lnSpc>
                <a:spcPct val="100000"/>
              </a:lnSpc>
            </a:pPr>
            <a:r>
              <a:rPr lang="en-US" sz="3200" dirty="0">
                <a:sym typeface="Arial"/>
              </a:rPr>
              <a:t>Herbs, spices, oils, flowers</a:t>
            </a:r>
          </a:p>
          <a:p>
            <a:pPr lvl="2">
              <a:lnSpc>
                <a:spcPct val="100000"/>
              </a:lnSpc>
            </a:pPr>
            <a:r>
              <a:rPr lang="en-US" sz="3200" dirty="0">
                <a:sym typeface="Arial"/>
              </a:rPr>
              <a:t>Teas, or coffee beans.</a:t>
            </a:r>
          </a:p>
          <a:p>
            <a:pPr lvl="2">
              <a:lnSpc>
                <a:spcPct val="100000"/>
              </a:lnSpc>
            </a:pPr>
            <a:r>
              <a:rPr lang="en-US" sz="3200" b="1" dirty="0"/>
              <a:t>Be careful!</a:t>
            </a:r>
            <a:endParaRPr sz="3200" b="1" dirty="0"/>
          </a:p>
          <a:p>
            <a:pPr lvl="1"/>
            <a:endParaRPr lang="en-US" sz="800" dirty="0">
              <a:sym typeface="Arial"/>
            </a:endParaRPr>
          </a:p>
          <a:p>
            <a:pPr lvl="1"/>
            <a:r>
              <a:rPr lang="en-US" sz="3200" dirty="0">
                <a:sym typeface="Arial"/>
              </a:rPr>
              <a:t>Fragrant hand lotions</a:t>
            </a:r>
            <a:endParaRPr sz="3200" dirty="0"/>
          </a:p>
          <a:p>
            <a:pPr lvl="1"/>
            <a:endParaRPr lang="en-US" sz="800" dirty="0">
              <a:sym typeface="Arial"/>
            </a:endParaRPr>
          </a:p>
          <a:p>
            <a:pPr lvl="1"/>
            <a:r>
              <a:rPr lang="en-US" sz="3200" dirty="0">
                <a:sym typeface="Arial"/>
              </a:rPr>
              <a:t>Fragrant, memorable foods</a:t>
            </a:r>
          </a:p>
          <a:p>
            <a:pPr lvl="1"/>
            <a:endParaRPr lang="en-US" sz="800" dirty="0">
              <a:sym typeface="Arial"/>
            </a:endParaRPr>
          </a:p>
          <a:p>
            <a:pPr lvl="1"/>
            <a:r>
              <a:rPr lang="en-US" sz="3200" dirty="0">
                <a:sym typeface="Arial"/>
              </a:rPr>
              <a:t>BUT, things change </a:t>
            </a:r>
            <a:endParaRPr sz="3200" dirty="0">
              <a:sym typeface="Arial"/>
            </a:endParaRPr>
          </a:p>
        </p:txBody>
      </p:sp>
      <p:pic>
        <p:nvPicPr>
          <p:cNvPr id="7" name="Picture 2" descr="Image result for coffee beans">
            <a:extLst>
              <a:ext uri="{FF2B5EF4-FFF2-40B4-BE49-F238E27FC236}">
                <a16:creationId xmlns:a16="http://schemas.microsoft.com/office/drawing/2014/main" id="{4402B44C-97BE-F730-69FF-10FB3F146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553" y="1257601"/>
            <a:ext cx="2324410" cy="17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369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1163-6985-4FC1-A0DE-CEAE22D6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075"/>
            <a:ext cx="7886700" cy="534638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Late Stage Connection: Sound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589D2-44E8-4E9C-99A0-2DDD64D3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172126"/>
            <a:ext cx="8025020" cy="5638800"/>
          </a:xfrm>
        </p:spPr>
        <p:txBody>
          <a:bodyPr vert="horz" lIns="91440" tIns="45720" rIns="91440" bIns="45720" rtlCol="0">
            <a:noAutofit/>
          </a:bodyPr>
          <a:lstStyle/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Poetry</a:t>
            </a:r>
          </a:p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Music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2E3DC6-B5B6-4A40-99EB-54A3402EDA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2" t="31573" r="33399" b="7865"/>
          <a:stretch/>
        </p:blipFill>
        <p:spPr>
          <a:xfrm rot="10800000">
            <a:off x="4769244" y="746432"/>
            <a:ext cx="4011212" cy="26825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75F72D-AE3E-4C31-9077-FE934BBDF8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17863" r="23818"/>
          <a:stretch/>
        </p:blipFill>
        <p:spPr>
          <a:xfrm rot="10800000">
            <a:off x="168429" y="3758276"/>
            <a:ext cx="3559163" cy="2608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85E1B5-3BC6-2AB4-B6AE-B54A73905A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0" b="4323"/>
          <a:stretch/>
        </p:blipFill>
        <p:spPr>
          <a:xfrm>
            <a:off x="3994843" y="3703336"/>
            <a:ext cx="5050720" cy="271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13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654E-13EE-48E9-B47C-70873094B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6587"/>
            <a:ext cx="7886700" cy="582314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Enduring Power of Music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946714-5373-4AB6-84CE-1D72B467AE74}"/>
              </a:ext>
            </a:extLst>
          </p:cNvPr>
          <p:cNvSpPr txBox="1"/>
          <p:nvPr/>
        </p:nvSpPr>
        <p:spPr>
          <a:xfrm>
            <a:off x="1524000" y="5477259"/>
            <a:ext cx="6400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Google:   “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Alzheimers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+ Ballerina”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73B9D6-0E4E-4AD4-AA14-6960E1853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864843"/>
            <a:ext cx="7407956" cy="407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06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DC30-A639-7145-A029-4634BD7B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“Speaking without Talking”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763D3-B0F4-5CDD-F7F2-4F70B8F5A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452" y="1225628"/>
            <a:ext cx="6934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dirty="0"/>
              <a:t>They’re there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Still connecting </a:t>
            </a:r>
          </a:p>
          <a:p>
            <a:pPr lvl="1">
              <a:lnSpc>
                <a:spcPct val="150000"/>
              </a:lnSpc>
            </a:pPr>
            <a:r>
              <a:rPr lang="en-US" sz="3000" dirty="0"/>
              <a:t>Birthday</a:t>
            </a:r>
          </a:p>
          <a:p>
            <a:pPr lvl="1">
              <a:lnSpc>
                <a:spcPct val="150000"/>
              </a:lnSpc>
            </a:pPr>
            <a:r>
              <a:rPr lang="en-US" sz="3000" dirty="0"/>
              <a:t>Chocolate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87E56A-16CC-F55B-80D3-D63C9ECF3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691" y="1447800"/>
            <a:ext cx="2054857" cy="205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6FC6F-8FC1-4576-C2EF-A903FF43F1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656" t="33057" b="10122"/>
          <a:stretch/>
        </p:blipFill>
        <p:spPr>
          <a:xfrm>
            <a:off x="5615230" y="4132042"/>
            <a:ext cx="3092352" cy="228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73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D396-9A10-EFCF-2587-24C78662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Until The Last</a:t>
            </a:r>
          </a:p>
        </p:txBody>
      </p:sp>
      <p:sp>
        <p:nvSpPr>
          <p:cNvPr id="4" name="Google Shape;345;p43">
            <a:extLst>
              <a:ext uri="{FF2B5EF4-FFF2-40B4-BE49-F238E27FC236}">
                <a16:creationId xmlns:a16="http://schemas.microsoft.com/office/drawing/2014/main" id="{A89A7AF4-671A-AF15-1915-F29A8710F0CB}"/>
              </a:ext>
            </a:extLst>
          </p:cNvPr>
          <p:cNvSpPr txBox="1"/>
          <p:nvPr/>
        </p:nvSpPr>
        <p:spPr>
          <a:xfrm>
            <a:off x="476250" y="1371600"/>
            <a:ext cx="51054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93738" marR="0" lvl="1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5378E"/>
              </a:buClr>
              <a:buSzPts val="2400"/>
              <a:buFont typeface="Noto Sans Symbols"/>
              <a:buChar char="▪"/>
            </a:pPr>
            <a:r>
              <a:rPr lang="en-US" sz="3000" b="0" i="0" u="none" strike="noStrike" cap="none" dirty="0">
                <a:latin typeface="Arial"/>
                <a:ea typeface="Arial"/>
                <a:cs typeface="Arial"/>
                <a:sym typeface="Arial"/>
              </a:rPr>
              <a:t>A Person</a:t>
            </a:r>
          </a:p>
          <a:p>
            <a:pPr marL="693738" marR="0" lvl="1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5378E"/>
              </a:buClr>
              <a:buSzPts val="2400"/>
              <a:buFont typeface="Noto Sans Symbols"/>
              <a:buChar char="▪"/>
            </a:pPr>
            <a:r>
              <a:rPr lang="en-US" sz="3000" dirty="0">
                <a:latin typeface="Arial"/>
                <a:ea typeface="Arial"/>
                <a:cs typeface="Arial"/>
                <a:sym typeface="Arial"/>
              </a:rPr>
              <a:t>To connect with</a:t>
            </a:r>
            <a:endParaRPr lang="en-US" sz="3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693738" marR="0" lvl="1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5378E"/>
              </a:buClr>
              <a:buSzPts val="2400"/>
              <a:buFont typeface="Noto Sans Symbols"/>
              <a:buChar char="▪"/>
            </a:pPr>
            <a:r>
              <a:rPr lang="en-US" sz="3000" b="0" i="0" u="none" strike="noStrike" cap="none" dirty="0">
                <a:latin typeface="Arial"/>
                <a:ea typeface="Arial"/>
                <a:cs typeface="Arial"/>
                <a:sym typeface="Arial"/>
              </a:rPr>
              <a:t>You’ll be amazed</a:t>
            </a:r>
          </a:p>
          <a:p>
            <a:pPr marL="693738" marR="0" lvl="1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5378E"/>
              </a:buClr>
              <a:buSzPts val="2400"/>
              <a:buFont typeface="Noto Sans Symbols"/>
              <a:buChar char="▪"/>
            </a:pPr>
            <a:r>
              <a:rPr lang="en-US" sz="3000" dirty="0">
                <a:latin typeface="Arial"/>
                <a:ea typeface="Arial"/>
                <a:cs typeface="Arial"/>
                <a:sym typeface="Arial"/>
              </a:rPr>
              <a:t>Nat King Cole got it right</a:t>
            </a:r>
            <a:endParaRPr lang="en-US" sz="3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693738" marR="0" lvl="1" indent="-457200" algn="l" rtl="0">
              <a:spcBef>
                <a:spcPts val="0"/>
              </a:spcBef>
              <a:spcAft>
                <a:spcPts val="0"/>
              </a:spcAft>
              <a:buClr>
                <a:srgbClr val="65378E"/>
              </a:buClr>
              <a:buSzPts val="2400"/>
              <a:buFont typeface="Noto Sans Symbols"/>
              <a:buChar char="▪"/>
            </a:pPr>
            <a:endParaRPr lang="en-US" sz="2400" dirty="0">
              <a:solidFill>
                <a:srgbClr val="65378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 Symbols"/>
              <a:buNone/>
            </a:pPr>
            <a:endParaRPr sz="2200" dirty="0">
              <a:solidFill>
                <a:srgbClr val="6537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AD8C2-852E-2C8A-7FD3-CBD9C5AE2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01202"/>
            <a:ext cx="3163404" cy="438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0" dirty="0"/>
              <a:t>Your 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5105400"/>
            <a:ext cx="2590800" cy="91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Thank You!</a:t>
            </a:r>
            <a:endParaRPr lang="en-US" b="1" dirty="0"/>
          </a:p>
        </p:txBody>
      </p:sp>
      <p:pic>
        <p:nvPicPr>
          <p:cNvPr id="5122" name="Picture 2" descr="question-mark-2110767_1280.jpg | No Jit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01" y="1107136"/>
            <a:ext cx="4803198" cy="319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49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19445</TotalTime>
  <Words>1039</Words>
  <Application>Microsoft Office PowerPoint</Application>
  <PresentationFormat>On-screen Show (4:3)</PresentationFormat>
  <Paragraphs>378</Paragraphs>
  <Slides>28</Slides>
  <Notes>25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Bradley Hand ITC</vt:lpstr>
      <vt:lpstr>Calibri</vt:lpstr>
      <vt:lpstr>Courier New</vt:lpstr>
      <vt:lpstr>Noto Sans Symbols</vt:lpstr>
      <vt:lpstr>Symbol</vt:lpstr>
      <vt:lpstr>Office Theme</vt:lpstr>
      <vt:lpstr>Dementia Conversations: Communicating with Empathy and Understanding</vt:lpstr>
      <vt:lpstr>Connecting Throughout the Dementia Journey?</vt:lpstr>
      <vt:lpstr>What is “dementia”?</vt:lpstr>
      <vt:lpstr>The Dementia Journey</vt:lpstr>
      <vt:lpstr>Communication Mix</vt:lpstr>
      <vt:lpstr>Communication Effectiveness</vt:lpstr>
      <vt:lpstr>A Continuum of Abilities</vt:lpstr>
      <vt:lpstr>Early Stage Difficulties</vt:lpstr>
      <vt:lpstr>Connect, don’t Correct</vt:lpstr>
      <vt:lpstr>Talk TO not about</vt:lpstr>
      <vt:lpstr>PowerPoint Presentation</vt:lpstr>
      <vt:lpstr>Connection Tips </vt:lpstr>
      <vt:lpstr>In The Middle of The Journey</vt:lpstr>
      <vt:lpstr>PowerPoint Presentation</vt:lpstr>
      <vt:lpstr>PowerPoint Presentation</vt:lpstr>
      <vt:lpstr>Careful With Your Words</vt:lpstr>
      <vt:lpstr>“Behaviors”?</vt:lpstr>
      <vt:lpstr>Some Causes of “Behavior Changes”</vt:lpstr>
      <vt:lpstr>What Behaviors Could Mean</vt:lpstr>
      <vt:lpstr>Much Later In the Journey</vt:lpstr>
      <vt:lpstr>Late Stage Connection: Touch</vt:lpstr>
      <vt:lpstr>Late Stage Connection: Visual</vt:lpstr>
      <vt:lpstr>Late Stage Connection: Aroma, Taste</vt:lpstr>
      <vt:lpstr>Late Stage Connection: Sound</vt:lpstr>
      <vt:lpstr>Enduring Power of Music</vt:lpstr>
      <vt:lpstr>“Speaking without Talking”</vt:lpstr>
      <vt:lpstr>Until The Last</vt:lpstr>
      <vt:lpstr>Your Turn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MEG-admin</dc:creator>
  <cp:lastModifiedBy>Jim Mangi</cp:lastModifiedBy>
  <cp:revision>699</cp:revision>
  <cp:lastPrinted>2024-09-28T13:48:59Z</cp:lastPrinted>
  <dcterms:created xsi:type="dcterms:W3CDTF">2019-08-17T19:30:00Z</dcterms:created>
  <dcterms:modified xsi:type="dcterms:W3CDTF">2024-09-30T16:21:05Z</dcterms:modified>
</cp:coreProperties>
</file>