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ags/tag2.xml" ContentType="application/vnd.openxmlformats-officedocument.presentationml.tags+xml"/>
  <Override PartName="/ppt/notesSlides/notesSlide4.xml" ContentType="application/vnd.openxmlformats-officedocument.presentationml.notesSlide+xml"/>
  <Override PartName="/ppt/tags/tag3.xml" ContentType="application/vnd.openxmlformats-officedocument.presentationml.tags+xml"/>
  <Override PartName="/ppt/notesSlides/notesSlide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tags/tag4.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8.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5.xml" ContentType="application/vnd.openxmlformats-officedocument.presentationml.tags+xml"/>
  <Override PartName="/ppt/notesSlides/notesSlide13.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tags/tag6.xml" ContentType="application/vnd.openxmlformats-officedocument.presentationml.tags+xml"/>
  <Override PartName="/ppt/notesSlides/notesSlide14.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tags/tag7.xml" ContentType="application/vnd.openxmlformats-officedocument.presentationml.tags+xml"/>
  <Override PartName="/ppt/notesSlides/notesSlide17.xml" ContentType="application/vnd.openxmlformats-officedocument.presentationml.notesSlide+xml"/>
  <Override PartName="/ppt/tags/tag8.xml" ContentType="application/vnd.openxmlformats-officedocument.presentationml.tags+xml"/>
  <Override PartName="/ppt/notesSlides/notesSlide18.xml" ContentType="application/vnd.openxmlformats-officedocument.presentationml.notesSlide+xml"/>
  <Override PartName="/ppt/tags/tag9.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tags/tag10.xml" ContentType="application/vnd.openxmlformats-officedocument.presentationml.tags+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24.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25.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28.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notesSlides/notesSlide29.xml" ContentType="application/vnd.openxmlformats-officedocument.presentationml.notesSlide+xml"/>
  <Override PartName="/ppt/tags/tag11.xml" ContentType="application/vnd.openxmlformats-officedocument.presentationml.tags+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tags/tag12.xml" ContentType="application/vnd.openxmlformats-officedocument.presentationml.tags+xml"/>
  <Override PartName="/ppt/notesSlides/notesSlide32.xml" ContentType="application/vnd.openxmlformats-officedocument.presentationml.notesSlide+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tags/tag13.xml" ContentType="application/vnd.openxmlformats-officedocument.presentationml.tags+xml"/>
  <Override PartName="/ppt/notesSlides/notesSlide33.xml" ContentType="application/vnd.openxmlformats-officedocument.presentationml.notesSlide+xml"/>
  <Override PartName="/ppt/tags/tag14.xml" ContentType="application/vnd.openxmlformats-officedocument.presentationml.tags+xml"/>
  <Override PartName="/ppt/notesSlides/notesSlide34.xml" ContentType="application/vnd.openxmlformats-officedocument.presentationml.notesSlide+xml"/>
  <Override PartName="/ppt/tags/tag15.xml" ContentType="application/vnd.openxmlformats-officedocument.presentationml.tags+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tags/tag16.xml" ContentType="application/vnd.openxmlformats-officedocument.presentationml.tags+xml"/>
  <Override PartName="/ppt/notesSlides/notesSlide39.xml" ContentType="application/vnd.openxmlformats-officedocument.presentationml.notesSlide+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tags/tag17.xml" ContentType="application/vnd.openxmlformats-officedocument.presentationml.tags+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891" r:id="rId4"/>
    <p:sldMasterId id="2147483648" r:id="rId5"/>
  </p:sldMasterIdLst>
  <p:notesMasterIdLst>
    <p:notesMasterId r:id="rId50"/>
  </p:notesMasterIdLst>
  <p:handoutMasterIdLst>
    <p:handoutMasterId r:id="rId51"/>
  </p:handoutMasterIdLst>
  <p:sldIdLst>
    <p:sldId id="256" r:id="rId6"/>
    <p:sldId id="397" r:id="rId7"/>
    <p:sldId id="384" r:id="rId8"/>
    <p:sldId id="451" r:id="rId9"/>
    <p:sldId id="257" r:id="rId10"/>
    <p:sldId id="349" r:id="rId11"/>
    <p:sldId id="284" r:id="rId12"/>
    <p:sldId id="327" r:id="rId13"/>
    <p:sldId id="395" r:id="rId14"/>
    <p:sldId id="400" r:id="rId15"/>
    <p:sldId id="368" r:id="rId16"/>
    <p:sldId id="398" r:id="rId17"/>
    <p:sldId id="448" r:id="rId18"/>
    <p:sldId id="317" r:id="rId19"/>
    <p:sldId id="319" r:id="rId20"/>
    <p:sldId id="453" r:id="rId21"/>
    <p:sldId id="452" r:id="rId22"/>
    <p:sldId id="332" r:id="rId23"/>
    <p:sldId id="357" r:id="rId24"/>
    <p:sldId id="286" r:id="rId25"/>
    <p:sldId id="437" r:id="rId26"/>
    <p:sldId id="450" r:id="rId27"/>
    <p:sldId id="359" r:id="rId28"/>
    <p:sldId id="351" r:id="rId29"/>
    <p:sldId id="383" r:id="rId30"/>
    <p:sldId id="401" r:id="rId31"/>
    <p:sldId id="403" r:id="rId32"/>
    <p:sldId id="326" r:id="rId33"/>
    <p:sldId id="439" r:id="rId34"/>
    <p:sldId id="356" r:id="rId35"/>
    <p:sldId id="406" r:id="rId36"/>
    <p:sldId id="440" r:id="rId37"/>
    <p:sldId id="438" r:id="rId38"/>
    <p:sldId id="328" r:id="rId39"/>
    <p:sldId id="441" r:id="rId40"/>
    <p:sldId id="410" r:id="rId41"/>
    <p:sldId id="411" r:id="rId42"/>
    <p:sldId id="412" r:id="rId43"/>
    <p:sldId id="413" r:id="rId44"/>
    <p:sldId id="414" r:id="rId45"/>
    <p:sldId id="415" r:id="rId46"/>
    <p:sldId id="396" r:id="rId47"/>
    <p:sldId id="272" r:id="rId48"/>
    <p:sldId id="330" r:id="rId49"/>
  </p:sldIdLst>
  <p:sldSz cx="12192000" cy="6858000"/>
  <p:notesSz cx="7315200" cy="96012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elissa Devine" initials="MD" lastIdx="1" clrIdx="0">
    <p:extLst>
      <p:ext uri="{19B8F6BF-5375-455C-9EA6-DF929625EA0E}">
        <p15:presenceInfo xmlns:p15="http://schemas.microsoft.com/office/powerpoint/2012/main" userId="S::MDevine@aaa1b.com::0bc92afe-6750-4c0e-8214-ad1f8bdc80b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75" autoAdjust="0"/>
    <p:restoredTop sz="65767" autoAdjust="0"/>
  </p:normalViewPr>
  <p:slideViewPr>
    <p:cSldViewPr snapToGrid="0">
      <p:cViewPr varScale="1">
        <p:scale>
          <a:sx n="72" d="100"/>
          <a:sy n="72" d="100"/>
        </p:scale>
        <p:origin x="1956" y="78"/>
      </p:cViewPr>
      <p:guideLst>
        <p:guide orient="horz" pos="2160"/>
        <p:guide pos="3840"/>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notesMaster" Target="notesMasters/notesMaster1.xml"/><Relationship Id="rId55"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slide" Target="slides/slide36.xml"/><Relationship Id="rId54"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tableStyles" Target="tableStyles.xml"/><Relationship Id="rId8" Type="http://schemas.openxmlformats.org/officeDocument/2006/relationships/slide" Target="slides/slide3.xml"/><Relationship Id="rId51" Type="http://schemas.openxmlformats.org/officeDocument/2006/relationships/handoutMaster" Target="handoutMasters/handoutMaster1.xml"/><Relationship Id="rId3" Type="http://schemas.openxmlformats.org/officeDocument/2006/relationships/customXml" Target="../customXml/item3.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D4E4443-54B9-46BC-868B-040A1D31BF0F}" type="doc">
      <dgm:prSet loTypeId="urn:microsoft.com/office/officeart/2005/8/layout/vList2" loCatId="list" qsTypeId="urn:microsoft.com/office/officeart/2005/8/quickstyle/simple1" qsCatId="simple" csTypeId="urn:microsoft.com/office/officeart/2005/8/colors/colorful1" csCatId="colorful" phldr="1"/>
      <dgm:spPr/>
      <dgm:t>
        <a:bodyPr/>
        <a:lstStyle/>
        <a:p>
          <a:endParaRPr lang="en-US"/>
        </a:p>
      </dgm:t>
    </dgm:pt>
    <dgm:pt modelId="{36080F04-E9A9-4C93-AB78-F9ED013664B0}">
      <dgm:prSet/>
      <dgm:spPr>
        <a:solidFill>
          <a:schemeClr val="accent3">
            <a:lumMod val="50000"/>
          </a:schemeClr>
        </a:solidFill>
      </dgm:spPr>
      <dgm:t>
        <a:bodyPr/>
        <a:lstStyle/>
        <a:p>
          <a:r>
            <a:rPr lang="en-US"/>
            <a:t>Medicare</a:t>
          </a:r>
        </a:p>
      </dgm:t>
    </dgm:pt>
    <dgm:pt modelId="{7BD77FE8-D477-41BC-86E7-A0E6F9A3C34F}" type="parTrans" cxnId="{0432775A-AC04-474F-B1FE-93A346E8819D}">
      <dgm:prSet/>
      <dgm:spPr/>
      <dgm:t>
        <a:bodyPr/>
        <a:lstStyle/>
        <a:p>
          <a:endParaRPr lang="en-US"/>
        </a:p>
      </dgm:t>
    </dgm:pt>
    <dgm:pt modelId="{0D8AD074-B0CD-4AAC-BB8D-8D78BBE76065}" type="sibTrans" cxnId="{0432775A-AC04-474F-B1FE-93A346E8819D}">
      <dgm:prSet/>
      <dgm:spPr/>
      <dgm:t>
        <a:bodyPr/>
        <a:lstStyle/>
        <a:p>
          <a:endParaRPr lang="en-US"/>
        </a:p>
      </dgm:t>
    </dgm:pt>
    <dgm:pt modelId="{9D48262A-78FF-4981-AD22-DDA9C7CEC5DB}">
      <dgm:prSet/>
      <dgm:spPr/>
      <dgm:t>
        <a:bodyPr/>
        <a:lstStyle/>
        <a:p>
          <a:r>
            <a:rPr lang="en-US"/>
            <a:t>What it is</a:t>
          </a:r>
        </a:p>
      </dgm:t>
    </dgm:pt>
    <dgm:pt modelId="{C0ADA467-5989-4B19-AC4F-B1226C17D10B}" type="parTrans" cxnId="{698B660D-19C3-4081-8CD7-FCCC69D1FE09}">
      <dgm:prSet/>
      <dgm:spPr/>
      <dgm:t>
        <a:bodyPr/>
        <a:lstStyle/>
        <a:p>
          <a:endParaRPr lang="en-US"/>
        </a:p>
      </dgm:t>
    </dgm:pt>
    <dgm:pt modelId="{EF253822-3356-4EDF-B42D-D4AAC0F24AA1}" type="sibTrans" cxnId="{698B660D-19C3-4081-8CD7-FCCC69D1FE09}">
      <dgm:prSet/>
      <dgm:spPr/>
      <dgm:t>
        <a:bodyPr/>
        <a:lstStyle/>
        <a:p>
          <a:endParaRPr lang="en-US"/>
        </a:p>
      </dgm:t>
    </dgm:pt>
    <dgm:pt modelId="{FA48629A-F3A3-4221-A388-1C13A9755737}">
      <dgm:prSet/>
      <dgm:spPr/>
      <dgm:t>
        <a:bodyPr/>
        <a:lstStyle/>
        <a:p>
          <a:pPr algn="l"/>
          <a:r>
            <a:rPr lang="en-US"/>
            <a:t>Why </a:t>
          </a:r>
          <a:r>
            <a:rPr lang="en-US">
              <a:latin typeface="Gill Sans MT" panose="020B0502020104020203"/>
            </a:rPr>
            <a:t>you</a:t>
          </a:r>
          <a:r>
            <a:rPr lang="en-US"/>
            <a:t> </a:t>
          </a:r>
          <a:r>
            <a:rPr lang="en-US">
              <a:latin typeface="Gill Sans MT" panose="020B0502020104020203"/>
            </a:rPr>
            <a:t>should</a:t>
          </a:r>
          <a:r>
            <a:rPr lang="en-US"/>
            <a:t> </a:t>
          </a:r>
          <a:r>
            <a:rPr lang="en-US">
              <a:latin typeface="Gill Sans MT" panose="020B0502020104020203"/>
            </a:rPr>
            <a:t>review</a:t>
          </a:r>
          <a:r>
            <a:rPr lang="en-US"/>
            <a:t> </a:t>
          </a:r>
          <a:r>
            <a:rPr lang="en-US">
              <a:latin typeface="Gill Sans MT" panose="020B0502020104020203"/>
            </a:rPr>
            <a:t>your</a:t>
          </a:r>
          <a:r>
            <a:rPr lang="en-US"/>
            <a:t> </a:t>
          </a:r>
          <a:r>
            <a:rPr lang="en-US">
              <a:latin typeface="Gill Sans MT" panose="020B0502020104020203"/>
            </a:rPr>
            <a:t>plan</a:t>
          </a:r>
          <a:r>
            <a:rPr lang="en-US"/>
            <a:t> </a:t>
          </a:r>
          <a:r>
            <a:rPr lang="en-US">
              <a:latin typeface="Gill Sans MT" panose="020B0502020104020203"/>
            </a:rPr>
            <a:t>each</a:t>
          </a:r>
          <a:r>
            <a:rPr lang="en-US"/>
            <a:t> </a:t>
          </a:r>
          <a:r>
            <a:rPr lang="en-US">
              <a:latin typeface="Gill Sans MT" panose="020B0502020104020203"/>
            </a:rPr>
            <a:t>year</a:t>
          </a:r>
          <a:endParaRPr lang="en-US"/>
        </a:p>
      </dgm:t>
    </dgm:pt>
    <dgm:pt modelId="{97926E33-D602-4200-AE5E-7DE3011E5197}" type="parTrans" cxnId="{D332F60E-1BB2-4819-A8C9-E822FDDD454A}">
      <dgm:prSet/>
      <dgm:spPr/>
      <dgm:t>
        <a:bodyPr/>
        <a:lstStyle/>
        <a:p>
          <a:endParaRPr lang="en-US"/>
        </a:p>
      </dgm:t>
    </dgm:pt>
    <dgm:pt modelId="{3773A633-1E99-4B23-B7FA-C0E922383915}" type="sibTrans" cxnId="{D332F60E-1BB2-4819-A8C9-E822FDDD454A}">
      <dgm:prSet/>
      <dgm:spPr/>
      <dgm:t>
        <a:bodyPr/>
        <a:lstStyle/>
        <a:p>
          <a:endParaRPr lang="en-US"/>
        </a:p>
      </dgm:t>
    </dgm:pt>
    <dgm:pt modelId="{B6CD54C0-5198-46AB-B31B-25C8EEDF76CC}">
      <dgm:prSet/>
      <dgm:spPr/>
      <dgm:t>
        <a:bodyPr/>
        <a:lstStyle/>
        <a:p>
          <a:pPr algn="l" rtl="0"/>
          <a:r>
            <a:rPr lang="en-US"/>
            <a:t>What to </a:t>
          </a:r>
          <a:r>
            <a:rPr lang="en-US">
              <a:latin typeface="Gill Sans MT" panose="020B0502020104020203"/>
            </a:rPr>
            <a:t>look for when choosing </a:t>
          </a:r>
          <a:r>
            <a:rPr lang="en-US"/>
            <a:t>a </a:t>
          </a:r>
          <a:r>
            <a:rPr lang="en-US">
              <a:latin typeface="Gill Sans MT" panose="020B0502020104020203"/>
            </a:rPr>
            <a:t>plan</a:t>
          </a:r>
          <a:endParaRPr lang="en-US"/>
        </a:p>
      </dgm:t>
    </dgm:pt>
    <dgm:pt modelId="{CD814F38-BDA3-4584-ADCB-38C044F9C77A}" type="parTrans" cxnId="{0AC2CAF6-AF20-4D90-99F8-EB337B92E2F9}">
      <dgm:prSet/>
      <dgm:spPr/>
      <dgm:t>
        <a:bodyPr/>
        <a:lstStyle/>
        <a:p>
          <a:endParaRPr lang="en-US"/>
        </a:p>
      </dgm:t>
    </dgm:pt>
    <dgm:pt modelId="{57B7F06A-7247-44CC-9195-C49D7BF24751}" type="sibTrans" cxnId="{0AC2CAF6-AF20-4D90-99F8-EB337B92E2F9}">
      <dgm:prSet/>
      <dgm:spPr/>
      <dgm:t>
        <a:bodyPr/>
        <a:lstStyle/>
        <a:p>
          <a:endParaRPr lang="en-US"/>
        </a:p>
      </dgm:t>
    </dgm:pt>
    <dgm:pt modelId="{8A0EC7DE-D79F-4723-8FDB-D601617696B8}">
      <dgm:prSet/>
      <dgm:spPr>
        <a:solidFill>
          <a:schemeClr val="accent2">
            <a:lumMod val="50000"/>
          </a:schemeClr>
        </a:solidFill>
      </dgm:spPr>
      <dgm:t>
        <a:bodyPr/>
        <a:lstStyle/>
        <a:p>
          <a:r>
            <a:rPr lang="en-US"/>
            <a:t>MMAP</a:t>
          </a:r>
        </a:p>
      </dgm:t>
    </dgm:pt>
    <dgm:pt modelId="{28D105CD-A653-45C4-8D50-4377D8E60B96}" type="parTrans" cxnId="{8826D79D-F989-4A2C-9FD2-A1A59E081C3B}">
      <dgm:prSet/>
      <dgm:spPr/>
    </dgm:pt>
    <dgm:pt modelId="{755FE55A-148E-454D-B0DA-5381F54A04AD}" type="sibTrans" cxnId="{8826D79D-F989-4A2C-9FD2-A1A59E081C3B}">
      <dgm:prSet/>
      <dgm:spPr/>
    </dgm:pt>
    <dgm:pt modelId="{8678BFE1-4783-4E4A-AE11-A18DFA07A918}">
      <dgm:prSet/>
      <dgm:spPr/>
      <dgm:t>
        <a:bodyPr/>
        <a:lstStyle/>
        <a:p>
          <a:r>
            <a:rPr lang="en-US"/>
            <a:t>Who we are</a:t>
          </a:r>
        </a:p>
      </dgm:t>
    </dgm:pt>
    <dgm:pt modelId="{82B3AB02-4E58-423A-A10B-BC700304A61D}" type="parTrans" cxnId="{424FE46F-9CFF-4843-8602-0947445A5A68}">
      <dgm:prSet/>
      <dgm:spPr/>
      <dgm:t>
        <a:bodyPr/>
        <a:lstStyle/>
        <a:p>
          <a:endParaRPr lang="en-US"/>
        </a:p>
      </dgm:t>
    </dgm:pt>
    <dgm:pt modelId="{280746F5-4939-4E98-8336-BCA48F7F76C4}" type="sibTrans" cxnId="{424FE46F-9CFF-4843-8602-0947445A5A68}">
      <dgm:prSet/>
      <dgm:spPr/>
      <dgm:t>
        <a:bodyPr/>
        <a:lstStyle/>
        <a:p>
          <a:endParaRPr lang="en-US"/>
        </a:p>
      </dgm:t>
    </dgm:pt>
    <dgm:pt modelId="{1B4321DC-A828-4BE4-9149-D75C2A42D36C}">
      <dgm:prSet phldr="0"/>
      <dgm:spPr/>
      <dgm:t>
        <a:bodyPr/>
        <a:lstStyle/>
        <a:p>
          <a:pPr rtl="0"/>
          <a:r>
            <a:rPr lang="en-US"/>
            <a:t>How MMAP </a:t>
          </a:r>
          <a:r>
            <a:rPr lang="en-US">
              <a:latin typeface="Gill Sans MT" panose="020B0502020104020203"/>
            </a:rPr>
            <a:t>can</a:t>
          </a:r>
          <a:r>
            <a:rPr lang="en-US"/>
            <a:t> </a:t>
          </a:r>
          <a:r>
            <a:rPr lang="en-US">
              <a:latin typeface="Gill Sans MT" panose="020B0502020104020203"/>
            </a:rPr>
            <a:t>help</a:t>
          </a:r>
          <a:r>
            <a:rPr lang="en-US"/>
            <a:t> </a:t>
          </a:r>
          <a:r>
            <a:rPr lang="en-US">
              <a:latin typeface="Gill Sans MT" panose="020B0502020104020203"/>
            </a:rPr>
            <a:t>you</a:t>
          </a:r>
          <a:r>
            <a:rPr lang="en-US"/>
            <a:t> </a:t>
          </a:r>
          <a:r>
            <a:rPr lang="en-US">
              <a:latin typeface="Gill Sans MT" panose="020B0502020104020203"/>
            </a:rPr>
            <a:t>understand</a:t>
          </a:r>
          <a:r>
            <a:rPr lang="en-US"/>
            <a:t> </a:t>
          </a:r>
          <a:r>
            <a:rPr lang="en-US">
              <a:latin typeface="Gill Sans MT" panose="020B0502020104020203"/>
            </a:rPr>
            <a:t>plan</a:t>
          </a:r>
          <a:r>
            <a:rPr lang="en-US"/>
            <a:t> </a:t>
          </a:r>
          <a:r>
            <a:rPr lang="en-US">
              <a:latin typeface="Gill Sans MT" panose="020B0502020104020203"/>
            </a:rPr>
            <a:t>choices</a:t>
          </a:r>
          <a:r>
            <a:rPr lang="en-US"/>
            <a:t> and</a:t>
          </a:r>
          <a:r>
            <a:rPr lang="en-US">
              <a:latin typeface="Gill Sans MT" panose="020B0502020104020203"/>
            </a:rPr>
            <a:t> potentially</a:t>
          </a:r>
          <a:r>
            <a:rPr lang="en-US"/>
            <a:t> </a:t>
          </a:r>
          <a:r>
            <a:rPr lang="en-US">
              <a:latin typeface="Gill Sans MT" panose="020B0502020104020203"/>
            </a:rPr>
            <a:t>save</a:t>
          </a:r>
          <a:r>
            <a:rPr lang="en-US"/>
            <a:t> </a:t>
          </a:r>
          <a:r>
            <a:rPr lang="en-US">
              <a:latin typeface="Gill Sans MT" panose="020B0502020104020203"/>
            </a:rPr>
            <a:t>money</a:t>
          </a:r>
          <a:endParaRPr lang="en-US"/>
        </a:p>
      </dgm:t>
    </dgm:pt>
    <dgm:pt modelId="{7FB86940-777F-4158-99BD-854248EC8361}" type="parTrans" cxnId="{0884EDEF-E7E3-4CB9-B374-405C3884EE09}">
      <dgm:prSet/>
      <dgm:spPr/>
      <dgm:t>
        <a:bodyPr/>
        <a:lstStyle/>
        <a:p>
          <a:endParaRPr lang="en-US"/>
        </a:p>
      </dgm:t>
    </dgm:pt>
    <dgm:pt modelId="{24400439-86D3-41FA-BCA9-0919826C3776}" type="sibTrans" cxnId="{0884EDEF-E7E3-4CB9-B374-405C3884EE09}">
      <dgm:prSet/>
      <dgm:spPr/>
      <dgm:t>
        <a:bodyPr/>
        <a:lstStyle/>
        <a:p>
          <a:endParaRPr lang="en-US"/>
        </a:p>
      </dgm:t>
    </dgm:pt>
    <dgm:pt modelId="{921DCB75-CC15-44FA-B3BD-34C96EEE7B5A}">
      <dgm:prSet phldr="0"/>
      <dgm:spPr/>
      <dgm:t>
        <a:bodyPr/>
        <a:lstStyle/>
        <a:p>
          <a:pPr algn="l"/>
          <a:r>
            <a:rPr lang="en-US"/>
            <a:t>What’s </a:t>
          </a:r>
          <a:r>
            <a:rPr lang="en-US">
              <a:latin typeface="Gill Sans MT" panose="020B0502020104020203"/>
            </a:rPr>
            <a:t>new</a:t>
          </a:r>
          <a:r>
            <a:rPr lang="en-US"/>
            <a:t> to Medicare for </a:t>
          </a:r>
          <a:r>
            <a:rPr lang="en-US">
              <a:latin typeface="Gill Sans MT" panose="020B0502020104020203"/>
            </a:rPr>
            <a:t>2024</a:t>
          </a:r>
          <a:endParaRPr lang="en-US"/>
        </a:p>
      </dgm:t>
    </dgm:pt>
    <dgm:pt modelId="{EF3D7FE5-31A5-492F-81A6-CD4A4BF5C31A}" type="parTrans" cxnId="{CE296045-906E-4E31-8E3D-F247673C9AD6}">
      <dgm:prSet/>
      <dgm:spPr/>
    </dgm:pt>
    <dgm:pt modelId="{310BFAAA-342F-43E6-9FEA-90BB645C9BA0}" type="sibTrans" cxnId="{CE296045-906E-4E31-8E3D-F247673C9AD6}">
      <dgm:prSet/>
      <dgm:spPr/>
    </dgm:pt>
    <dgm:pt modelId="{3788A382-0892-4F6E-9034-2B8C8CF761F3}" type="pres">
      <dgm:prSet presAssocID="{FD4E4443-54B9-46BC-868B-040A1D31BF0F}" presName="linear" presStyleCnt="0">
        <dgm:presLayoutVars>
          <dgm:animLvl val="lvl"/>
          <dgm:resizeHandles val="exact"/>
        </dgm:presLayoutVars>
      </dgm:prSet>
      <dgm:spPr/>
    </dgm:pt>
    <dgm:pt modelId="{D8E66C69-CB62-4D0A-934D-94A714D24061}" type="pres">
      <dgm:prSet presAssocID="{36080F04-E9A9-4C93-AB78-F9ED013664B0}" presName="parentText" presStyleLbl="node1" presStyleIdx="0" presStyleCnt="2">
        <dgm:presLayoutVars>
          <dgm:chMax val="0"/>
          <dgm:bulletEnabled val="1"/>
        </dgm:presLayoutVars>
      </dgm:prSet>
      <dgm:spPr/>
    </dgm:pt>
    <dgm:pt modelId="{AC1D4C35-6112-4628-A750-2305949918DD}" type="pres">
      <dgm:prSet presAssocID="{36080F04-E9A9-4C93-AB78-F9ED013664B0}" presName="childText" presStyleLbl="revTx" presStyleIdx="0" presStyleCnt="2">
        <dgm:presLayoutVars>
          <dgm:bulletEnabled val="1"/>
        </dgm:presLayoutVars>
      </dgm:prSet>
      <dgm:spPr/>
    </dgm:pt>
    <dgm:pt modelId="{C4094D14-0082-4320-B3F1-63540833103C}" type="pres">
      <dgm:prSet presAssocID="{8A0EC7DE-D79F-4723-8FDB-D601617696B8}" presName="parentText" presStyleLbl="node1" presStyleIdx="1" presStyleCnt="2">
        <dgm:presLayoutVars>
          <dgm:chMax val="0"/>
          <dgm:bulletEnabled val="1"/>
        </dgm:presLayoutVars>
      </dgm:prSet>
      <dgm:spPr/>
    </dgm:pt>
    <dgm:pt modelId="{D355E978-3AE2-4CA4-B538-6DB53D48328E}" type="pres">
      <dgm:prSet presAssocID="{8A0EC7DE-D79F-4723-8FDB-D601617696B8}" presName="childText" presStyleLbl="revTx" presStyleIdx="1" presStyleCnt="2">
        <dgm:presLayoutVars>
          <dgm:bulletEnabled val="1"/>
        </dgm:presLayoutVars>
      </dgm:prSet>
      <dgm:spPr/>
    </dgm:pt>
  </dgm:ptLst>
  <dgm:cxnLst>
    <dgm:cxn modelId="{60811F0D-8D4D-4BA8-A6D1-E1C08AE2C778}" type="presOf" srcId="{921DCB75-CC15-44FA-B3BD-34C96EEE7B5A}" destId="{AC1D4C35-6112-4628-A750-2305949918DD}" srcOrd="0" destOrd="1" presId="urn:microsoft.com/office/officeart/2005/8/layout/vList2"/>
    <dgm:cxn modelId="{698B660D-19C3-4081-8CD7-FCCC69D1FE09}" srcId="{36080F04-E9A9-4C93-AB78-F9ED013664B0}" destId="{9D48262A-78FF-4981-AD22-DDA9C7CEC5DB}" srcOrd="0" destOrd="0" parTransId="{C0ADA467-5989-4B19-AC4F-B1226C17D10B}" sibTransId="{EF253822-3356-4EDF-B42D-D4AAC0F24AA1}"/>
    <dgm:cxn modelId="{D332F60E-1BB2-4819-A8C9-E822FDDD454A}" srcId="{36080F04-E9A9-4C93-AB78-F9ED013664B0}" destId="{FA48629A-F3A3-4221-A388-1C13A9755737}" srcOrd="2" destOrd="0" parTransId="{97926E33-D602-4200-AE5E-7DE3011E5197}" sibTransId="{3773A633-1E99-4B23-B7FA-C0E922383915}"/>
    <dgm:cxn modelId="{AA9DA321-9B8B-4870-8FAC-CF0FC79C2454}" type="presOf" srcId="{B6CD54C0-5198-46AB-B31B-25C8EEDF76CC}" destId="{AC1D4C35-6112-4628-A750-2305949918DD}" srcOrd="0" destOrd="3" presId="urn:microsoft.com/office/officeart/2005/8/layout/vList2"/>
    <dgm:cxn modelId="{A50EF53C-046E-443E-B005-84D61786AE5C}" type="presOf" srcId="{FD4E4443-54B9-46BC-868B-040A1D31BF0F}" destId="{3788A382-0892-4F6E-9034-2B8C8CF761F3}" srcOrd="0" destOrd="0" presId="urn:microsoft.com/office/officeart/2005/8/layout/vList2"/>
    <dgm:cxn modelId="{D557633E-E100-480E-8D0C-2D91277BCCCC}" type="presOf" srcId="{8678BFE1-4783-4E4A-AE11-A18DFA07A918}" destId="{D355E978-3AE2-4CA4-B538-6DB53D48328E}" srcOrd="0" destOrd="0" presId="urn:microsoft.com/office/officeart/2005/8/layout/vList2"/>
    <dgm:cxn modelId="{E3E99A3E-9D28-48BA-BA58-5D52E2265655}" type="presOf" srcId="{1B4321DC-A828-4BE4-9149-D75C2A42D36C}" destId="{D355E978-3AE2-4CA4-B538-6DB53D48328E}" srcOrd="0" destOrd="1" presId="urn:microsoft.com/office/officeart/2005/8/layout/vList2"/>
    <dgm:cxn modelId="{CE296045-906E-4E31-8E3D-F247673C9AD6}" srcId="{36080F04-E9A9-4C93-AB78-F9ED013664B0}" destId="{921DCB75-CC15-44FA-B3BD-34C96EEE7B5A}" srcOrd="1" destOrd="0" parTransId="{EF3D7FE5-31A5-492F-81A6-CD4A4BF5C31A}" sibTransId="{310BFAAA-342F-43E6-9FEA-90BB645C9BA0}"/>
    <dgm:cxn modelId="{424FE46F-9CFF-4843-8602-0947445A5A68}" srcId="{8A0EC7DE-D79F-4723-8FDB-D601617696B8}" destId="{8678BFE1-4783-4E4A-AE11-A18DFA07A918}" srcOrd="0" destOrd="0" parTransId="{82B3AB02-4E58-423A-A10B-BC700304A61D}" sibTransId="{280746F5-4939-4E98-8336-BCA48F7F76C4}"/>
    <dgm:cxn modelId="{0432775A-AC04-474F-B1FE-93A346E8819D}" srcId="{FD4E4443-54B9-46BC-868B-040A1D31BF0F}" destId="{36080F04-E9A9-4C93-AB78-F9ED013664B0}" srcOrd="0" destOrd="0" parTransId="{7BD77FE8-D477-41BC-86E7-A0E6F9A3C34F}" sibTransId="{0D8AD074-B0CD-4AAC-BB8D-8D78BBE76065}"/>
    <dgm:cxn modelId="{5585B99A-63BB-4619-9D42-F7344CC038F8}" type="presOf" srcId="{FA48629A-F3A3-4221-A388-1C13A9755737}" destId="{AC1D4C35-6112-4628-A750-2305949918DD}" srcOrd="0" destOrd="2" presId="urn:microsoft.com/office/officeart/2005/8/layout/vList2"/>
    <dgm:cxn modelId="{8826D79D-F989-4A2C-9FD2-A1A59E081C3B}" srcId="{FD4E4443-54B9-46BC-868B-040A1D31BF0F}" destId="{8A0EC7DE-D79F-4723-8FDB-D601617696B8}" srcOrd="1" destOrd="0" parTransId="{28D105CD-A653-45C4-8D50-4377D8E60B96}" sibTransId="{755FE55A-148E-454D-B0DA-5381F54A04AD}"/>
    <dgm:cxn modelId="{E63AC0BB-43B6-48B2-9B20-0B42AB01F6AF}" type="presOf" srcId="{8A0EC7DE-D79F-4723-8FDB-D601617696B8}" destId="{C4094D14-0082-4320-B3F1-63540833103C}" srcOrd="0" destOrd="0" presId="urn:microsoft.com/office/officeart/2005/8/layout/vList2"/>
    <dgm:cxn modelId="{1B4568CF-8CCE-4D69-97CF-30CC11129E95}" type="presOf" srcId="{9D48262A-78FF-4981-AD22-DDA9C7CEC5DB}" destId="{AC1D4C35-6112-4628-A750-2305949918DD}" srcOrd="0" destOrd="0" presId="urn:microsoft.com/office/officeart/2005/8/layout/vList2"/>
    <dgm:cxn modelId="{0884EDEF-E7E3-4CB9-B374-405C3884EE09}" srcId="{8A0EC7DE-D79F-4723-8FDB-D601617696B8}" destId="{1B4321DC-A828-4BE4-9149-D75C2A42D36C}" srcOrd="1" destOrd="0" parTransId="{7FB86940-777F-4158-99BD-854248EC8361}" sibTransId="{24400439-86D3-41FA-BCA9-0919826C3776}"/>
    <dgm:cxn modelId="{809DC7F1-C47F-404D-A993-7DE88EC0B947}" type="presOf" srcId="{36080F04-E9A9-4C93-AB78-F9ED013664B0}" destId="{D8E66C69-CB62-4D0A-934D-94A714D24061}" srcOrd="0" destOrd="0" presId="urn:microsoft.com/office/officeart/2005/8/layout/vList2"/>
    <dgm:cxn modelId="{0AC2CAF6-AF20-4D90-99F8-EB337B92E2F9}" srcId="{36080F04-E9A9-4C93-AB78-F9ED013664B0}" destId="{B6CD54C0-5198-46AB-B31B-25C8EEDF76CC}" srcOrd="3" destOrd="0" parTransId="{CD814F38-BDA3-4584-ADCB-38C044F9C77A}" sibTransId="{57B7F06A-7247-44CC-9195-C49D7BF24751}"/>
    <dgm:cxn modelId="{657E2178-3836-4F81-8B98-C694B4E6F028}" type="presParOf" srcId="{3788A382-0892-4F6E-9034-2B8C8CF761F3}" destId="{D8E66C69-CB62-4D0A-934D-94A714D24061}" srcOrd="0" destOrd="0" presId="urn:microsoft.com/office/officeart/2005/8/layout/vList2"/>
    <dgm:cxn modelId="{C15963DD-5560-4C96-B0E7-87A043B49FD2}" type="presParOf" srcId="{3788A382-0892-4F6E-9034-2B8C8CF761F3}" destId="{AC1D4C35-6112-4628-A750-2305949918DD}" srcOrd="1" destOrd="0" presId="urn:microsoft.com/office/officeart/2005/8/layout/vList2"/>
    <dgm:cxn modelId="{E7FDD4F8-DF4A-4E18-8BF1-EE8308A2D6F5}" type="presParOf" srcId="{3788A382-0892-4F6E-9034-2B8C8CF761F3}" destId="{C4094D14-0082-4320-B3F1-63540833103C}" srcOrd="2" destOrd="0" presId="urn:microsoft.com/office/officeart/2005/8/layout/vList2"/>
    <dgm:cxn modelId="{3D23B56C-76B4-4F3B-9C08-7CF94141CE18}" type="presParOf" srcId="{3788A382-0892-4F6E-9034-2B8C8CF761F3}" destId="{D355E978-3AE2-4CA4-B538-6DB53D48328E}" srcOrd="3"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9CE0030-BEC1-43B7-A506-7B1C6150C215}" type="doc">
      <dgm:prSet loTypeId="urn:microsoft.com/office/officeart/2005/8/layout/hList1" loCatId="list" qsTypeId="urn:microsoft.com/office/officeart/2005/8/quickstyle/simple1" qsCatId="simple" csTypeId="urn:microsoft.com/office/officeart/2005/8/colors/colorful1" csCatId="colorful" phldr="1"/>
      <dgm:spPr/>
      <dgm:t>
        <a:bodyPr/>
        <a:lstStyle/>
        <a:p>
          <a:endParaRPr lang="en-US"/>
        </a:p>
      </dgm:t>
    </dgm:pt>
    <dgm:pt modelId="{463ED709-731E-4EDE-94CC-60525D618B0C}">
      <dgm:prSet phldrT="[Text]"/>
      <dgm:spPr>
        <a:solidFill>
          <a:schemeClr val="accent2">
            <a:lumMod val="50000"/>
          </a:schemeClr>
        </a:solidFill>
      </dgm:spPr>
      <dgm:t>
        <a:bodyPr/>
        <a:lstStyle/>
        <a:p>
          <a:r>
            <a:rPr lang="en-US"/>
            <a:t>Part A: Hospital Insurance</a:t>
          </a:r>
        </a:p>
      </dgm:t>
    </dgm:pt>
    <dgm:pt modelId="{CAD2802D-38E3-4DA7-BE33-9B909B6A8945}" type="parTrans" cxnId="{BFAF824C-67AF-424F-B7B6-3F2EA10626F6}">
      <dgm:prSet/>
      <dgm:spPr/>
      <dgm:t>
        <a:bodyPr/>
        <a:lstStyle/>
        <a:p>
          <a:endParaRPr lang="en-US"/>
        </a:p>
      </dgm:t>
    </dgm:pt>
    <dgm:pt modelId="{4C06891C-077A-4835-AC07-23CBBF4E0D02}" type="sibTrans" cxnId="{BFAF824C-67AF-424F-B7B6-3F2EA10626F6}">
      <dgm:prSet/>
      <dgm:spPr/>
      <dgm:t>
        <a:bodyPr/>
        <a:lstStyle/>
        <a:p>
          <a:endParaRPr lang="en-US"/>
        </a:p>
      </dgm:t>
    </dgm:pt>
    <dgm:pt modelId="{7CDDDEB5-CBEB-4D4F-98ED-614196601970}">
      <dgm:prSet phldrT="[Text]"/>
      <dgm:spPr/>
      <dgm:t>
        <a:bodyPr/>
        <a:lstStyle/>
        <a:p>
          <a:r>
            <a:rPr lang="en-US"/>
            <a:t>Inpatient Care in Hospital</a:t>
          </a:r>
        </a:p>
      </dgm:t>
    </dgm:pt>
    <dgm:pt modelId="{C08CDF0E-CE33-4ADD-9DCD-BEC49A57771A}" type="parTrans" cxnId="{CEBDC115-0EE0-4B20-AA2A-36D451F743D4}">
      <dgm:prSet/>
      <dgm:spPr/>
      <dgm:t>
        <a:bodyPr/>
        <a:lstStyle/>
        <a:p>
          <a:endParaRPr lang="en-US"/>
        </a:p>
      </dgm:t>
    </dgm:pt>
    <dgm:pt modelId="{14194FA1-6B93-4F6C-AF42-58D863766341}" type="sibTrans" cxnId="{CEBDC115-0EE0-4B20-AA2A-36D451F743D4}">
      <dgm:prSet/>
      <dgm:spPr/>
      <dgm:t>
        <a:bodyPr/>
        <a:lstStyle/>
        <a:p>
          <a:endParaRPr lang="en-US"/>
        </a:p>
      </dgm:t>
    </dgm:pt>
    <dgm:pt modelId="{4BC20735-79AD-468E-9DAD-4F1187262953}">
      <dgm:prSet phldrT="[Text]"/>
      <dgm:spPr>
        <a:solidFill>
          <a:schemeClr val="accent3">
            <a:lumMod val="50000"/>
          </a:schemeClr>
        </a:solidFill>
      </dgm:spPr>
      <dgm:t>
        <a:bodyPr/>
        <a:lstStyle/>
        <a:p>
          <a:r>
            <a:rPr lang="en-US"/>
            <a:t>Part B: Medical Insurance</a:t>
          </a:r>
        </a:p>
      </dgm:t>
    </dgm:pt>
    <dgm:pt modelId="{6D9F42CE-43DC-488E-A94A-E8C17A128579}" type="parTrans" cxnId="{2C82FA83-B822-460B-BDBF-EF8375C04063}">
      <dgm:prSet/>
      <dgm:spPr/>
      <dgm:t>
        <a:bodyPr/>
        <a:lstStyle/>
        <a:p>
          <a:endParaRPr lang="en-US"/>
        </a:p>
      </dgm:t>
    </dgm:pt>
    <dgm:pt modelId="{733FA42C-3245-4DF6-85B3-6C3C300C4461}" type="sibTrans" cxnId="{2C82FA83-B822-460B-BDBF-EF8375C04063}">
      <dgm:prSet/>
      <dgm:spPr/>
      <dgm:t>
        <a:bodyPr/>
        <a:lstStyle/>
        <a:p>
          <a:endParaRPr lang="en-US"/>
        </a:p>
      </dgm:t>
    </dgm:pt>
    <dgm:pt modelId="{2036BF8D-56C2-4200-A153-EE24B50BE1D7}">
      <dgm:prSet phldrT="[Text]"/>
      <dgm:spPr/>
      <dgm:t>
        <a:bodyPr/>
        <a:lstStyle/>
        <a:p>
          <a:pPr>
            <a:buFont typeface="Arial" panose="020B0604020202020204" pitchFamily="34" charset="0"/>
            <a:buChar char="•"/>
          </a:pPr>
          <a:r>
            <a:rPr lang="en-US"/>
            <a:t>Services from Doctors</a:t>
          </a:r>
        </a:p>
      </dgm:t>
    </dgm:pt>
    <dgm:pt modelId="{6E187F2E-7BF9-452D-A7A4-CC49F442CBBF}" type="parTrans" cxnId="{A0E1E3BF-BAEB-42C0-B41C-9EDEA8D8DF10}">
      <dgm:prSet/>
      <dgm:spPr/>
      <dgm:t>
        <a:bodyPr/>
        <a:lstStyle/>
        <a:p>
          <a:endParaRPr lang="en-US"/>
        </a:p>
      </dgm:t>
    </dgm:pt>
    <dgm:pt modelId="{E09CC8BB-C62D-4C2A-A498-B989DFB36863}" type="sibTrans" cxnId="{A0E1E3BF-BAEB-42C0-B41C-9EDEA8D8DF10}">
      <dgm:prSet/>
      <dgm:spPr/>
      <dgm:t>
        <a:bodyPr/>
        <a:lstStyle/>
        <a:p>
          <a:endParaRPr lang="en-US"/>
        </a:p>
      </dgm:t>
    </dgm:pt>
    <dgm:pt modelId="{623B6354-2461-4302-8938-167BDDD0486B}">
      <dgm:prSet phldrT="[Text]"/>
      <dgm:spPr>
        <a:solidFill>
          <a:schemeClr val="accent4">
            <a:lumMod val="50000"/>
          </a:schemeClr>
        </a:solidFill>
      </dgm:spPr>
      <dgm:t>
        <a:bodyPr/>
        <a:lstStyle/>
        <a:p>
          <a:r>
            <a:rPr lang="en-US"/>
            <a:t>Part D: Prescription Drug</a:t>
          </a:r>
        </a:p>
      </dgm:t>
    </dgm:pt>
    <dgm:pt modelId="{FE35668D-82B7-4FBE-BD78-98C862453E0F}" type="parTrans" cxnId="{E025D1B1-C3FB-459A-ACA8-E3E5A123F47A}">
      <dgm:prSet/>
      <dgm:spPr/>
      <dgm:t>
        <a:bodyPr/>
        <a:lstStyle/>
        <a:p>
          <a:endParaRPr lang="en-US"/>
        </a:p>
      </dgm:t>
    </dgm:pt>
    <dgm:pt modelId="{B2451573-9E21-4AA1-A5E7-E79398EC786D}" type="sibTrans" cxnId="{E025D1B1-C3FB-459A-ACA8-E3E5A123F47A}">
      <dgm:prSet/>
      <dgm:spPr/>
      <dgm:t>
        <a:bodyPr/>
        <a:lstStyle/>
        <a:p>
          <a:endParaRPr lang="en-US"/>
        </a:p>
      </dgm:t>
    </dgm:pt>
    <dgm:pt modelId="{2E1A579C-F591-4E23-813A-07D3EE4B263A}">
      <dgm:prSet phldrT="[Text]"/>
      <dgm:spPr/>
      <dgm:t>
        <a:bodyPr/>
        <a:lstStyle/>
        <a:p>
          <a:r>
            <a:rPr lang="en-US"/>
            <a:t>Prescription Drug Coverage</a:t>
          </a:r>
        </a:p>
      </dgm:t>
    </dgm:pt>
    <dgm:pt modelId="{BACF4DD4-559B-4903-BF31-5D5CB03E4A6E}" type="parTrans" cxnId="{B0D4ED76-43B3-4F42-9D62-02CF298C2383}">
      <dgm:prSet/>
      <dgm:spPr/>
      <dgm:t>
        <a:bodyPr/>
        <a:lstStyle/>
        <a:p>
          <a:endParaRPr lang="en-US"/>
        </a:p>
      </dgm:t>
    </dgm:pt>
    <dgm:pt modelId="{101494DC-7459-4151-BD28-E9907299BCFD}" type="sibTrans" cxnId="{B0D4ED76-43B3-4F42-9D62-02CF298C2383}">
      <dgm:prSet/>
      <dgm:spPr/>
      <dgm:t>
        <a:bodyPr/>
        <a:lstStyle/>
        <a:p>
          <a:endParaRPr lang="en-US"/>
        </a:p>
      </dgm:t>
    </dgm:pt>
    <dgm:pt modelId="{80D75F78-7CF5-4CD9-8A37-74D97C0B8B01}">
      <dgm:prSet/>
      <dgm:spPr/>
      <dgm:t>
        <a:bodyPr/>
        <a:lstStyle/>
        <a:p>
          <a:r>
            <a:rPr lang="en-US"/>
            <a:t>Skilled Nursing Facility Care</a:t>
          </a:r>
        </a:p>
      </dgm:t>
    </dgm:pt>
    <dgm:pt modelId="{8FF04226-EF25-448B-B13E-ECFF59A12EBD}" type="parTrans" cxnId="{3AF82C5F-1CC7-4749-982E-57229F83530B}">
      <dgm:prSet/>
      <dgm:spPr/>
      <dgm:t>
        <a:bodyPr/>
        <a:lstStyle/>
        <a:p>
          <a:endParaRPr lang="en-US"/>
        </a:p>
      </dgm:t>
    </dgm:pt>
    <dgm:pt modelId="{586520B6-6726-4119-AE42-018F6F62AF49}" type="sibTrans" cxnId="{3AF82C5F-1CC7-4749-982E-57229F83530B}">
      <dgm:prSet/>
      <dgm:spPr/>
      <dgm:t>
        <a:bodyPr/>
        <a:lstStyle/>
        <a:p>
          <a:endParaRPr lang="en-US"/>
        </a:p>
      </dgm:t>
    </dgm:pt>
    <dgm:pt modelId="{880FC3F2-D428-4065-B4A4-F0989B450CFD}">
      <dgm:prSet/>
      <dgm:spPr/>
      <dgm:t>
        <a:bodyPr/>
        <a:lstStyle/>
        <a:p>
          <a:r>
            <a:rPr lang="en-US"/>
            <a:t>Hospice Care</a:t>
          </a:r>
        </a:p>
      </dgm:t>
    </dgm:pt>
    <dgm:pt modelId="{010B0D71-E28F-46DE-8733-01171E7EF9FF}" type="parTrans" cxnId="{12CC7BAE-3766-46E2-AADA-42A5C1A8E3B9}">
      <dgm:prSet/>
      <dgm:spPr/>
      <dgm:t>
        <a:bodyPr/>
        <a:lstStyle/>
        <a:p>
          <a:endParaRPr lang="en-US"/>
        </a:p>
      </dgm:t>
    </dgm:pt>
    <dgm:pt modelId="{854B3E33-773F-4AFF-9643-8FDFF43244F3}" type="sibTrans" cxnId="{12CC7BAE-3766-46E2-AADA-42A5C1A8E3B9}">
      <dgm:prSet/>
      <dgm:spPr/>
      <dgm:t>
        <a:bodyPr/>
        <a:lstStyle/>
        <a:p>
          <a:endParaRPr lang="en-US"/>
        </a:p>
      </dgm:t>
    </dgm:pt>
    <dgm:pt modelId="{BCEFDB51-9AC1-4A2F-A159-F33564BE1F36}">
      <dgm:prSet/>
      <dgm:spPr/>
      <dgm:t>
        <a:bodyPr/>
        <a:lstStyle/>
        <a:p>
          <a:r>
            <a:rPr lang="en-US"/>
            <a:t>Home Health Care</a:t>
          </a:r>
        </a:p>
      </dgm:t>
    </dgm:pt>
    <dgm:pt modelId="{E28FA4D6-291A-4821-8EFD-1C14433B3F4F}" type="parTrans" cxnId="{E8ADF90B-520D-414A-87B1-979EB25A6E76}">
      <dgm:prSet/>
      <dgm:spPr/>
      <dgm:t>
        <a:bodyPr/>
        <a:lstStyle/>
        <a:p>
          <a:endParaRPr lang="en-US"/>
        </a:p>
      </dgm:t>
    </dgm:pt>
    <dgm:pt modelId="{57BCC817-3F64-4A47-94D7-AD4C6C9DD620}" type="sibTrans" cxnId="{E8ADF90B-520D-414A-87B1-979EB25A6E76}">
      <dgm:prSet/>
      <dgm:spPr/>
      <dgm:t>
        <a:bodyPr/>
        <a:lstStyle/>
        <a:p>
          <a:endParaRPr lang="en-US"/>
        </a:p>
      </dgm:t>
    </dgm:pt>
    <dgm:pt modelId="{82DFC573-97C6-4E59-9D85-DBE70673FC00}">
      <dgm:prSet/>
      <dgm:spPr/>
      <dgm:t>
        <a:bodyPr/>
        <a:lstStyle/>
        <a:p>
          <a:r>
            <a:rPr lang="en-US"/>
            <a:t>Outpatient Care</a:t>
          </a:r>
        </a:p>
      </dgm:t>
    </dgm:pt>
    <dgm:pt modelId="{3FC06EED-276D-481E-973A-1FBE3F439ADA}" type="parTrans" cxnId="{CD0CDC20-B5B0-49D9-A5F5-E29B29581525}">
      <dgm:prSet/>
      <dgm:spPr/>
      <dgm:t>
        <a:bodyPr/>
        <a:lstStyle/>
        <a:p>
          <a:endParaRPr lang="en-US"/>
        </a:p>
      </dgm:t>
    </dgm:pt>
    <dgm:pt modelId="{4DE16E30-2DEB-4257-9C6D-CFB9080346EE}" type="sibTrans" cxnId="{CD0CDC20-B5B0-49D9-A5F5-E29B29581525}">
      <dgm:prSet/>
      <dgm:spPr/>
      <dgm:t>
        <a:bodyPr/>
        <a:lstStyle/>
        <a:p>
          <a:endParaRPr lang="en-US"/>
        </a:p>
      </dgm:t>
    </dgm:pt>
    <dgm:pt modelId="{CF40F101-A441-45DD-A97A-9E4677DC8693}">
      <dgm:prSet/>
      <dgm:spPr/>
      <dgm:t>
        <a:bodyPr/>
        <a:lstStyle/>
        <a:p>
          <a:r>
            <a:rPr lang="en-US"/>
            <a:t>Home Health Care</a:t>
          </a:r>
        </a:p>
      </dgm:t>
    </dgm:pt>
    <dgm:pt modelId="{01D80530-B168-47D1-8E09-B6886EB6FA73}" type="parTrans" cxnId="{68D586D6-F4B6-42F2-B25E-7EB0A343E0FA}">
      <dgm:prSet/>
      <dgm:spPr/>
      <dgm:t>
        <a:bodyPr/>
        <a:lstStyle/>
        <a:p>
          <a:endParaRPr lang="en-US"/>
        </a:p>
      </dgm:t>
    </dgm:pt>
    <dgm:pt modelId="{A57A78BF-27F2-4BE1-9563-670E7886C04A}" type="sibTrans" cxnId="{68D586D6-F4B6-42F2-B25E-7EB0A343E0FA}">
      <dgm:prSet/>
      <dgm:spPr/>
      <dgm:t>
        <a:bodyPr/>
        <a:lstStyle/>
        <a:p>
          <a:endParaRPr lang="en-US"/>
        </a:p>
      </dgm:t>
    </dgm:pt>
    <dgm:pt modelId="{728BAD64-6B46-44CC-B1F1-E425BE20CBDC}">
      <dgm:prSet/>
      <dgm:spPr/>
      <dgm:t>
        <a:bodyPr/>
        <a:lstStyle/>
        <a:p>
          <a:pPr rtl="0"/>
          <a:r>
            <a:rPr lang="en-US">
              <a:latin typeface="Gill Sans MT" panose="020B0502020104020203"/>
            </a:rPr>
            <a:t>Durable Medical Equipment</a:t>
          </a:r>
          <a:endParaRPr lang="en-US"/>
        </a:p>
      </dgm:t>
    </dgm:pt>
    <dgm:pt modelId="{96B36739-5B31-4C42-822A-11E7A2FECB26}" type="parTrans" cxnId="{BDBD5A61-5156-4248-832A-9DC740769C14}">
      <dgm:prSet/>
      <dgm:spPr/>
      <dgm:t>
        <a:bodyPr/>
        <a:lstStyle/>
        <a:p>
          <a:endParaRPr lang="en-US"/>
        </a:p>
      </dgm:t>
    </dgm:pt>
    <dgm:pt modelId="{50D54A23-29CC-4935-9E8A-898F6D3F2A5E}" type="sibTrans" cxnId="{BDBD5A61-5156-4248-832A-9DC740769C14}">
      <dgm:prSet/>
      <dgm:spPr/>
      <dgm:t>
        <a:bodyPr/>
        <a:lstStyle/>
        <a:p>
          <a:endParaRPr lang="en-US"/>
        </a:p>
      </dgm:t>
    </dgm:pt>
    <dgm:pt modelId="{961D2F01-86D2-438B-899E-2CA07F7905FF}">
      <dgm:prSet/>
      <dgm:spPr/>
      <dgm:t>
        <a:bodyPr/>
        <a:lstStyle/>
        <a:p>
          <a:r>
            <a:rPr lang="en-US"/>
            <a:t>Preventative Services</a:t>
          </a:r>
        </a:p>
      </dgm:t>
    </dgm:pt>
    <dgm:pt modelId="{1C41179D-AAB9-425B-809B-DF8F44A1C5D3}" type="parTrans" cxnId="{AFD52E66-292E-4368-92F2-BF1B1312CA0E}">
      <dgm:prSet/>
      <dgm:spPr/>
      <dgm:t>
        <a:bodyPr/>
        <a:lstStyle/>
        <a:p>
          <a:endParaRPr lang="en-US"/>
        </a:p>
      </dgm:t>
    </dgm:pt>
    <dgm:pt modelId="{F5E8AFA3-7033-4B51-A712-B9C7EAB43F86}" type="sibTrans" cxnId="{AFD52E66-292E-4368-92F2-BF1B1312CA0E}">
      <dgm:prSet/>
      <dgm:spPr/>
      <dgm:t>
        <a:bodyPr/>
        <a:lstStyle/>
        <a:p>
          <a:endParaRPr lang="en-US"/>
        </a:p>
      </dgm:t>
    </dgm:pt>
    <dgm:pt modelId="{CDFF3C06-21F9-4E7F-BAC0-E13A6993E137}">
      <dgm:prSet/>
      <dgm:spPr/>
      <dgm:t>
        <a:bodyPr/>
        <a:lstStyle/>
        <a:p>
          <a:r>
            <a:rPr lang="en-US"/>
            <a:t>Prescription Medications</a:t>
          </a:r>
        </a:p>
      </dgm:t>
    </dgm:pt>
    <dgm:pt modelId="{47665B94-B191-4AD8-90AD-C336A4296B7F}" type="parTrans" cxnId="{CAD20B43-AD97-4536-B1EA-759304670174}">
      <dgm:prSet/>
      <dgm:spPr/>
      <dgm:t>
        <a:bodyPr/>
        <a:lstStyle/>
        <a:p>
          <a:endParaRPr lang="en-US"/>
        </a:p>
      </dgm:t>
    </dgm:pt>
    <dgm:pt modelId="{BAC88A49-3A62-4CAF-98CC-D7BA5F6A6284}" type="sibTrans" cxnId="{CAD20B43-AD97-4536-B1EA-759304670174}">
      <dgm:prSet/>
      <dgm:spPr/>
      <dgm:t>
        <a:bodyPr/>
        <a:lstStyle/>
        <a:p>
          <a:endParaRPr lang="en-US"/>
        </a:p>
      </dgm:t>
    </dgm:pt>
    <dgm:pt modelId="{70C2C094-2328-48E7-B69A-D7C915E96FD1}">
      <dgm:prSet/>
      <dgm:spPr/>
      <dgm:t>
        <a:bodyPr/>
        <a:lstStyle/>
        <a:p>
          <a:r>
            <a:rPr lang="en-US"/>
            <a:t>Some Vaccinations</a:t>
          </a:r>
        </a:p>
      </dgm:t>
    </dgm:pt>
    <dgm:pt modelId="{B4B0E6A8-4DC1-44A0-B9D8-A6AF591BEE85}" type="parTrans" cxnId="{3FB47409-7B61-4116-917C-4E2BA45F6A20}">
      <dgm:prSet/>
      <dgm:spPr/>
      <dgm:t>
        <a:bodyPr/>
        <a:lstStyle/>
        <a:p>
          <a:endParaRPr lang="en-US"/>
        </a:p>
      </dgm:t>
    </dgm:pt>
    <dgm:pt modelId="{816C9A39-7E4A-4158-BBA4-1FFB49822E80}" type="sibTrans" cxnId="{3FB47409-7B61-4116-917C-4E2BA45F6A20}">
      <dgm:prSet/>
      <dgm:spPr/>
      <dgm:t>
        <a:bodyPr/>
        <a:lstStyle/>
        <a:p>
          <a:endParaRPr lang="en-US"/>
        </a:p>
      </dgm:t>
    </dgm:pt>
    <dgm:pt modelId="{0BA0BBF8-957A-41DC-AC94-7332021E2B88}">
      <dgm:prSet/>
      <dgm:spPr>
        <a:solidFill>
          <a:schemeClr val="accent5">
            <a:lumMod val="50000"/>
          </a:schemeClr>
        </a:solidFill>
      </dgm:spPr>
      <dgm:t>
        <a:bodyPr/>
        <a:lstStyle/>
        <a:p>
          <a:r>
            <a:rPr lang="en-US"/>
            <a:t>Part C: Medicare Advantage</a:t>
          </a:r>
        </a:p>
      </dgm:t>
    </dgm:pt>
    <dgm:pt modelId="{3AE8A210-6E00-4360-AC48-65BA397C3056}" type="parTrans" cxnId="{0C86F841-C0AB-434D-88BA-3CE70F544365}">
      <dgm:prSet/>
      <dgm:spPr/>
      <dgm:t>
        <a:bodyPr/>
        <a:lstStyle/>
        <a:p>
          <a:endParaRPr lang="en-US"/>
        </a:p>
      </dgm:t>
    </dgm:pt>
    <dgm:pt modelId="{30B66DB9-D503-4A36-AD9C-45E1962E9F43}" type="sibTrans" cxnId="{0C86F841-C0AB-434D-88BA-3CE70F544365}">
      <dgm:prSet/>
      <dgm:spPr/>
      <dgm:t>
        <a:bodyPr/>
        <a:lstStyle/>
        <a:p>
          <a:endParaRPr lang="en-US"/>
        </a:p>
      </dgm:t>
    </dgm:pt>
    <dgm:pt modelId="{E31FF1E1-E075-4970-BE03-6FC6B5DD2D3A}">
      <dgm:prSet/>
      <dgm:spPr/>
      <dgm:t>
        <a:bodyPr/>
        <a:lstStyle/>
        <a:p>
          <a:r>
            <a:rPr lang="en-US"/>
            <a:t>Includes Parts A, B and D in one plan</a:t>
          </a:r>
        </a:p>
      </dgm:t>
    </dgm:pt>
    <dgm:pt modelId="{CDB2295D-8758-42BA-8A92-4D152BC6804D}" type="parTrans" cxnId="{930DF85B-95E9-441B-AD54-8BC3284EDA80}">
      <dgm:prSet/>
      <dgm:spPr/>
      <dgm:t>
        <a:bodyPr/>
        <a:lstStyle/>
        <a:p>
          <a:endParaRPr lang="en-US"/>
        </a:p>
      </dgm:t>
    </dgm:pt>
    <dgm:pt modelId="{3A446B78-85AA-4167-8CD1-7801AABAAB19}" type="sibTrans" cxnId="{930DF85B-95E9-441B-AD54-8BC3284EDA80}">
      <dgm:prSet/>
      <dgm:spPr/>
      <dgm:t>
        <a:bodyPr/>
        <a:lstStyle/>
        <a:p>
          <a:endParaRPr lang="en-US"/>
        </a:p>
      </dgm:t>
    </dgm:pt>
    <dgm:pt modelId="{DF2B7A5B-3AB9-4487-8D9C-F1B5C6A595DA}">
      <dgm:prSet/>
      <dgm:spPr/>
      <dgm:t>
        <a:bodyPr/>
        <a:lstStyle/>
        <a:p>
          <a:r>
            <a:rPr lang="en-US"/>
            <a:t>HMO and PPO Plan Options</a:t>
          </a:r>
        </a:p>
      </dgm:t>
    </dgm:pt>
    <dgm:pt modelId="{330537B3-B53A-4AFF-9F6D-6F25504F167A}" type="parTrans" cxnId="{21E36738-2168-4211-B6A1-28DD4968C8AA}">
      <dgm:prSet/>
      <dgm:spPr/>
      <dgm:t>
        <a:bodyPr/>
        <a:lstStyle/>
        <a:p>
          <a:endParaRPr lang="en-US"/>
        </a:p>
      </dgm:t>
    </dgm:pt>
    <dgm:pt modelId="{DFA8D7FD-94C1-4040-AF73-3057F3421A2D}" type="sibTrans" cxnId="{21E36738-2168-4211-B6A1-28DD4968C8AA}">
      <dgm:prSet/>
      <dgm:spPr/>
      <dgm:t>
        <a:bodyPr/>
        <a:lstStyle/>
        <a:p>
          <a:endParaRPr lang="en-US"/>
        </a:p>
      </dgm:t>
    </dgm:pt>
    <dgm:pt modelId="{D8407EF2-A7CD-4C35-BB99-0DF8703648C2}">
      <dgm:prSet/>
      <dgm:spPr/>
      <dgm:t>
        <a:bodyPr/>
        <a:lstStyle/>
        <a:p>
          <a:r>
            <a:rPr lang="en-US"/>
            <a:t>May Offer Extra Benefits</a:t>
          </a:r>
        </a:p>
      </dgm:t>
    </dgm:pt>
    <dgm:pt modelId="{B922C4D0-54C3-49FF-906A-299CDF8E5C3C}" type="parTrans" cxnId="{1D7AE05A-C9B3-4BBB-8250-2CDACF9D022D}">
      <dgm:prSet/>
      <dgm:spPr/>
      <dgm:t>
        <a:bodyPr/>
        <a:lstStyle/>
        <a:p>
          <a:endParaRPr lang="en-US"/>
        </a:p>
      </dgm:t>
    </dgm:pt>
    <dgm:pt modelId="{948342FA-CE61-4F36-A410-D4AC78C9290C}" type="sibTrans" cxnId="{1D7AE05A-C9B3-4BBB-8250-2CDACF9D022D}">
      <dgm:prSet/>
      <dgm:spPr/>
      <dgm:t>
        <a:bodyPr/>
        <a:lstStyle/>
        <a:p>
          <a:endParaRPr lang="en-US"/>
        </a:p>
      </dgm:t>
    </dgm:pt>
    <dgm:pt modelId="{F892B61A-7C06-4502-9079-697F56D86DDC}" type="pres">
      <dgm:prSet presAssocID="{49CE0030-BEC1-43B7-A506-7B1C6150C215}" presName="Name0" presStyleCnt="0">
        <dgm:presLayoutVars>
          <dgm:dir/>
          <dgm:animLvl val="lvl"/>
          <dgm:resizeHandles val="exact"/>
        </dgm:presLayoutVars>
      </dgm:prSet>
      <dgm:spPr/>
    </dgm:pt>
    <dgm:pt modelId="{36E1F763-429C-48F8-A2C7-0F582B853D0F}" type="pres">
      <dgm:prSet presAssocID="{463ED709-731E-4EDE-94CC-60525D618B0C}" presName="composite" presStyleCnt="0"/>
      <dgm:spPr/>
    </dgm:pt>
    <dgm:pt modelId="{3CAC6312-487C-4BDF-9CAE-31B501347E8C}" type="pres">
      <dgm:prSet presAssocID="{463ED709-731E-4EDE-94CC-60525D618B0C}" presName="parTx" presStyleLbl="alignNode1" presStyleIdx="0" presStyleCnt="4">
        <dgm:presLayoutVars>
          <dgm:chMax val="0"/>
          <dgm:chPref val="0"/>
          <dgm:bulletEnabled val="1"/>
        </dgm:presLayoutVars>
      </dgm:prSet>
      <dgm:spPr/>
    </dgm:pt>
    <dgm:pt modelId="{5F7EF644-70AE-4730-AE92-EC87A5A0A059}" type="pres">
      <dgm:prSet presAssocID="{463ED709-731E-4EDE-94CC-60525D618B0C}" presName="desTx" presStyleLbl="alignAccFollowNode1" presStyleIdx="0" presStyleCnt="4" custLinFactNeighborX="-736" custLinFactNeighborY="1158">
        <dgm:presLayoutVars>
          <dgm:bulletEnabled val="1"/>
        </dgm:presLayoutVars>
      </dgm:prSet>
      <dgm:spPr/>
    </dgm:pt>
    <dgm:pt modelId="{359C4E6A-E82E-48A8-A1AC-88E4D8520A9E}" type="pres">
      <dgm:prSet presAssocID="{4C06891C-077A-4835-AC07-23CBBF4E0D02}" presName="space" presStyleCnt="0"/>
      <dgm:spPr/>
    </dgm:pt>
    <dgm:pt modelId="{B58A134F-6171-421A-AC4A-BA2E0061AE08}" type="pres">
      <dgm:prSet presAssocID="{4BC20735-79AD-468E-9DAD-4F1187262953}" presName="composite" presStyleCnt="0"/>
      <dgm:spPr/>
    </dgm:pt>
    <dgm:pt modelId="{A1C56360-FCEE-4BE7-8DA1-7A51BAA8F07D}" type="pres">
      <dgm:prSet presAssocID="{4BC20735-79AD-468E-9DAD-4F1187262953}" presName="parTx" presStyleLbl="alignNode1" presStyleIdx="1" presStyleCnt="4">
        <dgm:presLayoutVars>
          <dgm:chMax val="0"/>
          <dgm:chPref val="0"/>
          <dgm:bulletEnabled val="1"/>
        </dgm:presLayoutVars>
      </dgm:prSet>
      <dgm:spPr/>
    </dgm:pt>
    <dgm:pt modelId="{3230AC95-26C6-49B4-9EC7-11E2F5D3EF35}" type="pres">
      <dgm:prSet presAssocID="{4BC20735-79AD-468E-9DAD-4F1187262953}" presName="desTx" presStyleLbl="alignAccFollowNode1" presStyleIdx="1" presStyleCnt="4" custLinFactNeighborX="-8" custLinFactNeighborY="3663">
        <dgm:presLayoutVars>
          <dgm:bulletEnabled val="1"/>
        </dgm:presLayoutVars>
      </dgm:prSet>
      <dgm:spPr/>
    </dgm:pt>
    <dgm:pt modelId="{EF2C3F96-7584-4EDF-8474-BEEFE8DA3C86}" type="pres">
      <dgm:prSet presAssocID="{733FA42C-3245-4DF6-85B3-6C3C300C4461}" presName="space" presStyleCnt="0"/>
      <dgm:spPr/>
    </dgm:pt>
    <dgm:pt modelId="{7532C524-D791-4812-8773-3941F2066D08}" type="pres">
      <dgm:prSet presAssocID="{623B6354-2461-4302-8938-167BDDD0486B}" presName="composite" presStyleCnt="0"/>
      <dgm:spPr/>
    </dgm:pt>
    <dgm:pt modelId="{E06FB7A8-BBED-4C9E-BEC9-050A76CDC3E7}" type="pres">
      <dgm:prSet presAssocID="{623B6354-2461-4302-8938-167BDDD0486B}" presName="parTx" presStyleLbl="alignNode1" presStyleIdx="2" presStyleCnt="4">
        <dgm:presLayoutVars>
          <dgm:chMax val="0"/>
          <dgm:chPref val="0"/>
          <dgm:bulletEnabled val="1"/>
        </dgm:presLayoutVars>
      </dgm:prSet>
      <dgm:spPr/>
    </dgm:pt>
    <dgm:pt modelId="{429E9684-FED3-43D1-8968-0943A55CCF12}" type="pres">
      <dgm:prSet presAssocID="{623B6354-2461-4302-8938-167BDDD0486B}" presName="desTx" presStyleLbl="alignAccFollowNode1" presStyleIdx="2" presStyleCnt="4">
        <dgm:presLayoutVars>
          <dgm:bulletEnabled val="1"/>
        </dgm:presLayoutVars>
      </dgm:prSet>
      <dgm:spPr/>
    </dgm:pt>
    <dgm:pt modelId="{A5B2B29D-DC11-4D57-AA99-7607E060C9D9}" type="pres">
      <dgm:prSet presAssocID="{B2451573-9E21-4AA1-A5E7-E79398EC786D}" presName="space" presStyleCnt="0"/>
      <dgm:spPr/>
    </dgm:pt>
    <dgm:pt modelId="{EF2AF4BD-9334-4521-912E-A40B75149080}" type="pres">
      <dgm:prSet presAssocID="{0BA0BBF8-957A-41DC-AC94-7332021E2B88}" presName="composite" presStyleCnt="0"/>
      <dgm:spPr/>
    </dgm:pt>
    <dgm:pt modelId="{251D6D7A-26D2-4EDC-8789-FBC1BF844CA0}" type="pres">
      <dgm:prSet presAssocID="{0BA0BBF8-957A-41DC-AC94-7332021E2B88}" presName="parTx" presStyleLbl="alignNode1" presStyleIdx="3" presStyleCnt="4">
        <dgm:presLayoutVars>
          <dgm:chMax val="0"/>
          <dgm:chPref val="0"/>
          <dgm:bulletEnabled val="1"/>
        </dgm:presLayoutVars>
      </dgm:prSet>
      <dgm:spPr/>
    </dgm:pt>
    <dgm:pt modelId="{CCCCEDF4-CB03-4D5F-A1B7-CF55536DFC37}" type="pres">
      <dgm:prSet presAssocID="{0BA0BBF8-957A-41DC-AC94-7332021E2B88}" presName="desTx" presStyleLbl="alignAccFollowNode1" presStyleIdx="3" presStyleCnt="4">
        <dgm:presLayoutVars>
          <dgm:bulletEnabled val="1"/>
        </dgm:presLayoutVars>
      </dgm:prSet>
      <dgm:spPr/>
    </dgm:pt>
  </dgm:ptLst>
  <dgm:cxnLst>
    <dgm:cxn modelId="{4442C501-EBE8-4698-807C-CAAABE6B65CD}" type="presOf" srcId="{728BAD64-6B46-44CC-B1F1-E425BE20CBDC}" destId="{3230AC95-26C6-49B4-9EC7-11E2F5D3EF35}" srcOrd="0" destOrd="3" presId="urn:microsoft.com/office/officeart/2005/8/layout/hList1"/>
    <dgm:cxn modelId="{DF82F307-6EE1-41E0-80C5-59D68F2CB217}" type="presOf" srcId="{CDFF3C06-21F9-4E7F-BAC0-E13A6993E137}" destId="{429E9684-FED3-43D1-8968-0943A55CCF12}" srcOrd="0" destOrd="1" presId="urn:microsoft.com/office/officeart/2005/8/layout/hList1"/>
    <dgm:cxn modelId="{3FB47409-7B61-4116-917C-4E2BA45F6A20}" srcId="{2E1A579C-F591-4E23-813A-07D3EE4B263A}" destId="{70C2C094-2328-48E7-B69A-D7C915E96FD1}" srcOrd="1" destOrd="0" parTransId="{B4B0E6A8-4DC1-44A0-B9D8-A6AF591BEE85}" sibTransId="{816C9A39-7E4A-4158-BBA4-1FFB49822E80}"/>
    <dgm:cxn modelId="{E8ADF90B-520D-414A-87B1-979EB25A6E76}" srcId="{463ED709-731E-4EDE-94CC-60525D618B0C}" destId="{BCEFDB51-9AC1-4A2F-A159-F33564BE1F36}" srcOrd="3" destOrd="0" parTransId="{E28FA4D6-291A-4821-8EFD-1C14433B3F4F}" sibTransId="{57BCC817-3F64-4A47-94D7-AD4C6C9DD620}"/>
    <dgm:cxn modelId="{4E03CE0C-AF40-4DF3-BDA6-6104F5CCCA0E}" type="presOf" srcId="{463ED709-731E-4EDE-94CC-60525D618B0C}" destId="{3CAC6312-487C-4BDF-9CAE-31B501347E8C}" srcOrd="0" destOrd="0" presId="urn:microsoft.com/office/officeart/2005/8/layout/hList1"/>
    <dgm:cxn modelId="{CEBDC115-0EE0-4B20-AA2A-36D451F743D4}" srcId="{463ED709-731E-4EDE-94CC-60525D618B0C}" destId="{7CDDDEB5-CBEB-4D4F-98ED-614196601970}" srcOrd="0" destOrd="0" parTransId="{C08CDF0E-CE33-4ADD-9DCD-BEC49A57771A}" sibTransId="{14194FA1-6B93-4F6C-AF42-58D863766341}"/>
    <dgm:cxn modelId="{7361BF19-E7DB-4098-8385-943198CA5B33}" type="presOf" srcId="{49CE0030-BEC1-43B7-A506-7B1C6150C215}" destId="{F892B61A-7C06-4502-9079-697F56D86DDC}" srcOrd="0" destOrd="0" presId="urn:microsoft.com/office/officeart/2005/8/layout/hList1"/>
    <dgm:cxn modelId="{758E0B20-A761-4DF5-BCF3-4D041D147487}" type="presOf" srcId="{2036BF8D-56C2-4200-A153-EE24B50BE1D7}" destId="{3230AC95-26C6-49B4-9EC7-11E2F5D3EF35}" srcOrd="0" destOrd="0" presId="urn:microsoft.com/office/officeart/2005/8/layout/hList1"/>
    <dgm:cxn modelId="{CD0CDC20-B5B0-49D9-A5F5-E29B29581525}" srcId="{4BC20735-79AD-468E-9DAD-4F1187262953}" destId="{82DFC573-97C6-4E59-9D85-DBE70673FC00}" srcOrd="1" destOrd="0" parTransId="{3FC06EED-276D-481E-973A-1FBE3F439ADA}" sibTransId="{4DE16E30-2DEB-4257-9C6D-CFB9080346EE}"/>
    <dgm:cxn modelId="{EE6D6521-E540-4F6A-83FB-B55FBBBE972C}" type="presOf" srcId="{880FC3F2-D428-4065-B4A4-F0989B450CFD}" destId="{5F7EF644-70AE-4730-AE92-EC87A5A0A059}" srcOrd="0" destOrd="2" presId="urn:microsoft.com/office/officeart/2005/8/layout/hList1"/>
    <dgm:cxn modelId="{C3095A21-08DB-47A3-BA1D-151135CACF5A}" type="presOf" srcId="{D8407EF2-A7CD-4C35-BB99-0DF8703648C2}" destId="{CCCCEDF4-CB03-4D5F-A1B7-CF55536DFC37}" srcOrd="0" destOrd="2" presId="urn:microsoft.com/office/officeart/2005/8/layout/hList1"/>
    <dgm:cxn modelId="{52704A37-2EAF-4C80-A3F6-7E549580F124}" type="presOf" srcId="{BCEFDB51-9AC1-4A2F-A159-F33564BE1F36}" destId="{5F7EF644-70AE-4730-AE92-EC87A5A0A059}" srcOrd="0" destOrd="3" presId="urn:microsoft.com/office/officeart/2005/8/layout/hList1"/>
    <dgm:cxn modelId="{21E36738-2168-4211-B6A1-28DD4968C8AA}" srcId="{0BA0BBF8-957A-41DC-AC94-7332021E2B88}" destId="{DF2B7A5B-3AB9-4487-8D9C-F1B5C6A595DA}" srcOrd="1" destOrd="0" parTransId="{330537B3-B53A-4AFF-9F6D-6F25504F167A}" sibTransId="{DFA8D7FD-94C1-4040-AF73-3057F3421A2D}"/>
    <dgm:cxn modelId="{930DF85B-95E9-441B-AD54-8BC3284EDA80}" srcId="{0BA0BBF8-957A-41DC-AC94-7332021E2B88}" destId="{E31FF1E1-E075-4970-BE03-6FC6B5DD2D3A}" srcOrd="0" destOrd="0" parTransId="{CDB2295D-8758-42BA-8A92-4D152BC6804D}" sibTransId="{3A446B78-85AA-4167-8CD1-7801AABAAB19}"/>
    <dgm:cxn modelId="{3AF82C5F-1CC7-4749-982E-57229F83530B}" srcId="{463ED709-731E-4EDE-94CC-60525D618B0C}" destId="{80D75F78-7CF5-4CD9-8A37-74D97C0B8B01}" srcOrd="1" destOrd="0" parTransId="{8FF04226-EF25-448B-B13E-ECFF59A12EBD}" sibTransId="{586520B6-6726-4119-AE42-018F6F62AF49}"/>
    <dgm:cxn modelId="{BDBD5A61-5156-4248-832A-9DC740769C14}" srcId="{4BC20735-79AD-468E-9DAD-4F1187262953}" destId="{728BAD64-6B46-44CC-B1F1-E425BE20CBDC}" srcOrd="3" destOrd="0" parTransId="{96B36739-5B31-4C42-822A-11E7A2FECB26}" sibTransId="{50D54A23-29CC-4935-9E8A-898F6D3F2A5E}"/>
    <dgm:cxn modelId="{0C86F841-C0AB-434D-88BA-3CE70F544365}" srcId="{49CE0030-BEC1-43B7-A506-7B1C6150C215}" destId="{0BA0BBF8-957A-41DC-AC94-7332021E2B88}" srcOrd="3" destOrd="0" parTransId="{3AE8A210-6E00-4360-AC48-65BA397C3056}" sibTransId="{30B66DB9-D503-4A36-AD9C-45E1962E9F43}"/>
    <dgm:cxn modelId="{CAD20B43-AD97-4536-B1EA-759304670174}" srcId="{2E1A579C-F591-4E23-813A-07D3EE4B263A}" destId="{CDFF3C06-21F9-4E7F-BAC0-E13A6993E137}" srcOrd="0" destOrd="0" parTransId="{47665B94-B191-4AD8-90AD-C336A4296B7F}" sibTransId="{BAC88A49-3A62-4CAF-98CC-D7BA5F6A6284}"/>
    <dgm:cxn modelId="{AFD52E66-292E-4368-92F2-BF1B1312CA0E}" srcId="{4BC20735-79AD-468E-9DAD-4F1187262953}" destId="{961D2F01-86D2-438B-899E-2CA07F7905FF}" srcOrd="4" destOrd="0" parTransId="{1C41179D-AAB9-425B-809B-DF8F44A1C5D3}" sibTransId="{F5E8AFA3-7033-4B51-A712-B9C7EAB43F86}"/>
    <dgm:cxn modelId="{BFAF824C-67AF-424F-B7B6-3F2EA10626F6}" srcId="{49CE0030-BEC1-43B7-A506-7B1C6150C215}" destId="{463ED709-731E-4EDE-94CC-60525D618B0C}" srcOrd="0" destOrd="0" parTransId="{CAD2802D-38E3-4DA7-BE33-9B909B6A8945}" sibTransId="{4C06891C-077A-4835-AC07-23CBBF4E0D02}"/>
    <dgm:cxn modelId="{9233C556-CB93-41E4-A01B-220FB18B43C7}" type="presOf" srcId="{80D75F78-7CF5-4CD9-8A37-74D97C0B8B01}" destId="{5F7EF644-70AE-4730-AE92-EC87A5A0A059}" srcOrd="0" destOrd="1" presId="urn:microsoft.com/office/officeart/2005/8/layout/hList1"/>
    <dgm:cxn modelId="{B0D4ED76-43B3-4F42-9D62-02CF298C2383}" srcId="{623B6354-2461-4302-8938-167BDDD0486B}" destId="{2E1A579C-F591-4E23-813A-07D3EE4B263A}" srcOrd="0" destOrd="0" parTransId="{BACF4DD4-559B-4903-BF31-5D5CB03E4A6E}" sibTransId="{101494DC-7459-4151-BD28-E9907299BCFD}"/>
    <dgm:cxn modelId="{1D7AE05A-C9B3-4BBB-8250-2CDACF9D022D}" srcId="{0BA0BBF8-957A-41DC-AC94-7332021E2B88}" destId="{D8407EF2-A7CD-4C35-BB99-0DF8703648C2}" srcOrd="2" destOrd="0" parTransId="{B922C4D0-54C3-49FF-906A-299CDF8E5C3C}" sibTransId="{948342FA-CE61-4F36-A410-D4AC78C9290C}"/>
    <dgm:cxn modelId="{2C82FA83-B822-460B-BDBF-EF8375C04063}" srcId="{49CE0030-BEC1-43B7-A506-7B1C6150C215}" destId="{4BC20735-79AD-468E-9DAD-4F1187262953}" srcOrd="1" destOrd="0" parTransId="{6D9F42CE-43DC-488E-A94A-E8C17A128579}" sibTransId="{733FA42C-3245-4DF6-85B3-6C3C300C4461}"/>
    <dgm:cxn modelId="{77D87B87-505D-4FD9-A273-77DC9BA7001D}" type="presOf" srcId="{623B6354-2461-4302-8938-167BDDD0486B}" destId="{E06FB7A8-BBED-4C9E-BEC9-050A76CDC3E7}" srcOrd="0" destOrd="0" presId="urn:microsoft.com/office/officeart/2005/8/layout/hList1"/>
    <dgm:cxn modelId="{BBC7FF90-8A88-441F-857C-6A7763EF29A6}" type="presOf" srcId="{7CDDDEB5-CBEB-4D4F-98ED-614196601970}" destId="{5F7EF644-70AE-4730-AE92-EC87A5A0A059}" srcOrd="0" destOrd="0" presId="urn:microsoft.com/office/officeart/2005/8/layout/hList1"/>
    <dgm:cxn modelId="{985C1597-90EA-47CD-9D70-A0366D770353}" type="presOf" srcId="{70C2C094-2328-48E7-B69A-D7C915E96FD1}" destId="{429E9684-FED3-43D1-8968-0943A55CCF12}" srcOrd="0" destOrd="2" presId="urn:microsoft.com/office/officeart/2005/8/layout/hList1"/>
    <dgm:cxn modelId="{7466BF98-4191-442E-A3CD-006798E03EA0}" type="presOf" srcId="{961D2F01-86D2-438B-899E-2CA07F7905FF}" destId="{3230AC95-26C6-49B4-9EC7-11E2F5D3EF35}" srcOrd="0" destOrd="4" presId="urn:microsoft.com/office/officeart/2005/8/layout/hList1"/>
    <dgm:cxn modelId="{C38D5B9A-28C8-4BD0-B16A-7B375F706667}" type="presOf" srcId="{0BA0BBF8-957A-41DC-AC94-7332021E2B88}" destId="{251D6D7A-26D2-4EDC-8789-FBC1BF844CA0}" srcOrd="0" destOrd="0" presId="urn:microsoft.com/office/officeart/2005/8/layout/hList1"/>
    <dgm:cxn modelId="{12CC7BAE-3766-46E2-AADA-42A5C1A8E3B9}" srcId="{463ED709-731E-4EDE-94CC-60525D618B0C}" destId="{880FC3F2-D428-4065-B4A4-F0989B450CFD}" srcOrd="2" destOrd="0" parTransId="{010B0D71-E28F-46DE-8733-01171E7EF9FF}" sibTransId="{854B3E33-773F-4AFF-9643-8FDFF43244F3}"/>
    <dgm:cxn modelId="{2E4365B1-4A58-4C83-85C9-93EC813112A8}" type="presOf" srcId="{CF40F101-A441-45DD-A97A-9E4677DC8693}" destId="{3230AC95-26C6-49B4-9EC7-11E2F5D3EF35}" srcOrd="0" destOrd="2" presId="urn:microsoft.com/office/officeart/2005/8/layout/hList1"/>
    <dgm:cxn modelId="{E025D1B1-C3FB-459A-ACA8-E3E5A123F47A}" srcId="{49CE0030-BEC1-43B7-A506-7B1C6150C215}" destId="{623B6354-2461-4302-8938-167BDDD0486B}" srcOrd="2" destOrd="0" parTransId="{FE35668D-82B7-4FBE-BD78-98C862453E0F}" sibTransId="{B2451573-9E21-4AA1-A5E7-E79398EC786D}"/>
    <dgm:cxn modelId="{A0E1E3BF-BAEB-42C0-B41C-9EDEA8D8DF10}" srcId="{4BC20735-79AD-468E-9DAD-4F1187262953}" destId="{2036BF8D-56C2-4200-A153-EE24B50BE1D7}" srcOrd="0" destOrd="0" parTransId="{6E187F2E-7BF9-452D-A7A4-CC49F442CBBF}" sibTransId="{E09CC8BB-C62D-4C2A-A498-B989DFB36863}"/>
    <dgm:cxn modelId="{68D586D6-F4B6-42F2-B25E-7EB0A343E0FA}" srcId="{4BC20735-79AD-468E-9DAD-4F1187262953}" destId="{CF40F101-A441-45DD-A97A-9E4677DC8693}" srcOrd="2" destOrd="0" parTransId="{01D80530-B168-47D1-8E09-B6886EB6FA73}" sibTransId="{A57A78BF-27F2-4BE1-9563-670E7886C04A}"/>
    <dgm:cxn modelId="{EF5661D7-4221-4A7F-808B-F2C5A42304BD}" type="presOf" srcId="{DF2B7A5B-3AB9-4487-8D9C-F1B5C6A595DA}" destId="{CCCCEDF4-CB03-4D5F-A1B7-CF55536DFC37}" srcOrd="0" destOrd="1" presId="urn:microsoft.com/office/officeart/2005/8/layout/hList1"/>
    <dgm:cxn modelId="{699CCADC-67B0-44AB-B796-63A5DAD76AC2}" type="presOf" srcId="{4BC20735-79AD-468E-9DAD-4F1187262953}" destId="{A1C56360-FCEE-4BE7-8DA1-7A51BAA8F07D}" srcOrd="0" destOrd="0" presId="urn:microsoft.com/office/officeart/2005/8/layout/hList1"/>
    <dgm:cxn modelId="{54F09DEC-CC3A-440F-BC71-274E7AC2AF17}" type="presOf" srcId="{82DFC573-97C6-4E59-9D85-DBE70673FC00}" destId="{3230AC95-26C6-49B4-9EC7-11E2F5D3EF35}" srcOrd="0" destOrd="1" presId="urn:microsoft.com/office/officeart/2005/8/layout/hList1"/>
    <dgm:cxn modelId="{9A1152FB-2BD9-4FFB-9AE8-85CF76295349}" type="presOf" srcId="{E31FF1E1-E075-4970-BE03-6FC6B5DD2D3A}" destId="{CCCCEDF4-CB03-4D5F-A1B7-CF55536DFC37}" srcOrd="0" destOrd="0" presId="urn:microsoft.com/office/officeart/2005/8/layout/hList1"/>
    <dgm:cxn modelId="{23E332FF-E240-462D-9F4D-D12C8752B8EA}" type="presOf" srcId="{2E1A579C-F591-4E23-813A-07D3EE4B263A}" destId="{429E9684-FED3-43D1-8968-0943A55CCF12}" srcOrd="0" destOrd="0" presId="urn:microsoft.com/office/officeart/2005/8/layout/hList1"/>
    <dgm:cxn modelId="{833AE515-582B-4CC4-826E-F07A38D4BAA9}" type="presParOf" srcId="{F892B61A-7C06-4502-9079-697F56D86DDC}" destId="{36E1F763-429C-48F8-A2C7-0F582B853D0F}" srcOrd="0" destOrd="0" presId="urn:microsoft.com/office/officeart/2005/8/layout/hList1"/>
    <dgm:cxn modelId="{0CC02C13-7D71-49B1-A9A9-AEE2F6FF7A7D}" type="presParOf" srcId="{36E1F763-429C-48F8-A2C7-0F582B853D0F}" destId="{3CAC6312-487C-4BDF-9CAE-31B501347E8C}" srcOrd="0" destOrd="0" presId="urn:microsoft.com/office/officeart/2005/8/layout/hList1"/>
    <dgm:cxn modelId="{E490EE65-1A0D-47A0-869B-448305EA93E3}" type="presParOf" srcId="{36E1F763-429C-48F8-A2C7-0F582B853D0F}" destId="{5F7EF644-70AE-4730-AE92-EC87A5A0A059}" srcOrd="1" destOrd="0" presId="urn:microsoft.com/office/officeart/2005/8/layout/hList1"/>
    <dgm:cxn modelId="{87B4E9AB-8FFB-4651-9D5C-77EB9EA84886}" type="presParOf" srcId="{F892B61A-7C06-4502-9079-697F56D86DDC}" destId="{359C4E6A-E82E-48A8-A1AC-88E4D8520A9E}" srcOrd="1" destOrd="0" presId="urn:microsoft.com/office/officeart/2005/8/layout/hList1"/>
    <dgm:cxn modelId="{8327C303-DBC3-4664-93C5-52B1D0096439}" type="presParOf" srcId="{F892B61A-7C06-4502-9079-697F56D86DDC}" destId="{B58A134F-6171-421A-AC4A-BA2E0061AE08}" srcOrd="2" destOrd="0" presId="urn:microsoft.com/office/officeart/2005/8/layout/hList1"/>
    <dgm:cxn modelId="{7DDC87E9-F73F-4B2C-B9CD-E6E9D3B194A8}" type="presParOf" srcId="{B58A134F-6171-421A-AC4A-BA2E0061AE08}" destId="{A1C56360-FCEE-4BE7-8DA1-7A51BAA8F07D}" srcOrd="0" destOrd="0" presId="urn:microsoft.com/office/officeart/2005/8/layout/hList1"/>
    <dgm:cxn modelId="{DB4E95B0-DABA-4C9D-A65C-FC1A48FBCA90}" type="presParOf" srcId="{B58A134F-6171-421A-AC4A-BA2E0061AE08}" destId="{3230AC95-26C6-49B4-9EC7-11E2F5D3EF35}" srcOrd="1" destOrd="0" presId="urn:microsoft.com/office/officeart/2005/8/layout/hList1"/>
    <dgm:cxn modelId="{540204D3-C0D1-4C92-B759-4AC9053EC5F3}" type="presParOf" srcId="{F892B61A-7C06-4502-9079-697F56D86DDC}" destId="{EF2C3F96-7584-4EDF-8474-BEEFE8DA3C86}" srcOrd="3" destOrd="0" presId="urn:microsoft.com/office/officeart/2005/8/layout/hList1"/>
    <dgm:cxn modelId="{61BAB5E2-AFA5-4511-AB1A-79AE76292704}" type="presParOf" srcId="{F892B61A-7C06-4502-9079-697F56D86DDC}" destId="{7532C524-D791-4812-8773-3941F2066D08}" srcOrd="4" destOrd="0" presId="urn:microsoft.com/office/officeart/2005/8/layout/hList1"/>
    <dgm:cxn modelId="{58CABAB6-D4FA-4098-AEF9-13D18E383C68}" type="presParOf" srcId="{7532C524-D791-4812-8773-3941F2066D08}" destId="{E06FB7A8-BBED-4C9E-BEC9-050A76CDC3E7}" srcOrd="0" destOrd="0" presId="urn:microsoft.com/office/officeart/2005/8/layout/hList1"/>
    <dgm:cxn modelId="{64B41464-34BB-4841-9155-91DB08A992ED}" type="presParOf" srcId="{7532C524-D791-4812-8773-3941F2066D08}" destId="{429E9684-FED3-43D1-8968-0943A55CCF12}" srcOrd="1" destOrd="0" presId="urn:microsoft.com/office/officeart/2005/8/layout/hList1"/>
    <dgm:cxn modelId="{0ED308A9-8234-4099-B752-932D7E79E040}" type="presParOf" srcId="{F892B61A-7C06-4502-9079-697F56D86DDC}" destId="{A5B2B29D-DC11-4D57-AA99-7607E060C9D9}" srcOrd="5" destOrd="0" presId="urn:microsoft.com/office/officeart/2005/8/layout/hList1"/>
    <dgm:cxn modelId="{3150D766-4311-456B-996B-17E94C7D16CA}" type="presParOf" srcId="{F892B61A-7C06-4502-9079-697F56D86DDC}" destId="{EF2AF4BD-9334-4521-912E-A40B75149080}" srcOrd="6" destOrd="0" presId="urn:microsoft.com/office/officeart/2005/8/layout/hList1"/>
    <dgm:cxn modelId="{3F4040ED-B880-4A90-89D7-B2B74C942EE0}" type="presParOf" srcId="{EF2AF4BD-9334-4521-912E-A40B75149080}" destId="{251D6D7A-26D2-4EDC-8789-FBC1BF844CA0}" srcOrd="0" destOrd="0" presId="urn:microsoft.com/office/officeart/2005/8/layout/hList1"/>
    <dgm:cxn modelId="{9FB0A814-296E-4499-B9E9-5CA915F90CF8}" type="presParOf" srcId="{EF2AF4BD-9334-4521-912E-A40B75149080}" destId="{CCCCEDF4-CB03-4D5F-A1B7-CF55536DFC37}"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F48504F-49B1-4DF3-A677-1DF317D84280}" type="doc">
      <dgm:prSet loTypeId="urn:microsoft.com/office/officeart/2005/8/layout/lProcess2" loCatId="list" qsTypeId="urn:microsoft.com/office/officeart/2005/8/quickstyle/simple2" qsCatId="simple" csTypeId="urn:microsoft.com/office/officeart/2005/8/colors/colorful1" csCatId="colorful" phldr="1"/>
      <dgm:spPr/>
      <dgm:t>
        <a:bodyPr/>
        <a:lstStyle/>
        <a:p>
          <a:endParaRPr lang="en-US"/>
        </a:p>
      </dgm:t>
    </dgm:pt>
    <dgm:pt modelId="{2F6F13D0-01A7-4ED5-B075-7B21DDBA8B2B}">
      <dgm:prSet phldrT="[Text]" custT="1"/>
      <dgm:spPr/>
      <dgm:t>
        <a:bodyPr/>
        <a:lstStyle/>
        <a:p>
          <a:r>
            <a:rPr lang="en-US" sz="5400"/>
            <a:t>Part A</a:t>
          </a:r>
        </a:p>
      </dgm:t>
    </dgm:pt>
    <dgm:pt modelId="{B13B1419-0762-43F5-8ABA-01429F1DECFB}" type="parTrans" cxnId="{46FD534D-3E76-4722-91F1-C636AF182ED1}">
      <dgm:prSet/>
      <dgm:spPr/>
      <dgm:t>
        <a:bodyPr/>
        <a:lstStyle/>
        <a:p>
          <a:endParaRPr lang="en-US"/>
        </a:p>
      </dgm:t>
    </dgm:pt>
    <dgm:pt modelId="{C87D9BAC-A43F-4F0A-947E-4C43BDA7CCFC}" type="sibTrans" cxnId="{46FD534D-3E76-4722-91F1-C636AF182ED1}">
      <dgm:prSet/>
      <dgm:spPr/>
      <dgm:t>
        <a:bodyPr/>
        <a:lstStyle/>
        <a:p>
          <a:endParaRPr lang="en-US"/>
        </a:p>
      </dgm:t>
    </dgm:pt>
    <dgm:pt modelId="{456F6EDF-78A0-4D09-A201-C1C73F817E99}">
      <dgm:prSet phldrT="[Text]" custT="1"/>
      <dgm:spPr>
        <a:solidFill>
          <a:schemeClr val="accent2">
            <a:lumMod val="50000"/>
          </a:schemeClr>
        </a:solidFill>
      </dgm:spPr>
      <dgm:t>
        <a:bodyPr/>
        <a:lstStyle/>
        <a:p>
          <a:pPr rtl="0"/>
          <a:r>
            <a:rPr lang="en-US" sz="1600"/>
            <a:t>Benefit Period Deductible: $</a:t>
          </a:r>
          <a:r>
            <a:rPr lang="en-US" sz="1600">
              <a:latin typeface="Gill Sans MT" panose="020B0502020104020203"/>
            </a:rPr>
            <a:t>1,632</a:t>
          </a:r>
          <a:endParaRPr lang="en-US" sz="1600" dirty="0"/>
        </a:p>
      </dgm:t>
    </dgm:pt>
    <dgm:pt modelId="{AA0C16E1-F365-41C6-B6C4-6A73982E1AA6}" type="parTrans" cxnId="{23A048B6-B05D-4699-A189-31774D55EB9F}">
      <dgm:prSet/>
      <dgm:spPr/>
      <dgm:t>
        <a:bodyPr/>
        <a:lstStyle/>
        <a:p>
          <a:endParaRPr lang="en-US"/>
        </a:p>
      </dgm:t>
    </dgm:pt>
    <dgm:pt modelId="{BB79E18A-2480-4623-B459-96E916F627F2}" type="sibTrans" cxnId="{23A048B6-B05D-4699-A189-31774D55EB9F}">
      <dgm:prSet/>
      <dgm:spPr/>
      <dgm:t>
        <a:bodyPr/>
        <a:lstStyle/>
        <a:p>
          <a:endParaRPr lang="en-US"/>
        </a:p>
      </dgm:t>
    </dgm:pt>
    <dgm:pt modelId="{757831F9-CDF7-4F9F-BE01-3821982FE800}">
      <dgm:prSet phldrT="[Text]" custT="1"/>
      <dgm:spPr/>
      <dgm:t>
        <a:bodyPr/>
        <a:lstStyle/>
        <a:p>
          <a:r>
            <a:rPr lang="en-US" sz="5400"/>
            <a:t>Part B</a:t>
          </a:r>
        </a:p>
      </dgm:t>
    </dgm:pt>
    <dgm:pt modelId="{F5C1B76F-8F20-43C3-BFA0-3D9912C2CBB3}" type="parTrans" cxnId="{F1890DC6-76E8-4231-9BE7-6DB860F42651}">
      <dgm:prSet/>
      <dgm:spPr/>
      <dgm:t>
        <a:bodyPr/>
        <a:lstStyle/>
        <a:p>
          <a:endParaRPr lang="en-US"/>
        </a:p>
      </dgm:t>
    </dgm:pt>
    <dgm:pt modelId="{BEA15AE0-484F-40AE-969B-5C24CF2FF07F}" type="sibTrans" cxnId="{F1890DC6-76E8-4231-9BE7-6DB860F42651}">
      <dgm:prSet/>
      <dgm:spPr/>
      <dgm:t>
        <a:bodyPr/>
        <a:lstStyle/>
        <a:p>
          <a:endParaRPr lang="en-US"/>
        </a:p>
      </dgm:t>
    </dgm:pt>
    <dgm:pt modelId="{D6C9D76E-A07E-4AB9-B04C-BA88BB929083}">
      <dgm:prSet phldrT="[Text]" custT="1"/>
      <dgm:spPr>
        <a:solidFill>
          <a:schemeClr val="accent2">
            <a:lumMod val="50000"/>
          </a:schemeClr>
        </a:solidFill>
      </dgm:spPr>
      <dgm:t>
        <a:bodyPr/>
        <a:lstStyle/>
        <a:p>
          <a:r>
            <a:rPr lang="en-US" sz="1600"/>
            <a:t>Monthly Premium: $</a:t>
          </a:r>
          <a:r>
            <a:rPr lang="en-US" sz="1600">
              <a:latin typeface="Gill Sans MT" panose="020B0502020104020203"/>
            </a:rPr>
            <a:t>174.70</a:t>
          </a:r>
          <a:endParaRPr lang="en-US" sz="1600" dirty="0"/>
        </a:p>
      </dgm:t>
    </dgm:pt>
    <dgm:pt modelId="{66D839BF-8CC0-44A1-8607-1D39734DB959}" type="parTrans" cxnId="{6A8C9EE3-B323-453C-8187-E43E2120D17D}">
      <dgm:prSet/>
      <dgm:spPr/>
      <dgm:t>
        <a:bodyPr/>
        <a:lstStyle/>
        <a:p>
          <a:endParaRPr lang="en-US"/>
        </a:p>
      </dgm:t>
    </dgm:pt>
    <dgm:pt modelId="{8C288381-CE0A-4BBB-AE56-4D546A81E984}" type="sibTrans" cxnId="{6A8C9EE3-B323-453C-8187-E43E2120D17D}">
      <dgm:prSet/>
      <dgm:spPr/>
      <dgm:t>
        <a:bodyPr/>
        <a:lstStyle/>
        <a:p>
          <a:endParaRPr lang="en-US"/>
        </a:p>
      </dgm:t>
    </dgm:pt>
    <dgm:pt modelId="{3AC679A3-FD84-4669-9D11-6FD4C2AFB09A}">
      <dgm:prSet/>
      <dgm:spPr>
        <a:solidFill>
          <a:schemeClr val="accent3">
            <a:lumMod val="50000"/>
          </a:schemeClr>
        </a:solidFill>
      </dgm:spPr>
      <dgm:t>
        <a:bodyPr/>
        <a:lstStyle/>
        <a:p>
          <a:pPr rtl="0">
            <a:buNone/>
          </a:pPr>
          <a:r>
            <a:rPr lang="en-US"/>
            <a:t>Hospital copay:</a:t>
          </a:r>
          <a:r>
            <a:rPr lang="en-US">
              <a:latin typeface="Gill Sans MT" panose="020B0502020104020203"/>
            </a:rPr>
            <a:t> </a:t>
          </a:r>
          <a:endParaRPr lang="en-US"/>
        </a:p>
        <a:p>
          <a:pPr rtl="0">
            <a:buNone/>
          </a:pPr>
          <a:r>
            <a:rPr lang="en-US"/>
            <a:t>$400 (Days61-90)</a:t>
          </a:r>
          <a:r>
            <a:rPr lang="en-US">
              <a:latin typeface="Gill Sans MT" panose="020B0502020104020203"/>
            </a:rPr>
            <a:t> </a:t>
          </a:r>
          <a:endParaRPr lang="en-US"/>
        </a:p>
        <a:p>
          <a:pPr>
            <a:buNone/>
          </a:pPr>
          <a:r>
            <a:rPr lang="en-US"/>
            <a:t>$</a:t>
          </a:r>
          <a:r>
            <a:rPr lang="en-US">
              <a:latin typeface="Gill Sans MT" panose="020B0502020104020203"/>
            </a:rPr>
            <a:t>816</a:t>
          </a:r>
          <a:r>
            <a:rPr lang="en-US"/>
            <a:t> (Days 91-150)</a:t>
          </a:r>
          <a:endParaRPr lang="en-US" dirty="0"/>
        </a:p>
      </dgm:t>
    </dgm:pt>
    <dgm:pt modelId="{85F9E347-5580-45D8-AB5E-6DCEA86024A7}" type="parTrans" cxnId="{320F7E58-9BF8-4864-9158-752072915D1D}">
      <dgm:prSet/>
      <dgm:spPr/>
      <dgm:t>
        <a:bodyPr/>
        <a:lstStyle/>
        <a:p>
          <a:endParaRPr lang="en-US"/>
        </a:p>
      </dgm:t>
    </dgm:pt>
    <dgm:pt modelId="{212E7082-712D-4A46-BC99-4D724380BA31}" type="sibTrans" cxnId="{320F7E58-9BF8-4864-9158-752072915D1D}">
      <dgm:prSet/>
      <dgm:spPr/>
      <dgm:t>
        <a:bodyPr/>
        <a:lstStyle/>
        <a:p>
          <a:endParaRPr lang="en-US"/>
        </a:p>
      </dgm:t>
    </dgm:pt>
    <dgm:pt modelId="{C977F9A1-5F3A-4E59-B9AA-C62A205B6F09}">
      <dgm:prSet/>
      <dgm:spPr>
        <a:solidFill>
          <a:schemeClr val="accent4">
            <a:lumMod val="50000"/>
          </a:schemeClr>
        </a:solidFill>
      </dgm:spPr>
      <dgm:t>
        <a:bodyPr/>
        <a:lstStyle/>
        <a:p>
          <a:r>
            <a:rPr lang="en-US"/>
            <a:t>SNF copay: $200 /day</a:t>
          </a:r>
        </a:p>
      </dgm:t>
    </dgm:pt>
    <dgm:pt modelId="{32FE6B99-DFE2-42F1-80B4-2DFC6AEA4F3C}" type="parTrans" cxnId="{F6F77A8D-644A-4B11-9BB9-91F35AAE9FB2}">
      <dgm:prSet/>
      <dgm:spPr/>
      <dgm:t>
        <a:bodyPr/>
        <a:lstStyle/>
        <a:p>
          <a:endParaRPr lang="en-US"/>
        </a:p>
      </dgm:t>
    </dgm:pt>
    <dgm:pt modelId="{858F457E-8F37-4AE5-82B3-AB7266B0AD8C}" type="sibTrans" cxnId="{F6F77A8D-644A-4B11-9BB9-91F35AAE9FB2}">
      <dgm:prSet/>
      <dgm:spPr/>
      <dgm:t>
        <a:bodyPr/>
        <a:lstStyle/>
        <a:p>
          <a:endParaRPr lang="en-US"/>
        </a:p>
      </dgm:t>
    </dgm:pt>
    <dgm:pt modelId="{4F84CF01-8451-4318-9A8A-03C69BFAE73A}">
      <dgm:prSet/>
      <dgm:spPr>
        <a:solidFill>
          <a:schemeClr val="accent5">
            <a:lumMod val="50000"/>
          </a:schemeClr>
        </a:solidFill>
      </dgm:spPr>
      <dgm:t>
        <a:bodyPr/>
        <a:lstStyle/>
        <a:p>
          <a:r>
            <a:rPr lang="en-US"/>
            <a:t>Monthly Premium: Up to $506</a:t>
          </a:r>
        </a:p>
      </dgm:t>
    </dgm:pt>
    <dgm:pt modelId="{5144E125-B0A6-43B7-9E3E-20B0ABEF119D}" type="parTrans" cxnId="{02A4EF17-07D7-497C-99D7-DE7506CB94BF}">
      <dgm:prSet/>
      <dgm:spPr/>
      <dgm:t>
        <a:bodyPr/>
        <a:lstStyle/>
        <a:p>
          <a:endParaRPr lang="en-US"/>
        </a:p>
      </dgm:t>
    </dgm:pt>
    <dgm:pt modelId="{EE779ED9-D7D4-4BE3-BFA9-2A819448BACC}" type="sibTrans" cxnId="{02A4EF17-07D7-497C-99D7-DE7506CB94BF}">
      <dgm:prSet/>
      <dgm:spPr/>
      <dgm:t>
        <a:bodyPr/>
        <a:lstStyle/>
        <a:p>
          <a:endParaRPr lang="en-US"/>
        </a:p>
      </dgm:t>
    </dgm:pt>
    <dgm:pt modelId="{68FA213D-3F2D-4743-96E1-1F24EA3D3C23}">
      <dgm:prSet/>
      <dgm:spPr>
        <a:solidFill>
          <a:schemeClr val="accent2">
            <a:lumMod val="50000"/>
          </a:schemeClr>
        </a:solidFill>
      </dgm:spPr>
      <dgm:t>
        <a:bodyPr/>
        <a:lstStyle/>
        <a:p>
          <a:r>
            <a:rPr lang="en-US"/>
            <a:t>Annual Deductible: $</a:t>
          </a:r>
          <a:r>
            <a:rPr lang="en-US">
              <a:latin typeface="Gill Sans MT" panose="020B0502020104020203"/>
            </a:rPr>
            <a:t>240</a:t>
          </a:r>
          <a:endParaRPr lang="en-US" dirty="0"/>
        </a:p>
      </dgm:t>
    </dgm:pt>
    <dgm:pt modelId="{8AE4B188-A31C-4F3D-A295-4C42A30C077B}" type="parTrans" cxnId="{C8931714-9663-4280-AC43-9452A85AC5FE}">
      <dgm:prSet/>
      <dgm:spPr/>
      <dgm:t>
        <a:bodyPr/>
        <a:lstStyle/>
        <a:p>
          <a:endParaRPr lang="en-US"/>
        </a:p>
      </dgm:t>
    </dgm:pt>
    <dgm:pt modelId="{3F77CE71-BD47-4609-9B3B-CB9C6803F8F2}" type="sibTrans" cxnId="{C8931714-9663-4280-AC43-9452A85AC5FE}">
      <dgm:prSet/>
      <dgm:spPr/>
      <dgm:t>
        <a:bodyPr/>
        <a:lstStyle/>
        <a:p>
          <a:endParaRPr lang="en-US"/>
        </a:p>
      </dgm:t>
    </dgm:pt>
    <dgm:pt modelId="{309D66D3-DB8D-4D40-A4EF-6466D84E0072}" type="pres">
      <dgm:prSet presAssocID="{5F48504F-49B1-4DF3-A677-1DF317D84280}" presName="theList" presStyleCnt="0">
        <dgm:presLayoutVars>
          <dgm:dir/>
          <dgm:animLvl val="lvl"/>
          <dgm:resizeHandles val="exact"/>
        </dgm:presLayoutVars>
      </dgm:prSet>
      <dgm:spPr/>
    </dgm:pt>
    <dgm:pt modelId="{09E2D325-B29B-43C6-B63B-CCB37BF1B3B3}" type="pres">
      <dgm:prSet presAssocID="{2F6F13D0-01A7-4ED5-B075-7B21DDBA8B2B}" presName="compNode" presStyleCnt="0"/>
      <dgm:spPr/>
    </dgm:pt>
    <dgm:pt modelId="{1935E30F-06AD-446D-A791-4A979C2A8237}" type="pres">
      <dgm:prSet presAssocID="{2F6F13D0-01A7-4ED5-B075-7B21DDBA8B2B}" presName="aNode" presStyleLbl="bgShp" presStyleIdx="0" presStyleCnt="2"/>
      <dgm:spPr/>
    </dgm:pt>
    <dgm:pt modelId="{84DC23DD-14FB-4BD3-A8A5-484F707A4933}" type="pres">
      <dgm:prSet presAssocID="{2F6F13D0-01A7-4ED5-B075-7B21DDBA8B2B}" presName="textNode" presStyleLbl="bgShp" presStyleIdx="0" presStyleCnt="2"/>
      <dgm:spPr/>
    </dgm:pt>
    <dgm:pt modelId="{BBA358F9-452A-429D-B042-81D3D50D0BB1}" type="pres">
      <dgm:prSet presAssocID="{2F6F13D0-01A7-4ED5-B075-7B21DDBA8B2B}" presName="compChildNode" presStyleCnt="0"/>
      <dgm:spPr/>
    </dgm:pt>
    <dgm:pt modelId="{0E18E455-5FEF-4D38-8322-8C30883ACCC1}" type="pres">
      <dgm:prSet presAssocID="{2F6F13D0-01A7-4ED5-B075-7B21DDBA8B2B}" presName="theInnerList" presStyleCnt="0"/>
      <dgm:spPr/>
    </dgm:pt>
    <dgm:pt modelId="{BD1016C7-80E7-496E-8603-B99FF788968A}" type="pres">
      <dgm:prSet presAssocID="{456F6EDF-78A0-4D09-A201-C1C73F817E99}" presName="childNode" presStyleLbl="node1" presStyleIdx="0" presStyleCnt="6">
        <dgm:presLayoutVars>
          <dgm:bulletEnabled val="1"/>
        </dgm:presLayoutVars>
      </dgm:prSet>
      <dgm:spPr/>
    </dgm:pt>
    <dgm:pt modelId="{77E21B56-2E72-4294-9EA5-D004BBF28855}" type="pres">
      <dgm:prSet presAssocID="{456F6EDF-78A0-4D09-A201-C1C73F817E99}" presName="aSpace2" presStyleCnt="0"/>
      <dgm:spPr/>
    </dgm:pt>
    <dgm:pt modelId="{757441A3-AECC-4C6E-8D57-C87A6583B170}" type="pres">
      <dgm:prSet presAssocID="{3AC679A3-FD84-4669-9D11-6FD4C2AFB09A}" presName="childNode" presStyleLbl="node1" presStyleIdx="1" presStyleCnt="6" custScaleY="197529">
        <dgm:presLayoutVars>
          <dgm:bulletEnabled val="1"/>
        </dgm:presLayoutVars>
      </dgm:prSet>
      <dgm:spPr/>
    </dgm:pt>
    <dgm:pt modelId="{1344FE51-1504-43BB-A373-71F1935A3B86}" type="pres">
      <dgm:prSet presAssocID="{3AC679A3-FD84-4669-9D11-6FD4C2AFB09A}" presName="aSpace2" presStyleCnt="0"/>
      <dgm:spPr/>
    </dgm:pt>
    <dgm:pt modelId="{40479BE1-6666-4370-B51C-6971B5A4DBAC}" type="pres">
      <dgm:prSet presAssocID="{C977F9A1-5F3A-4E59-B9AA-C62A205B6F09}" presName="childNode" presStyleLbl="node1" presStyleIdx="2" presStyleCnt="6">
        <dgm:presLayoutVars>
          <dgm:bulletEnabled val="1"/>
        </dgm:presLayoutVars>
      </dgm:prSet>
      <dgm:spPr/>
    </dgm:pt>
    <dgm:pt modelId="{B1B0BB67-4C50-40E9-B21C-57804F4DD82B}" type="pres">
      <dgm:prSet presAssocID="{C977F9A1-5F3A-4E59-B9AA-C62A205B6F09}" presName="aSpace2" presStyleCnt="0"/>
      <dgm:spPr/>
    </dgm:pt>
    <dgm:pt modelId="{B62C2DD7-F2FD-42C7-9983-9621D9355C25}" type="pres">
      <dgm:prSet presAssocID="{4F84CF01-8451-4318-9A8A-03C69BFAE73A}" presName="childNode" presStyleLbl="node1" presStyleIdx="3" presStyleCnt="6">
        <dgm:presLayoutVars>
          <dgm:bulletEnabled val="1"/>
        </dgm:presLayoutVars>
      </dgm:prSet>
      <dgm:spPr/>
    </dgm:pt>
    <dgm:pt modelId="{F4E4D5C4-A0CA-44DE-8638-7B520237846D}" type="pres">
      <dgm:prSet presAssocID="{2F6F13D0-01A7-4ED5-B075-7B21DDBA8B2B}" presName="aSpace" presStyleCnt="0"/>
      <dgm:spPr/>
    </dgm:pt>
    <dgm:pt modelId="{00FCB54D-DBCD-4C77-9E77-F3F379FD49E0}" type="pres">
      <dgm:prSet presAssocID="{757831F9-CDF7-4F9F-BE01-3821982FE800}" presName="compNode" presStyleCnt="0"/>
      <dgm:spPr/>
    </dgm:pt>
    <dgm:pt modelId="{2606ADAB-AFCE-4A74-9335-6192219D184D}" type="pres">
      <dgm:prSet presAssocID="{757831F9-CDF7-4F9F-BE01-3821982FE800}" presName="aNode" presStyleLbl="bgShp" presStyleIdx="1" presStyleCnt="2"/>
      <dgm:spPr/>
    </dgm:pt>
    <dgm:pt modelId="{D438F175-E748-4FB3-8B71-A3672E079377}" type="pres">
      <dgm:prSet presAssocID="{757831F9-CDF7-4F9F-BE01-3821982FE800}" presName="textNode" presStyleLbl="bgShp" presStyleIdx="1" presStyleCnt="2"/>
      <dgm:spPr/>
    </dgm:pt>
    <dgm:pt modelId="{82403A6C-C489-430C-BCC2-506F5CB92CE1}" type="pres">
      <dgm:prSet presAssocID="{757831F9-CDF7-4F9F-BE01-3821982FE800}" presName="compChildNode" presStyleCnt="0"/>
      <dgm:spPr/>
    </dgm:pt>
    <dgm:pt modelId="{770082D4-CC96-4B11-B88E-DE86A40F94E2}" type="pres">
      <dgm:prSet presAssocID="{757831F9-CDF7-4F9F-BE01-3821982FE800}" presName="theInnerList" presStyleCnt="0"/>
      <dgm:spPr/>
    </dgm:pt>
    <dgm:pt modelId="{CB73F04B-534D-4968-A336-4DCEBD8CAA11}" type="pres">
      <dgm:prSet presAssocID="{D6C9D76E-A07E-4AB9-B04C-BA88BB929083}" presName="childNode" presStyleLbl="node1" presStyleIdx="4" presStyleCnt="6">
        <dgm:presLayoutVars>
          <dgm:bulletEnabled val="1"/>
        </dgm:presLayoutVars>
      </dgm:prSet>
      <dgm:spPr/>
    </dgm:pt>
    <dgm:pt modelId="{A2709C16-2FA1-4318-B44F-FEB21B9483D0}" type="pres">
      <dgm:prSet presAssocID="{D6C9D76E-A07E-4AB9-B04C-BA88BB929083}" presName="aSpace2" presStyleCnt="0"/>
      <dgm:spPr/>
    </dgm:pt>
    <dgm:pt modelId="{876895AA-AA19-45C3-AEAA-6D08E9178AB7}" type="pres">
      <dgm:prSet presAssocID="{68FA213D-3F2D-4743-96E1-1F24EA3D3C23}" presName="childNode" presStyleLbl="node1" presStyleIdx="5" presStyleCnt="6">
        <dgm:presLayoutVars>
          <dgm:bulletEnabled val="1"/>
        </dgm:presLayoutVars>
      </dgm:prSet>
      <dgm:spPr/>
    </dgm:pt>
  </dgm:ptLst>
  <dgm:cxnLst>
    <dgm:cxn modelId="{88FD7604-AA7B-4AD4-8F34-0AC3342D1AA6}" type="presOf" srcId="{C977F9A1-5F3A-4E59-B9AA-C62A205B6F09}" destId="{40479BE1-6666-4370-B51C-6971B5A4DBAC}" srcOrd="0" destOrd="0" presId="urn:microsoft.com/office/officeart/2005/8/layout/lProcess2"/>
    <dgm:cxn modelId="{C8931714-9663-4280-AC43-9452A85AC5FE}" srcId="{757831F9-CDF7-4F9F-BE01-3821982FE800}" destId="{68FA213D-3F2D-4743-96E1-1F24EA3D3C23}" srcOrd="1" destOrd="0" parTransId="{8AE4B188-A31C-4F3D-A295-4C42A30C077B}" sibTransId="{3F77CE71-BD47-4609-9B3B-CB9C6803F8F2}"/>
    <dgm:cxn modelId="{02A4EF17-07D7-497C-99D7-DE7506CB94BF}" srcId="{2F6F13D0-01A7-4ED5-B075-7B21DDBA8B2B}" destId="{4F84CF01-8451-4318-9A8A-03C69BFAE73A}" srcOrd="3" destOrd="0" parTransId="{5144E125-B0A6-43B7-9E3E-20B0ABEF119D}" sibTransId="{EE779ED9-D7D4-4BE3-BFA9-2A819448BACC}"/>
    <dgm:cxn modelId="{46FD534D-3E76-4722-91F1-C636AF182ED1}" srcId="{5F48504F-49B1-4DF3-A677-1DF317D84280}" destId="{2F6F13D0-01A7-4ED5-B075-7B21DDBA8B2B}" srcOrd="0" destOrd="0" parTransId="{B13B1419-0762-43F5-8ABA-01429F1DECFB}" sibTransId="{C87D9BAC-A43F-4F0A-947E-4C43BDA7CCFC}"/>
    <dgm:cxn modelId="{895F8270-F950-4679-844D-24B4B1C1769D}" type="presOf" srcId="{3AC679A3-FD84-4669-9D11-6FD4C2AFB09A}" destId="{757441A3-AECC-4C6E-8D57-C87A6583B170}" srcOrd="0" destOrd="0" presId="urn:microsoft.com/office/officeart/2005/8/layout/lProcess2"/>
    <dgm:cxn modelId="{320F7E58-9BF8-4864-9158-752072915D1D}" srcId="{2F6F13D0-01A7-4ED5-B075-7B21DDBA8B2B}" destId="{3AC679A3-FD84-4669-9D11-6FD4C2AFB09A}" srcOrd="1" destOrd="0" parTransId="{85F9E347-5580-45D8-AB5E-6DCEA86024A7}" sibTransId="{212E7082-712D-4A46-BC99-4D724380BA31}"/>
    <dgm:cxn modelId="{AB92CE79-F7CE-4142-9341-79829A802B5F}" type="presOf" srcId="{456F6EDF-78A0-4D09-A201-C1C73F817E99}" destId="{BD1016C7-80E7-496E-8603-B99FF788968A}" srcOrd="0" destOrd="0" presId="urn:microsoft.com/office/officeart/2005/8/layout/lProcess2"/>
    <dgm:cxn modelId="{F6F77A8D-644A-4B11-9BB9-91F35AAE9FB2}" srcId="{2F6F13D0-01A7-4ED5-B075-7B21DDBA8B2B}" destId="{C977F9A1-5F3A-4E59-B9AA-C62A205B6F09}" srcOrd="2" destOrd="0" parTransId="{32FE6B99-DFE2-42F1-80B4-2DFC6AEA4F3C}" sibTransId="{858F457E-8F37-4AE5-82B3-AB7266B0AD8C}"/>
    <dgm:cxn modelId="{23FFB88D-AD06-4152-BAC3-28BEDA139219}" type="presOf" srcId="{D6C9D76E-A07E-4AB9-B04C-BA88BB929083}" destId="{CB73F04B-534D-4968-A336-4DCEBD8CAA11}" srcOrd="0" destOrd="0" presId="urn:microsoft.com/office/officeart/2005/8/layout/lProcess2"/>
    <dgm:cxn modelId="{EDE0F0AE-64C0-4514-8A58-C022F337660E}" type="presOf" srcId="{757831F9-CDF7-4F9F-BE01-3821982FE800}" destId="{D438F175-E748-4FB3-8B71-A3672E079377}" srcOrd="1" destOrd="0" presId="urn:microsoft.com/office/officeart/2005/8/layout/lProcess2"/>
    <dgm:cxn modelId="{23A048B6-B05D-4699-A189-31774D55EB9F}" srcId="{2F6F13D0-01A7-4ED5-B075-7B21DDBA8B2B}" destId="{456F6EDF-78A0-4D09-A201-C1C73F817E99}" srcOrd="0" destOrd="0" parTransId="{AA0C16E1-F365-41C6-B6C4-6A73982E1AA6}" sibTransId="{BB79E18A-2480-4623-B459-96E916F627F2}"/>
    <dgm:cxn modelId="{C9D1F0C5-CAFA-45FA-B9FF-C7EB64688E25}" type="presOf" srcId="{68FA213D-3F2D-4743-96E1-1F24EA3D3C23}" destId="{876895AA-AA19-45C3-AEAA-6D08E9178AB7}" srcOrd="0" destOrd="0" presId="urn:microsoft.com/office/officeart/2005/8/layout/lProcess2"/>
    <dgm:cxn modelId="{F1890DC6-76E8-4231-9BE7-6DB860F42651}" srcId="{5F48504F-49B1-4DF3-A677-1DF317D84280}" destId="{757831F9-CDF7-4F9F-BE01-3821982FE800}" srcOrd="1" destOrd="0" parTransId="{F5C1B76F-8F20-43C3-BFA0-3D9912C2CBB3}" sibTransId="{BEA15AE0-484F-40AE-969B-5C24CF2FF07F}"/>
    <dgm:cxn modelId="{1EE9FBCC-289F-413F-8BB9-662C6C84D725}" type="presOf" srcId="{4F84CF01-8451-4318-9A8A-03C69BFAE73A}" destId="{B62C2DD7-F2FD-42C7-9983-9621D9355C25}" srcOrd="0" destOrd="0" presId="urn:microsoft.com/office/officeart/2005/8/layout/lProcess2"/>
    <dgm:cxn modelId="{419A5ACD-17B8-4EB9-9E84-B5580F625CDA}" type="presOf" srcId="{5F48504F-49B1-4DF3-A677-1DF317D84280}" destId="{309D66D3-DB8D-4D40-A4EF-6466D84E0072}" srcOrd="0" destOrd="0" presId="urn:microsoft.com/office/officeart/2005/8/layout/lProcess2"/>
    <dgm:cxn modelId="{983A1ADE-5D00-4D24-BAE2-9A90B07E7772}" type="presOf" srcId="{2F6F13D0-01A7-4ED5-B075-7B21DDBA8B2B}" destId="{1935E30F-06AD-446D-A791-4A979C2A8237}" srcOrd="0" destOrd="0" presId="urn:microsoft.com/office/officeart/2005/8/layout/lProcess2"/>
    <dgm:cxn modelId="{53C9B5DE-C25B-4CAF-B0AA-D520F8581132}" type="presOf" srcId="{757831F9-CDF7-4F9F-BE01-3821982FE800}" destId="{2606ADAB-AFCE-4A74-9335-6192219D184D}" srcOrd="0" destOrd="0" presId="urn:microsoft.com/office/officeart/2005/8/layout/lProcess2"/>
    <dgm:cxn modelId="{6A8C9EE3-B323-453C-8187-E43E2120D17D}" srcId="{757831F9-CDF7-4F9F-BE01-3821982FE800}" destId="{D6C9D76E-A07E-4AB9-B04C-BA88BB929083}" srcOrd="0" destOrd="0" parTransId="{66D839BF-8CC0-44A1-8607-1D39734DB959}" sibTransId="{8C288381-CE0A-4BBB-AE56-4D546A81E984}"/>
    <dgm:cxn modelId="{26C0FBED-C35E-4D01-B66C-D9E682066898}" type="presOf" srcId="{2F6F13D0-01A7-4ED5-B075-7B21DDBA8B2B}" destId="{84DC23DD-14FB-4BD3-A8A5-484F707A4933}" srcOrd="1" destOrd="0" presId="urn:microsoft.com/office/officeart/2005/8/layout/lProcess2"/>
    <dgm:cxn modelId="{C81F1903-91E5-400D-85C0-E43028A4524A}" type="presParOf" srcId="{309D66D3-DB8D-4D40-A4EF-6466D84E0072}" destId="{09E2D325-B29B-43C6-B63B-CCB37BF1B3B3}" srcOrd="0" destOrd="0" presId="urn:microsoft.com/office/officeart/2005/8/layout/lProcess2"/>
    <dgm:cxn modelId="{F502A740-A4DF-405A-9A80-C716F756D620}" type="presParOf" srcId="{09E2D325-B29B-43C6-B63B-CCB37BF1B3B3}" destId="{1935E30F-06AD-446D-A791-4A979C2A8237}" srcOrd="0" destOrd="0" presId="urn:microsoft.com/office/officeart/2005/8/layout/lProcess2"/>
    <dgm:cxn modelId="{2E196DC3-151A-4C44-9AFD-E68C43D46B93}" type="presParOf" srcId="{09E2D325-B29B-43C6-B63B-CCB37BF1B3B3}" destId="{84DC23DD-14FB-4BD3-A8A5-484F707A4933}" srcOrd="1" destOrd="0" presId="urn:microsoft.com/office/officeart/2005/8/layout/lProcess2"/>
    <dgm:cxn modelId="{269E4336-CC52-46C2-89F4-C057F59B6230}" type="presParOf" srcId="{09E2D325-B29B-43C6-B63B-CCB37BF1B3B3}" destId="{BBA358F9-452A-429D-B042-81D3D50D0BB1}" srcOrd="2" destOrd="0" presId="urn:microsoft.com/office/officeart/2005/8/layout/lProcess2"/>
    <dgm:cxn modelId="{257FB5A3-C2BC-48A7-A9EB-459A91CCA4A7}" type="presParOf" srcId="{BBA358F9-452A-429D-B042-81D3D50D0BB1}" destId="{0E18E455-5FEF-4D38-8322-8C30883ACCC1}" srcOrd="0" destOrd="0" presId="urn:microsoft.com/office/officeart/2005/8/layout/lProcess2"/>
    <dgm:cxn modelId="{6AA6E79F-708B-4732-AE5B-373C0130868C}" type="presParOf" srcId="{0E18E455-5FEF-4D38-8322-8C30883ACCC1}" destId="{BD1016C7-80E7-496E-8603-B99FF788968A}" srcOrd="0" destOrd="0" presId="urn:microsoft.com/office/officeart/2005/8/layout/lProcess2"/>
    <dgm:cxn modelId="{EC7F3D73-C0E7-423C-BA1C-16953B131740}" type="presParOf" srcId="{0E18E455-5FEF-4D38-8322-8C30883ACCC1}" destId="{77E21B56-2E72-4294-9EA5-D004BBF28855}" srcOrd="1" destOrd="0" presId="urn:microsoft.com/office/officeart/2005/8/layout/lProcess2"/>
    <dgm:cxn modelId="{F82A2EF1-773D-40B6-836C-6489C82E0941}" type="presParOf" srcId="{0E18E455-5FEF-4D38-8322-8C30883ACCC1}" destId="{757441A3-AECC-4C6E-8D57-C87A6583B170}" srcOrd="2" destOrd="0" presId="urn:microsoft.com/office/officeart/2005/8/layout/lProcess2"/>
    <dgm:cxn modelId="{DFEEFCC9-00FB-44C9-B9C9-324D4ED727E9}" type="presParOf" srcId="{0E18E455-5FEF-4D38-8322-8C30883ACCC1}" destId="{1344FE51-1504-43BB-A373-71F1935A3B86}" srcOrd="3" destOrd="0" presId="urn:microsoft.com/office/officeart/2005/8/layout/lProcess2"/>
    <dgm:cxn modelId="{A9E86B3D-E87F-4978-9CAD-7DA290495104}" type="presParOf" srcId="{0E18E455-5FEF-4D38-8322-8C30883ACCC1}" destId="{40479BE1-6666-4370-B51C-6971B5A4DBAC}" srcOrd="4" destOrd="0" presId="urn:microsoft.com/office/officeart/2005/8/layout/lProcess2"/>
    <dgm:cxn modelId="{3241D312-1F8A-4952-ACE5-70CC87589DFC}" type="presParOf" srcId="{0E18E455-5FEF-4D38-8322-8C30883ACCC1}" destId="{B1B0BB67-4C50-40E9-B21C-57804F4DD82B}" srcOrd="5" destOrd="0" presId="urn:microsoft.com/office/officeart/2005/8/layout/lProcess2"/>
    <dgm:cxn modelId="{256717F0-D99B-47FF-8B58-F07682863E37}" type="presParOf" srcId="{0E18E455-5FEF-4D38-8322-8C30883ACCC1}" destId="{B62C2DD7-F2FD-42C7-9983-9621D9355C25}" srcOrd="6" destOrd="0" presId="urn:microsoft.com/office/officeart/2005/8/layout/lProcess2"/>
    <dgm:cxn modelId="{94D0770E-DD89-465F-A139-CAB73EF2FAD8}" type="presParOf" srcId="{309D66D3-DB8D-4D40-A4EF-6466D84E0072}" destId="{F4E4D5C4-A0CA-44DE-8638-7B520237846D}" srcOrd="1" destOrd="0" presId="urn:microsoft.com/office/officeart/2005/8/layout/lProcess2"/>
    <dgm:cxn modelId="{CF9F18C9-819C-4B03-A564-D6C82DB0921C}" type="presParOf" srcId="{309D66D3-DB8D-4D40-A4EF-6466D84E0072}" destId="{00FCB54D-DBCD-4C77-9E77-F3F379FD49E0}" srcOrd="2" destOrd="0" presId="urn:microsoft.com/office/officeart/2005/8/layout/lProcess2"/>
    <dgm:cxn modelId="{4EE0921F-9417-4E73-A8E1-389F41D2AE50}" type="presParOf" srcId="{00FCB54D-DBCD-4C77-9E77-F3F379FD49E0}" destId="{2606ADAB-AFCE-4A74-9335-6192219D184D}" srcOrd="0" destOrd="0" presId="urn:microsoft.com/office/officeart/2005/8/layout/lProcess2"/>
    <dgm:cxn modelId="{20F2110B-1D2E-49F4-AE69-D5B1C40E38CF}" type="presParOf" srcId="{00FCB54D-DBCD-4C77-9E77-F3F379FD49E0}" destId="{D438F175-E748-4FB3-8B71-A3672E079377}" srcOrd="1" destOrd="0" presId="urn:microsoft.com/office/officeart/2005/8/layout/lProcess2"/>
    <dgm:cxn modelId="{770889D4-5504-45CE-B42E-5B71F522B35D}" type="presParOf" srcId="{00FCB54D-DBCD-4C77-9E77-F3F379FD49E0}" destId="{82403A6C-C489-430C-BCC2-506F5CB92CE1}" srcOrd="2" destOrd="0" presId="urn:microsoft.com/office/officeart/2005/8/layout/lProcess2"/>
    <dgm:cxn modelId="{55950D28-DDD2-437B-9666-4AE37A1E70CB}" type="presParOf" srcId="{82403A6C-C489-430C-BCC2-506F5CB92CE1}" destId="{770082D4-CC96-4B11-B88E-DE86A40F94E2}" srcOrd="0" destOrd="0" presId="urn:microsoft.com/office/officeart/2005/8/layout/lProcess2"/>
    <dgm:cxn modelId="{2D4C54BD-6C97-4DAD-98BC-EC43DCB2F1B7}" type="presParOf" srcId="{770082D4-CC96-4B11-B88E-DE86A40F94E2}" destId="{CB73F04B-534D-4968-A336-4DCEBD8CAA11}" srcOrd="0" destOrd="0" presId="urn:microsoft.com/office/officeart/2005/8/layout/lProcess2"/>
    <dgm:cxn modelId="{3D778E99-927B-4105-9ACF-249FD664B4AB}" type="presParOf" srcId="{770082D4-CC96-4B11-B88E-DE86A40F94E2}" destId="{A2709C16-2FA1-4318-B44F-FEB21B9483D0}" srcOrd="1" destOrd="0" presId="urn:microsoft.com/office/officeart/2005/8/layout/lProcess2"/>
    <dgm:cxn modelId="{186F8626-F791-4042-A895-902361810C4C}" type="presParOf" srcId="{770082D4-CC96-4B11-B88E-DE86A40F94E2}" destId="{876895AA-AA19-45C3-AEAA-6D08E9178AB7}" srcOrd="2" destOrd="0" presId="urn:microsoft.com/office/officeart/2005/8/layout/lProcess2"/>
  </dgm:cxnLst>
  <dgm:bg/>
  <dgm:whole/>
  <dgm:extLst>
    <a:ext uri="http://schemas.microsoft.com/office/drawing/2008/diagram">
      <dsp:dataModelExt xmlns:dsp="http://schemas.microsoft.com/office/drawing/2008/diagram" relId="rId8" minVer="http://schemas.openxmlformats.org/drawingml/2006/diagram"/>
    </a:ext>
    <a:ext uri="{C62137D5-CB1D-491B-B009-E17868A290BF}">
      <dgm14:recolorImg xmlns:dgm14="http://schemas.microsoft.com/office/drawing/2010/diagram" val="1"/>
    </a:ext>
  </dgm:extLst>
</dgm:dataModel>
</file>

<file path=ppt/diagrams/data4.xml><?xml version="1.0" encoding="utf-8"?>
<dgm:dataModel xmlns:dgm="http://schemas.openxmlformats.org/drawingml/2006/diagram" xmlns:a="http://schemas.openxmlformats.org/drawingml/2006/main">
  <dgm:ptLst>
    <dgm:pt modelId="{C4E84C53-C789-4B75-9A46-7DEE0DE5DE07}" type="doc">
      <dgm:prSet loTypeId="urn:microsoft.com/office/officeart/2005/8/layout/vList2" loCatId="list" qsTypeId="urn:microsoft.com/office/officeart/2005/8/quickstyle/simple1" qsCatId="simple" csTypeId="urn:microsoft.com/office/officeart/2005/8/colors/colorful1" csCatId="colorful" phldr="1"/>
      <dgm:spPr/>
      <dgm:t>
        <a:bodyPr/>
        <a:lstStyle/>
        <a:p>
          <a:endParaRPr lang="en-US"/>
        </a:p>
      </dgm:t>
    </dgm:pt>
    <dgm:pt modelId="{BEE2DF0E-DE23-447A-8194-57A0A176C41F}">
      <dgm:prSet/>
      <dgm:spPr>
        <a:solidFill>
          <a:schemeClr val="accent2">
            <a:lumMod val="50000"/>
          </a:schemeClr>
        </a:solidFill>
      </dgm:spPr>
      <dgm:t>
        <a:bodyPr/>
        <a:lstStyle/>
        <a:p>
          <a:r>
            <a:rPr lang="en-US"/>
            <a:t>Cost</a:t>
          </a:r>
        </a:p>
      </dgm:t>
    </dgm:pt>
    <dgm:pt modelId="{56F19ACA-31DE-424F-8AAA-668A6BB26D6F}" type="parTrans" cxnId="{ABC6F091-8812-4EBC-AFCE-307EB7DB7898}">
      <dgm:prSet/>
      <dgm:spPr/>
      <dgm:t>
        <a:bodyPr/>
        <a:lstStyle/>
        <a:p>
          <a:endParaRPr lang="en-US"/>
        </a:p>
      </dgm:t>
    </dgm:pt>
    <dgm:pt modelId="{E8C39DA8-45E9-45DE-9282-FEA5BD4FF9F8}" type="sibTrans" cxnId="{ABC6F091-8812-4EBC-AFCE-307EB7DB7898}">
      <dgm:prSet/>
      <dgm:spPr/>
      <dgm:t>
        <a:bodyPr/>
        <a:lstStyle/>
        <a:p>
          <a:endParaRPr lang="en-US"/>
        </a:p>
      </dgm:t>
    </dgm:pt>
    <dgm:pt modelId="{8730F7C4-8E38-4422-934B-2C5AB45EADBB}">
      <dgm:prSet/>
      <dgm:spPr/>
      <dgm:t>
        <a:bodyPr/>
        <a:lstStyle/>
        <a:p>
          <a:r>
            <a:rPr lang="en-US"/>
            <a:t>Premium, Deductible, Co-pays</a:t>
          </a:r>
        </a:p>
      </dgm:t>
    </dgm:pt>
    <dgm:pt modelId="{EA30572A-5BAF-4B9F-BDDA-792F42E2E1DE}" type="parTrans" cxnId="{0C8B6E5A-E37D-4437-851B-F3C043B38E23}">
      <dgm:prSet/>
      <dgm:spPr/>
      <dgm:t>
        <a:bodyPr/>
        <a:lstStyle/>
        <a:p>
          <a:endParaRPr lang="en-US"/>
        </a:p>
      </dgm:t>
    </dgm:pt>
    <dgm:pt modelId="{AD298FA1-191D-488A-AF30-998012072B7D}" type="sibTrans" cxnId="{0C8B6E5A-E37D-4437-851B-F3C043B38E23}">
      <dgm:prSet/>
      <dgm:spPr/>
      <dgm:t>
        <a:bodyPr/>
        <a:lstStyle/>
        <a:p>
          <a:endParaRPr lang="en-US"/>
        </a:p>
      </dgm:t>
    </dgm:pt>
    <dgm:pt modelId="{4B38C80E-6CBD-4242-95AB-51DB8C5D4EE2}">
      <dgm:prSet/>
      <dgm:spPr/>
      <dgm:t>
        <a:bodyPr/>
        <a:lstStyle/>
        <a:p>
          <a:r>
            <a:rPr lang="en-US"/>
            <a:t>Senior Savings Model</a:t>
          </a:r>
        </a:p>
      </dgm:t>
    </dgm:pt>
    <dgm:pt modelId="{9B75C3B8-C620-4885-8540-1E8B748CD38C}" type="parTrans" cxnId="{B369E95F-D226-4B5D-8279-AD06D5058A7F}">
      <dgm:prSet/>
      <dgm:spPr/>
      <dgm:t>
        <a:bodyPr/>
        <a:lstStyle/>
        <a:p>
          <a:endParaRPr lang="en-US"/>
        </a:p>
      </dgm:t>
    </dgm:pt>
    <dgm:pt modelId="{81478B86-B20E-41BE-AD27-0679C6868304}" type="sibTrans" cxnId="{B369E95F-D226-4B5D-8279-AD06D5058A7F}">
      <dgm:prSet/>
      <dgm:spPr/>
      <dgm:t>
        <a:bodyPr/>
        <a:lstStyle/>
        <a:p>
          <a:endParaRPr lang="en-US"/>
        </a:p>
      </dgm:t>
    </dgm:pt>
    <dgm:pt modelId="{26C07D29-EA1D-47F7-B484-E65EC806196E}">
      <dgm:prSet/>
      <dgm:spPr>
        <a:solidFill>
          <a:schemeClr val="accent3">
            <a:lumMod val="50000"/>
          </a:schemeClr>
        </a:solidFill>
      </dgm:spPr>
      <dgm:t>
        <a:bodyPr/>
        <a:lstStyle/>
        <a:p>
          <a:r>
            <a:rPr lang="en-US"/>
            <a:t>Coverage</a:t>
          </a:r>
        </a:p>
      </dgm:t>
    </dgm:pt>
    <dgm:pt modelId="{BA81B848-BDEE-4021-AD4A-748507AFF1DB}" type="parTrans" cxnId="{B7689E3D-99A0-4F25-A8C2-F195BA89EF30}">
      <dgm:prSet/>
      <dgm:spPr/>
      <dgm:t>
        <a:bodyPr/>
        <a:lstStyle/>
        <a:p>
          <a:endParaRPr lang="en-US"/>
        </a:p>
      </dgm:t>
    </dgm:pt>
    <dgm:pt modelId="{19BF0E7B-C8F0-47C6-A8D7-2D81C1794A6D}" type="sibTrans" cxnId="{B7689E3D-99A0-4F25-A8C2-F195BA89EF30}">
      <dgm:prSet/>
      <dgm:spPr/>
      <dgm:t>
        <a:bodyPr/>
        <a:lstStyle/>
        <a:p>
          <a:endParaRPr lang="en-US"/>
        </a:p>
      </dgm:t>
    </dgm:pt>
    <dgm:pt modelId="{8E4258F5-52F8-4E95-93BC-B95C8D1F1E80}">
      <dgm:prSet/>
      <dgm:spPr/>
      <dgm:t>
        <a:bodyPr/>
        <a:lstStyle/>
        <a:p>
          <a:r>
            <a:rPr lang="en-US"/>
            <a:t>Are my drugs covered?</a:t>
          </a:r>
        </a:p>
      </dgm:t>
    </dgm:pt>
    <dgm:pt modelId="{9224598B-2ED8-4595-AD2A-A62261274A1F}" type="parTrans" cxnId="{3932FCB2-D3BE-4F49-BD03-6F83B435BB65}">
      <dgm:prSet/>
      <dgm:spPr/>
      <dgm:t>
        <a:bodyPr/>
        <a:lstStyle/>
        <a:p>
          <a:endParaRPr lang="en-US"/>
        </a:p>
      </dgm:t>
    </dgm:pt>
    <dgm:pt modelId="{581C5A93-4B0D-4822-B005-582960BEE39A}" type="sibTrans" cxnId="{3932FCB2-D3BE-4F49-BD03-6F83B435BB65}">
      <dgm:prSet/>
      <dgm:spPr/>
      <dgm:t>
        <a:bodyPr/>
        <a:lstStyle/>
        <a:p>
          <a:endParaRPr lang="en-US"/>
        </a:p>
      </dgm:t>
    </dgm:pt>
    <dgm:pt modelId="{3A39318B-8687-4D02-9A30-5BDF3552373C}">
      <dgm:prSet/>
      <dgm:spPr/>
      <dgm:t>
        <a:bodyPr/>
        <a:lstStyle/>
        <a:p>
          <a:r>
            <a:rPr lang="en-US"/>
            <a:t>Tiers</a:t>
          </a:r>
        </a:p>
      </dgm:t>
    </dgm:pt>
    <dgm:pt modelId="{08DED45C-3FF9-49CD-80A6-82EF8CC42CE8}" type="parTrans" cxnId="{CA4A2C7B-0A58-43A9-B2F4-02656A0F07DC}">
      <dgm:prSet/>
      <dgm:spPr/>
      <dgm:t>
        <a:bodyPr/>
        <a:lstStyle/>
        <a:p>
          <a:endParaRPr lang="en-US"/>
        </a:p>
      </dgm:t>
    </dgm:pt>
    <dgm:pt modelId="{D937CA83-1F9F-467D-959D-252F2639F1DB}" type="sibTrans" cxnId="{CA4A2C7B-0A58-43A9-B2F4-02656A0F07DC}">
      <dgm:prSet/>
      <dgm:spPr/>
      <dgm:t>
        <a:bodyPr/>
        <a:lstStyle/>
        <a:p>
          <a:endParaRPr lang="en-US"/>
        </a:p>
      </dgm:t>
    </dgm:pt>
    <dgm:pt modelId="{3F74ECE0-D760-4390-8EFA-1B14722E88CA}">
      <dgm:prSet/>
      <dgm:spPr/>
      <dgm:t>
        <a:bodyPr/>
        <a:lstStyle/>
        <a:p>
          <a:r>
            <a:rPr lang="en-US"/>
            <a:t>Prior Authorization, Quantity Limits, Step Therapy?</a:t>
          </a:r>
        </a:p>
      </dgm:t>
    </dgm:pt>
    <dgm:pt modelId="{F154726C-0CB6-463A-8A12-D199B3EC2F73}" type="parTrans" cxnId="{2E26F654-C24A-4998-AB56-9FB19C00A7E0}">
      <dgm:prSet/>
      <dgm:spPr/>
      <dgm:t>
        <a:bodyPr/>
        <a:lstStyle/>
        <a:p>
          <a:endParaRPr lang="en-US"/>
        </a:p>
      </dgm:t>
    </dgm:pt>
    <dgm:pt modelId="{788E710C-B08C-47A3-875F-448A452194D2}" type="sibTrans" cxnId="{2E26F654-C24A-4998-AB56-9FB19C00A7E0}">
      <dgm:prSet/>
      <dgm:spPr/>
      <dgm:t>
        <a:bodyPr/>
        <a:lstStyle/>
        <a:p>
          <a:endParaRPr lang="en-US"/>
        </a:p>
      </dgm:t>
    </dgm:pt>
    <dgm:pt modelId="{F1FC2F30-0011-4D33-9ED1-EC26B2EE41DF}">
      <dgm:prSet/>
      <dgm:spPr/>
      <dgm:t>
        <a:bodyPr/>
        <a:lstStyle/>
        <a:p>
          <a:r>
            <a:rPr lang="en-US"/>
            <a:t>Nationwide coverage for travelers</a:t>
          </a:r>
        </a:p>
      </dgm:t>
    </dgm:pt>
    <dgm:pt modelId="{E4388284-D5B3-4EB1-95C8-E075E5DAD23C}" type="parTrans" cxnId="{A2924DE6-D394-4B35-8E6E-ABEA9F1DB2CA}">
      <dgm:prSet/>
      <dgm:spPr/>
      <dgm:t>
        <a:bodyPr/>
        <a:lstStyle/>
        <a:p>
          <a:endParaRPr lang="en-US"/>
        </a:p>
      </dgm:t>
    </dgm:pt>
    <dgm:pt modelId="{305D1968-4245-4132-A110-C1BF5EA548F2}" type="sibTrans" cxnId="{A2924DE6-D394-4B35-8E6E-ABEA9F1DB2CA}">
      <dgm:prSet/>
      <dgm:spPr/>
      <dgm:t>
        <a:bodyPr/>
        <a:lstStyle/>
        <a:p>
          <a:endParaRPr lang="en-US"/>
        </a:p>
      </dgm:t>
    </dgm:pt>
    <dgm:pt modelId="{88F8F01D-E6B0-4372-8D8C-19412883A5EF}">
      <dgm:prSet/>
      <dgm:spPr>
        <a:solidFill>
          <a:schemeClr val="accent4">
            <a:lumMod val="50000"/>
          </a:schemeClr>
        </a:solidFill>
      </dgm:spPr>
      <dgm:t>
        <a:bodyPr/>
        <a:lstStyle/>
        <a:p>
          <a:r>
            <a:rPr lang="en-US"/>
            <a:t>Pharmacy</a:t>
          </a:r>
        </a:p>
      </dgm:t>
    </dgm:pt>
    <dgm:pt modelId="{666494E9-5DA4-4C28-BAC1-AB23FC0ADDFC}" type="parTrans" cxnId="{E603F630-31B6-41D2-A997-82D8F86EFA6D}">
      <dgm:prSet/>
      <dgm:spPr/>
      <dgm:t>
        <a:bodyPr/>
        <a:lstStyle/>
        <a:p>
          <a:endParaRPr lang="en-US"/>
        </a:p>
      </dgm:t>
    </dgm:pt>
    <dgm:pt modelId="{8AB8253C-CEEF-4F9B-85AB-7BFFF4076878}" type="sibTrans" cxnId="{E603F630-31B6-41D2-A997-82D8F86EFA6D}">
      <dgm:prSet/>
      <dgm:spPr/>
      <dgm:t>
        <a:bodyPr/>
        <a:lstStyle/>
        <a:p>
          <a:endParaRPr lang="en-US"/>
        </a:p>
      </dgm:t>
    </dgm:pt>
    <dgm:pt modelId="{4E7FC622-4A2F-44EB-A031-04C1164D515D}">
      <dgm:prSet/>
      <dgm:spPr/>
      <dgm:t>
        <a:bodyPr/>
        <a:lstStyle/>
        <a:p>
          <a:r>
            <a:rPr lang="en-US"/>
            <a:t>Network, Preferred</a:t>
          </a:r>
        </a:p>
      </dgm:t>
    </dgm:pt>
    <dgm:pt modelId="{5405682B-DF7E-47A4-8B4C-B971D7DE5CD2}" type="parTrans" cxnId="{0549AA02-CF1A-4275-98ED-CBDDA8AC5953}">
      <dgm:prSet/>
      <dgm:spPr/>
      <dgm:t>
        <a:bodyPr/>
        <a:lstStyle/>
        <a:p>
          <a:endParaRPr lang="en-US"/>
        </a:p>
      </dgm:t>
    </dgm:pt>
    <dgm:pt modelId="{776C750D-425E-445B-AF53-90A1AB1937BA}" type="sibTrans" cxnId="{0549AA02-CF1A-4275-98ED-CBDDA8AC5953}">
      <dgm:prSet/>
      <dgm:spPr/>
      <dgm:t>
        <a:bodyPr/>
        <a:lstStyle/>
        <a:p>
          <a:endParaRPr lang="en-US"/>
        </a:p>
      </dgm:t>
    </dgm:pt>
    <dgm:pt modelId="{E42CC9DE-C492-4730-9D90-F58B0BD6E9BB}">
      <dgm:prSet/>
      <dgm:spPr/>
      <dgm:t>
        <a:bodyPr/>
        <a:lstStyle/>
        <a:p>
          <a:r>
            <a:rPr lang="en-US"/>
            <a:t>Mail order</a:t>
          </a:r>
        </a:p>
      </dgm:t>
    </dgm:pt>
    <dgm:pt modelId="{E3DB9AF8-EB2B-4BD7-8C84-BBDCE64D2301}" type="parTrans" cxnId="{1561F83B-9FC3-40F6-9211-7C1B4EECCD53}">
      <dgm:prSet/>
      <dgm:spPr/>
      <dgm:t>
        <a:bodyPr/>
        <a:lstStyle/>
        <a:p>
          <a:endParaRPr lang="en-US"/>
        </a:p>
      </dgm:t>
    </dgm:pt>
    <dgm:pt modelId="{1F68D05A-8897-4CFB-B527-7BFEA56E2999}" type="sibTrans" cxnId="{1561F83B-9FC3-40F6-9211-7C1B4EECCD53}">
      <dgm:prSet/>
      <dgm:spPr/>
      <dgm:t>
        <a:bodyPr/>
        <a:lstStyle/>
        <a:p>
          <a:endParaRPr lang="en-US"/>
        </a:p>
      </dgm:t>
    </dgm:pt>
    <dgm:pt modelId="{A1AD1A8D-FC24-49DB-9944-BC3BF0CAFF8D}" type="pres">
      <dgm:prSet presAssocID="{C4E84C53-C789-4B75-9A46-7DEE0DE5DE07}" presName="linear" presStyleCnt="0">
        <dgm:presLayoutVars>
          <dgm:animLvl val="lvl"/>
          <dgm:resizeHandles val="exact"/>
        </dgm:presLayoutVars>
      </dgm:prSet>
      <dgm:spPr/>
    </dgm:pt>
    <dgm:pt modelId="{65133B42-74FB-46A1-992F-DC4BF7896E75}" type="pres">
      <dgm:prSet presAssocID="{BEE2DF0E-DE23-447A-8194-57A0A176C41F}" presName="parentText" presStyleLbl="node1" presStyleIdx="0" presStyleCnt="3">
        <dgm:presLayoutVars>
          <dgm:chMax val="0"/>
          <dgm:bulletEnabled val="1"/>
        </dgm:presLayoutVars>
      </dgm:prSet>
      <dgm:spPr/>
    </dgm:pt>
    <dgm:pt modelId="{99D5E00E-7B72-4BA2-A15D-E81E6EDC79C0}" type="pres">
      <dgm:prSet presAssocID="{BEE2DF0E-DE23-447A-8194-57A0A176C41F}" presName="childText" presStyleLbl="revTx" presStyleIdx="0" presStyleCnt="3">
        <dgm:presLayoutVars>
          <dgm:bulletEnabled val="1"/>
        </dgm:presLayoutVars>
      </dgm:prSet>
      <dgm:spPr/>
    </dgm:pt>
    <dgm:pt modelId="{5C9944CF-CA21-4F9B-BCFC-A92E22AB5D38}" type="pres">
      <dgm:prSet presAssocID="{26C07D29-EA1D-47F7-B484-E65EC806196E}" presName="parentText" presStyleLbl="node1" presStyleIdx="1" presStyleCnt="3" custLinFactNeighborX="0" custLinFactNeighborY="-1545">
        <dgm:presLayoutVars>
          <dgm:chMax val="0"/>
          <dgm:bulletEnabled val="1"/>
        </dgm:presLayoutVars>
      </dgm:prSet>
      <dgm:spPr/>
    </dgm:pt>
    <dgm:pt modelId="{3625AC6C-0666-449F-B26A-2DC6DB29A7AC}" type="pres">
      <dgm:prSet presAssocID="{26C07D29-EA1D-47F7-B484-E65EC806196E}" presName="childText" presStyleLbl="revTx" presStyleIdx="1" presStyleCnt="3">
        <dgm:presLayoutVars>
          <dgm:bulletEnabled val="1"/>
        </dgm:presLayoutVars>
      </dgm:prSet>
      <dgm:spPr/>
    </dgm:pt>
    <dgm:pt modelId="{13C89263-E7EE-48D3-8C99-8B05217D2D11}" type="pres">
      <dgm:prSet presAssocID="{88F8F01D-E6B0-4372-8D8C-19412883A5EF}" presName="parentText" presStyleLbl="node1" presStyleIdx="2" presStyleCnt="3">
        <dgm:presLayoutVars>
          <dgm:chMax val="0"/>
          <dgm:bulletEnabled val="1"/>
        </dgm:presLayoutVars>
      </dgm:prSet>
      <dgm:spPr/>
    </dgm:pt>
    <dgm:pt modelId="{88ECBD3C-3328-4872-A429-D184CF0C1960}" type="pres">
      <dgm:prSet presAssocID="{88F8F01D-E6B0-4372-8D8C-19412883A5EF}" presName="childText" presStyleLbl="revTx" presStyleIdx="2" presStyleCnt="3">
        <dgm:presLayoutVars>
          <dgm:bulletEnabled val="1"/>
        </dgm:presLayoutVars>
      </dgm:prSet>
      <dgm:spPr/>
    </dgm:pt>
  </dgm:ptLst>
  <dgm:cxnLst>
    <dgm:cxn modelId="{0549AA02-CF1A-4275-98ED-CBDDA8AC5953}" srcId="{88F8F01D-E6B0-4372-8D8C-19412883A5EF}" destId="{4E7FC622-4A2F-44EB-A031-04C1164D515D}" srcOrd="0" destOrd="0" parTransId="{5405682B-DF7E-47A4-8B4C-B971D7DE5CD2}" sibTransId="{776C750D-425E-445B-AF53-90A1AB1937BA}"/>
    <dgm:cxn modelId="{AF4BC512-4FBB-4AF9-B81B-2B8140EB2ABD}" type="presOf" srcId="{BEE2DF0E-DE23-447A-8194-57A0A176C41F}" destId="{65133B42-74FB-46A1-992F-DC4BF7896E75}" srcOrd="0" destOrd="0" presId="urn:microsoft.com/office/officeart/2005/8/layout/vList2"/>
    <dgm:cxn modelId="{D8DC1B18-7862-4DEE-9108-601E8408E63D}" type="presOf" srcId="{26C07D29-EA1D-47F7-B484-E65EC806196E}" destId="{5C9944CF-CA21-4F9B-BCFC-A92E22AB5D38}" srcOrd="0" destOrd="0" presId="urn:microsoft.com/office/officeart/2005/8/layout/vList2"/>
    <dgm:cxn modelId="{1C6DC91B-5D2B-47A5-B380-B7E929E8DDA4}" type="presOf" srcId="{F1FC2F30-0011-4D33-9ED1-EC26B2EE41DF}" destId="{3625AC6C-0666-449F-B26A-2DC6DB29A7AC}" srcOrd="0" destOrd="3" presId="urn:microsoft.com/office/officeart/2005/8/layout/vList2"/>
    <dgm:cxn modelId="{1BDE1E1C-56E2-436F-9C50-17FAB943801F}" type="presOf" srcId="{4B38C80E-6CBD-4242-95AB-51DB8C5D4EE2}" destId="{99D5E00E-7B72-4BA2-A15D-E81E6EDC79C0}" srcOrd="0" destOrd="1" presId="urn:microsoft.com/office/officeart/2005/8/layout/vList2"/>
    <dgm:cxn modelId="{D0B6721D-3779-4129-9793-229494E6C718}" type="presOf" srcId="{E42CC9DE-C492-4730-9D90-F58B0BD6E9BB}" destId="{88ECBD3C-3328-4872-A429-D184CF0C1960}" srcOrd="0" destOrd="1" presId="urn:microsoft.com/office/officeart/2005/8/layout/vList2"/>
    <dgm:cxn modelId="{E603F630-31B6-41D2-A997-82D8F86EFA6D}" srcId="{C4E84C53-C789-4B75-9A46-7DEE0DE5DE07}" destId="{88F8F01D-E6B0-4372-8D8C-19412883A5EF}" srcOrd="2" destOrd="0" parTransId="{666494E9-5DA4-4C28-BAC1-AB23FC0ADDFC}" sibTransId="{8AB8253C-CEEF-4F9B-85AB-7BFFF4076878}"/>
    <dgm:cxn modelId="{1561F83B-9FC3-40F6-9211-7C1B4EECCD53}" srcId="{88F8F01D-E6B0-4372-8D8C-19412883A5EF}" destId="{E42CC9DE-C492-4730-9D90-F58B0BD6E9BB}" srcOrd="1" destOrd="0" parTransId="{E3DB9AF8-EB2B-4BD7-8C84-BBDCE64D2301}" sibTransId="{1F68D05A-8897-4CFB-B527-7BFEA56E2999}"/>
    <dgm:cxn modelId="{B7689E3D-99A0-4F25-A8C2-F195BA89EF30}" srcId="{C4E84C53-C789-4B75-9A46-7DEE0DE5DE07}" destId="{26C07D29-EA1D-47F7-B484-E65EC806196E}" srcOrd="1" destOrd="0" parTransId="{BA81B848-BDEE-4021-AD4A-748507AFF1DB}" sibTransId="{19BF0E7B-C8F0-47C6-A8D7-2D81C1794A6D}"/>
    <dgm:cxn modelId="{B369E95F-D226-4B5D-8279-AD06D5058A7F}" srcId="{BEE2DF0E-DE23-447A-8194-57A0A176C41F}" destId="{4B38C80E-6CBD-4242-95AB-51DB8C5D4EE2}" srcOrd="1" destOrd="0" parTransId="{9B75C3B8-C620-4885-8540-1E8B748CD38C}" sibTransId="{81478B86-B20E-41BE-AD27-0679C6868304}"/>
    <dgm:cxn modelId="{A1C39042-6B8E-4EA9-9A43-DB4856EA908A}" type="presOf" srcId="{8E4258F5-52F8-4E95-93BC-B95C8D1F1E80}" destId="{3625AC6C-0666-449F-B26A-2DC6DB29A7AC}" srcOrd="0" destOrd="0" presId="urn:microsoft.com/office/officeart/2005/8/layout/vList2"/>
    <dgm:cxn modelId="{2E26F654-C24A-4998-AB56-9FB19C00A7E0}" srcId="{26C07D29-EA1D-47F7-B484-E65EC806196E}" destId="{3F74ECE0-D760-4390-8EFA-1B14722E88CA}" srcOrd="2" destOrd="0" parTransId="{F154726C-0CB6-463A-8A12-D199B3EC2F73}" sibTransId="{788E710C-B08C-47A3-875F-448A452194D2}"/>
    <dgm:cxn modelId="{0C8B6E5A-E37D-4437-851B-F3C043B38E23}" srcId="{BEE2DF0E-DE23-447A-8194-57A0A176C41F}" destId="{8730F7C4-8E38-4422-934B-2C5AB45EADBB}" srcOrd="0" destOrd="0" parTransId="{EA30572A-5BAF-4B9F-BDDA-792F42E2E1DE}" sibTransId="{AD298FA1-191D-488A-AF30-998012072B7D}"/>
    <dgm:cxn modelId="{CA4A2C7B-0A58-43A9-B2F4-02656A0F07DC}" srcId="{26C07D29-EA1D-47F7-B484-E65EC806196E}" destId="{3A39318B-8687-4D02-9A30-5BDF3552373C}" srcOrd="1" destOrd="0" parTransId="{08DED45C-3FF9-49CD-80A6-82EF8CC42CE8}" sibTransId="{D937CA83-1F9F-467D-959D-252F2639F1DB}"/>
    <dgm:cxn modelId="{EA15228A-54EB-4F18-AB85-69BE228073D4}" type="presOf" srcId="{8730F7C4-8E38-4422-934B-2C5AB45EADBB}" destId="{99D5E00E-7B72-4BA2-A15D-E81E6EDC79C0}" srcOrd="0" destOrd="0" presId="urn:microsoft.com/office/officeart/2005/8/layout/vList2"/>
    <dgm:cxn modelId="{ABC6F091-8812-4EBC-AFCE-307EB7DB7898}" srcId="{C4E84C53-C789-4B75-9A46-7DEE0DE5DE07}" destId="{BEE2DF0E-DE23-447A-8194-57A0A176C41F}" srcOrd="0" destOrd="0" parTransId="{56F19ACA-31DE-424F-8AAA-668A6BB26D6F}" sibTransId="{E8C39DA8-45E9-45DE-9282-FEA5BD4FF9F8}"/>
    <dgm:cxn modelId="{268C8F95-28A9-4922-9759-E473FCC234B7}" type="presOf" srcId="{3F74ECE0-D760-4390-8EFA-1B14722E88CA}" destId="{3625AC6C-0666-449F-B26A-2DC6DB29A7AC}" srcOrd="0" destOrd="2" presId="urn:microsoft.com/office/officeart/2005/8/layout/vList2"/>
    <dgm:cxn modelId="{3932FCB2-D3BE-4F49-BD03-6F83B435BB65}" srcId="{26C07D29-EA1D-47F7-B484-E65EC806196E}" destId="{8E4258F5-52F8-4E95-93BC-B95C8D1F1E80}" srcOrd="0" destOrd="0" parTransId="{9224598B-2ED8-4595-AD2A-A62261274A1F}" sibTransId="{581C5A93-4B0D-4822-B005-582960BEE39A}"/>
    <dgm:cxn modelId="{0ACDE4B6-754F-4D00-BEAF-68F28B48CA8A}" type="presOf" srcId="{4E7FC622-4A2F-44EB-A031-04C1164D515D}" destId="{88ECBD3C-3328-4872-A429-D184CF0C1960}" srcOrd="0" destOrd="0" presId="urn:microsoft.com/office/officeart/2005/8/layout/vList2"/>
    <dgm:cxn modelId="{DBC1E1C4-A314-4763-9FAA-69CA0E9DA55C}" type="presOf" srcId="{C4E84C53-C789-4B75-9A46-7DEE0DE5DE07}" destId="{A1AD1A8D-FC24-49DB-9944-BC3BF0CAFF8D}" srcOrd="0" destOrd="0" presId="urn:microsoft.com/office/officeart/2005/8/layout/vList2"/>
    <dgm:cxn modelId="{A2924DE6-D394-4B35-8E6E-ABEA9F1DB2CA}" srcId="{26C07D29-EA1D-47F7-B484-E65EC806196E}" destId="{F1FC2F30-0011-4D33-9ED1-EC26B2EE41DF}" srcOrd="3" destOrd="0" parTransId="{E4388284-D5B3-4EB1-95C8-E075E5DAD23C}" sibTransId="{305D1968-4245-4132-A110-C1BF5EA548F2}"/>
    <dgm:cxn modelId="{C00745EE-BE6E-475A-A8F3-EDF48AEFDD7F}" type="presOf" srcId="{88F8F01D-E6B0-4372-8D8C-19412883A5EF}" destId="{13C89263-E7EE-48D3-8C99-8B05217D2D11}" srcOrd="0" destOrd="0" presId="urn:microsoft.com/office/officeart/2005/8/layout/vList2"/>
    <dgm:cxn modelId="{8069D5EE-77EC-4215-B16F-70CDC8BC66F1}" type="presOf" srcId="{3A39318B-8687-4D02-9A30-5BDF3552373C}" destId="{3625AC6C-0666-449F-B26A-2DC6DB29A7AC}" srcOrd="0" destOrd="1" presId="urn:microsoft.com/office/officeart/2005/8/layout/vList2"/>
    <dgm:cxn modelId="{1175184D-8283-4C75-8B24-74239D97E1BE}" type="presParOf" srcId="{A1AD1A8D-FC24-49DB-9944-BC3BF0CAFF8D}" destId="{65133B42-74FB-46A1-992F-DC4BF7896E75}" srcOrd="0" destOrd="0" presId="urn:microsoft.com/office/officeart/2005/8/layout/vList2"/>
    <dgm:cxn modelId="{09B65B24-1B18-4D40-86DA-F0CC59FB0FF1}" type="presParOf" srcId="{A1AD1A8D-FC24-49DB-9944-BC3BF0CAFF8D}" destId="{99D5E00E-7B72-4BA2-A15D-E81E6EDC79C0}" srcOrd="1" destOrd="0" presId="urn:microsoft.com/office/officeart/2005/8/layout/vList2"/>
    <dgm:cxn modelId="{911D246E-A0DE-40A8-86ED-3A4C363BBCA9}" type="presParOf" srcId="{A1AD1A8D-FC24-49DB-9944-BC3BF0CAFF8D}" destId="{5C9944CF-CA21-4F9B-BCFC-A92E22AB5D38}" srcOrd="2" destOrd="0" presId="urn:microsoft.com/office/officeart/2005/8/layout/vList2"/>
    <dgm:cxn modelId="{6D6148FF-85DB-4189-B3AA-45662E395E7C}" type="presParOf" srcId="{A1AD1A8D-FC24-49DB-9944-BC3BF0CAFF8D}" destId="{3625AC6C-0666-449F-B26A-2DC6DB29A7AC}" srcOrd="3" destOrd="0" presId="urn:microsoft.com/office/officeart/2005/8/layout/vList2"/>
    <dgm:cxn modelId="{530ED245-9CA6-417B-B50B-A7A62CE12DAB}" type="presParOf" srcId="{A1AD1A8D-FC24-49DB-9944-BC3BF0CAFF8D}" destId="{13C89263-E7EE-48D3-8C99-8B05217D2D11}" srcOrd="4" destOrd="0" presId="urn:microsoft.com/office/officeart/2005/8/layout/vList2"/>
    <dgm:cxn modelId="{FBA895A5-FA00-4782-BAAD-14A7E1B730F0}" type="presParOf" srcId="{A1AD1A8D-FC24-49DB-9944-BC3BF0CAFF8D}" destId="{88ECBD3C-3328-4872-A429-D184CF0C1960}" srcOrd="5"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A703F1E5-6EED-43CA-979C-8A77D7CF9E6D}" type="doc">
      <dgm:prSet loTypeId="urn:microsoft.com/office/officeart/2005/8/layout/vList2" loCatId="list" qsTypeId="urn:microsoft.com/office/officeart/2005/8/quickstyle/simple1" qsCatId="simple" csTypeId="urn:microsoft.com/office/officeart/2005/8/colors/colorful1" csCatId="colorful" phldr="1"/>
      <dgm:spPr/>
      <dgm:t>
        <a:bodyPr/>
        <a:lstStyle/>
        <a:p>
          <a:endParaRPr lang="en-US"/>
        </a:p>
      </dgm:t>
    </dgm:pt>
    <dgm:pt modelId="{312FFC31-4791-4D59-8DB2-B2C6249FCFBD}">
      <dgm:prSet custT="1"/>
      <dgm:spPr>
        <a:solidFill>
          <a:schemeClr val="accent2">
            <a:lumMod val="50000"/>
          </a:schemeClr>
        </a:solidFill>
      </dgm:spPr>
      <dgm:t>
        <a:bodyPr/>
        <a:lstStyle/>
        <a:p>
          <a:r>
            <a:rPr lang="en-US" sz="2600"/>
            <a:t>Cost</a:t>
          </a:r>
        </a:p>
      </dgm:t>
    </dgm:pt>
    <dgm:pt modelId="{267331B9-1268-464A-B480-A8B760993172}" type="parTrans" cxnId="{DDEEECAA-C763-43C6-8B63-F4B604C5A360}">
      <dgm:prSet/>
      <dgm:spPr/>
      <dgm:t>
        <a:bodyPr/>
        <a:lstStyle/>
        <a:p>
          <a:endParaRPr lang="en-US"/>
        </a:p>
      </dgm:t>
    </dgm:pt>
    <dgm:pt modelId="{5D93C8A3-7774-410A-AAB6-6FD4B508134F}" type="sibTrans" cxnId="{DDEEECAA-C763-43C6-8B63-F4B604C5A360}">
      <dgm:prSet/>
      <dgm:spPr/>
      <dgm:t>
        <a:bodyPr/>
        <a:lstStyle/>
        <a:p>
          <a:endParaRPr lang="en-US"/>
        </a:p>
      </dgm:t>
    </dgm:pt>
    <dgm:pt modelId="{853058BA-D597-47F1-ACF8-95103097A6AF}">
      <dgm:prSet custT="1"/>
      <dgm:spPr/>
      <dgm:t>
        <a:bodyPr/>
        <a:lstStyle/>
        <a:p>
          <a:r>
            <a:rPr lang="en-US" sz="2000" dirty="0"/>
            <a:t>Premium, Deductible, Co-pays</a:t>
          </a:r>
        </a:p>
      </dgm:t>
    </dgm:pt>
    <dgm:pt modelId="{908BDA94-A685-43E8-A369-68C07B64C129}" type="parTrans" cxnId="{82ACEC58-263E-416E-A2C6-0F75C4ABEF43}">
      <dgm:prSet/>
      <dgm:spPr/>
      <dgm:t>
        <a:bodyPr/>
        <a:lstStyle/>
        <a:p>
          <a:endParaRPr lang="en-US"/>
        </a:p>
      </dgm:t>
    </dgm:pt>
    <dgm:pt modelId="{47ACECD9-CFC0-4B34-BC50-94A6A9A2637E}" type="sibTrans" cxnId="{82ACEC58-263E-416E-A2C6-0F75C4ABEF43}">
      <dgm:prSet/>
      <dgm:spPr/>
      <dgm:t>
        <a:bodyPr/>
        <a:lstStyle/>
        <a:p>
          <a:endParaRPr lang="en-US"/>
        </a:p>
      </dgm:t>
    </dgm:pt>
    <dgm:pt modelId="{AD107CB4-209C-47A9-96A1-96AC46BC1BC3}">
      <dgm:prSet custT="1"/>
      <dgm:spPr/>
      <dgm:t>
        <a:bodyPr/>
        <a:lstStyle/>
        <a:p>
          <a:r>
            <a:rPr lang="en-US" sz="2000" dirty="0"/>
            <a:t>Senior Savings Model</a:t>
          </a:r>
        </a:p>
      </dgm:t>
    </dgm:pt>
    <dgm:pt modelId="{54A4DEAE-AE0F-45D7-B9A6-23BB5CDB1D7E}" type="parTrans" cxnId="{4785B658-4195-41A5-B702-6183FD5AFBDE}">
      <dgm:prSet/>
      <dgm:spPr/>
      <dgm:t>
        <a:bodyPr/>
        <a:lstStyle/>
        <a:p>
          <a:endParaRPr lang="en-US"/>
        </a:p>
      </dgm:t>
    </dgm:pt>
    <dgm:pt modelId="{0EBF5436-71DD-405A-9303-9741F6E915C0}" type="sibTrans" cxnId="{4785B658-4195-41A5-B702-6183FD5AFBDE}">
      <dgm:prSet/>
      <dgm:spPr/>
      <dgm:t>
        <a:bodyPr/>
        <a:lstStyle/>
        <a:p>
          <a:endParaRPr lang="en-US"/>
        </a:p>
      </dgm:t>
    </dgm:pt>
    <dgm:pt modelId="{D548F013-AD7E-4F9E-AC83-FAAD697671D3}">
      <dgm:prSet custT="1"/>
      <dgm:spPr>
        <a:solidFill>
          <a:schemeClr val="accent3">
            <a:lumMod val="50000"/>
          </a:schemeClr>
        </a:solidFill>
      </dgm:spPr>
      <dgm:t>
        <a:bodyPr/>
        <a:lstStyle/>
        <a:p>
          <a:r>
            <a:rPr lang="en-US" sz="2600"/>
            <a:t>Coverage</a:t>
          </a:r>
        </a:p>
      </dgm:t>
    </dgm:pt>
    <dgm:pt modelId="{4879B23C-6959-462B-8C27-33198C893717}" type="parTrans" cxnId="{5D9FD499-B328-4B05-BC17-B8D6BDC2098E}">
      <dgm:prSet/>
      <dgm:spPr/>
      <dgm:t>
        <a:bodyPr/>
        <a:lstStyle/>
        <a:p>
          <a:endParaRPr lang="en-US"/>
        </a:p>
      </dgm:t>
    </dgm:pt>
    <dgm:pt modelId="{860154B4-59A2-4D88-9478-52257D601E52}" type="sibTrans" cxnId="{5D9FD499-B328-4B05-BC17-B8D6BDC2098E}">
      <dgm:prSet/>
      <dgm:spPr/>
      <dgm:t>
        <a:bodyPr/>
        <a:lstStyle/>
        <a:p>
          <a:endParaRPr lang="en-US"/>
        </a:p>
      </dgm:t>
    </dgm:pt>
    <dgm:pt modelId="{A696EF51-87C8-43E3-A0B9-D1C51897CFCB}">
      <dgm:prSet custT="1"/>
      <dgm:spPr/>
      <dgm:t>
        <a:bodyPr/>
        <a:lstStyle/>
        <a:p>
          <a:r>
            <a:rPr lang="en-US" sz="2000"/>
            <a:t>Are my drugs covered?</a:t>
          </a:r>
        </a:p>
      </dgm:t>
    </dgm:pt>
    <dgm:pt modelId="{74C3ADD7-4077-451C-8606-71E61F96D42D}" type="parTrans" cxnId="{1CB91A84-B29E-41F0-B336-3DB2ED0BC084}">
      <dgm:prSet/>
      <dgm:spPr/>
      <dgm:t>
        <a:bodyPr/>
        <a:lstStyle/>
        <a:p>
          <a:endParaRPr lang="en-US"/>
        </a:p>
      </dgm:t>
    </dgm:pt>
    <dgm:pt modelId="{1CC0B538-88AE-4ED5-9BFC-7934A0A8153B}" type="sibTrans" cxnId="{1CB91A84-B29E-41F0-B336-3DB2ED0BC084}">
      <dgm:prSet/>
      <dgm:spPr/>
      <dgm:t>
        <a:bodyPr/>
        <a:lstStyle/>
        <a:p>
          <a:endParaRPr lang="en-US"/>
        </a:p>
      </dgm:t>
    </dgm:pt>
    <dgm:pt modelId="{514C103B-CB18-4F88-A57E-8149117A9942}">
      <dgm:prSet custT="1"/>
      <dgm:spPr/>
      <dgm:t>
        <a:bodyPr/>
        <a:lstStyle/>
        <a:p>
          <a:r>
            <a:rPr lang="en-US" sz="2000"/>
            <a:t>What tier are they?</a:t>
          </a:r>
        </a:p>
      </dgm:t>
    </dgm:pt>
    <dgm:pt modelId="{B8411464-2F7B-41BE-BF84-131CD5368F16}" type="parTrans" cxnId="{067C860B-E030-4419-A0C3-D593902815FD}">
      <dgm:prSet/>
      <dgm:spPr/>
      <dgm:t>
        <a:bodyPr/>
        <a:lstStyle/>
        <a:p>
          <a:endParaRPr lang="en-US"/>
        </a:p>
      </dgm:t>
    </dgm:pt>
    <dgm:pt modelId="{430DAF0A-2647-404F-8187-4EE8C189AF89}" type="sibTrans" cxnId="{067C860B-E030-4419-A0C3-D593902815FD}">
      <dgm:prSet/>
      <dgm:spPr/>
      <dgm:t>
        <a:bodyPr/>
        <a:lstStyle/>
        <a:p>
          <a:endParaRPr lang="en-US"/>
        </a:p>
      </dgm:t>
    </dgm:pt>
    <dgm:pt modelId="{4EA1C4DE-A0EC-4C92-8C4B-6DF34E038177}">
      <dgm:prSet custT="1"/>
      <dgm:spPr/>
      <dgm:t>
        <a:bodyPr/>
        <a:lstStyle/>
        <a:p>
          <a:r>
            <a:rPr lang="en-US" sz="2000" dirty="0"/>
            <a:t>Prior Authorization, Quantity Limits, Step Therapy?</a:t>
          </a:r>
        </a:p>
      </dgm:t>
    </dgm:pt>
    <dgm:pt modelId="{B21C5C80-5E3F-4612-85BC-50E1DA1D6504}" type="parTrans" cxnId="{3E1E6C5A-29AE-4652-8110-76C1E96530DD}">
      <dgm:prSet/>
      <dgm:spPr/>
      <dgm:t>
        <a:bodyPr/>
        <a:lstStyle/>
        <a:p>
          <a:endParaRPr lang="en-US"/>
        </a:p>
      </dgm:t>
    </dgm:pt>
    <dgm:pt modelId="{2FB4831E-01F7-4C7B-AAD2-E8407F7B4101}" type="sibTrans" cxnId="{3E1E6C5A-29AE-4652-8110-76C1E96530DD}">
      <dgm:prSet/>
      <dgm:spPr/>
      <dgm:t>
        <a:bodyPr/>
        <a:lstStyle/>
        <a:p>
          <a:endParaRPr lang="en-US"/>
        </a:p>
      </dgm:t>
    </dgm:pt>
    <dgm:pt modelId="{FCA5B2F9-9E53-40B6-A784-A4EA1420A311}">
      <dgm:prSet custT="1"/>
      <dgm:spPr>
        <a:solidFill>
          <a:schemeClr val="accent4">
            <a:lumMod val="50000"/>
          </a:schemeClr>
        </a:solidFill>
      </dgm:spPr>
      <dgm:t>
        <a:bodyPr/>
        <a:lstStyle/>
        <a:p>
          <a:r>
            <a:rPr lang="en-US" sz="2600"/>
            <a:t>Pharmacy</a:t>
          </a:r>
        </a:p>
      </dgm:t>
    </dgm:pt>
    <dgm:pt modelId="{30980244-EA2B-4A57-9DBF-E85B67FD028F}" type="parTrans" cxnId="{353BEB8F-76CA-4C7A-83BE-F6FD5F247354}">
      <dgm:prSet/>
      <dgm:spPr/>
      <dgm:t>
        <a:bodyPr/>
        <a:lstStyle/>
        <a:p>
          <a:endParaRPr lang="en-US"/>
        </a:p>
      </dgm:t>
    </dgm:pt>
    <dgm:pt modelId="{60DCC2B2-5C81-47DD-B449-5C51F9813C7C}" type="sibTrans" cxnId="{353BEB8F-76CA-4C7A-83BE-F6FD5F247354}">
      <dgm:prSet/>
      <dgm:spPr/>
      <dgm:t>
        <a:bodyPr/>
        <a:lstStyle/>
        <a:p>
          <a:endParaRPr lang="en-US"/>
        </a:p>
      </dgm:t>
    </dgm:pt>
    <dgm:pt modelId="{3DF6FCC9-C089-49D4-A439-6C907663E673}">
      <dgm:prSet custT="1"/>
      <dgm:spPr/>
      <dgm:t>
        <a:bodyPr/>
        <a:lstStyle/>
        <a:p>
          <a:r>
            <a:rPr lang="en-US" sz="2000"/>
            <a:t>In-Network, Preferred, Mail Order</a:t>
          </a:r>
        </a:p>
      </dgm:t>
    </dgm:pt>
    <dgm:pt modelId="{E414C05D-2C60-4B2D-A271-6566E3665FDD}" type="parTrans" cxnId="{7C6BD778-3F1E-466B-95A5-8908078EE0E4}">
      <dgm:prSet/>
      <dgm:spPr/>
      <dgm:t>
        <a:bodyPr/>
        <a:lstStyle/>
        <a:p>
          <a:endParaRPr lang="en-US"/>
        </a:p>
      </dgm:t>
    </dgm:pt>
    <dgm:pt modelId="{987DD963-C486-44F2-9B75-830A7B87936D}" type="sibTrans" cxnId="{7C6BD778-3F1E-466B-95A5-8908078EE0E4}">
      <dgm:prSet/>
      <dgm:spPr/>
      <dgm:t>
        <a:bodyPr/>
        <a:lstStyle/>
        <a:p>
          <a:endParaRPr lang="en-US"/>
        </a:p>
      </dgm:t>
    </dgm:pt>
    <dgm:pt modelId="{9C5401F1-3670-48D3-9ACF-C81C4812EDE9}" type="pres">
      <dgm:prSet presAssocID="{A703F1E5-6EED-43CA-979C-8A77D7CF9E6D}" presName="linear" presStyleCnt="0">
        <dgm:presLayoutVars>
          <dgm:animLvl val="lvl"/>
          <dgm:resizeHandles val="exact"/>
        </dgm:presLayoutVars>
      </dgm:prSet>
      <dgm:spPr/>
    </dgm:pt>
    <dgm:pt modelId="{98D2C822-F898-4DEF-8128-4248728F74DB}" type="pres">
      <dgm:prSet presAssocID="{312FFC31-4791-4D59-8DB2-B2C6249FCFBD}" presName="parentText" presStyleLbl="node1" presStyleIdx="0" presStyleCnt="3">
        <dgm:presLayoutVars>
          <dgm:chMax val="0"/>
          <dgm:bulletEnabled val="1"/>
        </dgm:presLayoutVars>
      </dgm:prSet>
      <dgm:spPr/>
    </dgm:pt>
    <dgm:pt modelId="{4E697D5B-4163-45F5-A18D-E1FEF526D1CF}" type="pres">
      <dgm:prSet presAssocID="{312FFC31-4791-4D59-8DB2-B2C6249FCFBD}" presName="childText" presStyleLbl="revTx" presStyleIdx="0" presStyleCnt="3">
        <dgm:presLayoutVars>
          <dgm:bulletEnabled val="1"/>
        </dgm:presLayoutVars>
      </dgm:prSet>
      <dgm:spPr/>
    </dgm:pt>
    <dgm:pt modelId="{A13F0DBA-5DBA-45B5-A4D8-47C5F538D357}" type="pres">
      <dgm:prSet presAssocID="{D548F013-AD7E-4F9E-AC83-FAAD697671D3}" presName="parentText" presStyleLbl="node1" presStyleIdx="1" presStyleCnt="3">
        <dgm:presLayoutVars>
          <dgm:chMax val="0"/>
          <dgm:bulletEnabled val="1"/>
        </dgm:presLayoutVars>
      </dgm:prSet>
      <dgm:spPr/>
    </dgm:pt>
    <dgm:pt modelId="{AA2A6053-C7D7-4FFA-9593-1C0E0A1AEF9E}" type="pres">
      <dgm:prSet presAssocID="{D548F013-AD7E-4F9E-AC83-FAAD697671D3}" presName="childText" presStyleLbl="revTx" presStyleIdx="1" presStyleCnt="3">
        <dgm:presLayoutVars>
          <dgm:bulletEnabled val="1"/>
        </dgm:presLayoutVars>
      </dgm:prSet>
      <dgm:spPr/>
    </dgm:pt>
    <dgm:pt modelId="{E589E08F-0103-4563-99F2-1E90DE012793}" type="pres">
      <dgm:prSet presAssocID="{FCA5B2F9-9E53-40B6-A784-A4EA1420A311}" presName="parentText" presStyleLbl="node1" presStyleIdx="2" presStyleCnt="3">
        <dgm:presLayoutVars>
          <dgm:chMax val="0"/>
          <dgm:bulletEnabled val="1"/>
        </dgm:presLayoutVars>
      </dgm:prSet>
      <dgm:spPr/>
    </dgm:pt>
    <dgm:pt modelId="{1247A8BB-270C-4C93-AF2F-EE26FD1C126E}" type="pres">
      <dgm:prSet presAssocID="{FCA5B2F9-9E53-40B6-A784-A4EA1420A311}" presName="childText" presStyleLbl="revTx" presStyleIdx="2" presStyleCnt="3">
        <dgm:presLayoutVars>
          <dgm:bulletEnabled val="1"/>
        </dgm:presLayoutVars>
      </dgm:prSet>
      <dgm:spPr/>
    </dgm:pt>
  </dgm:ptLst>
  <dgm:cxnLst>
    <dgm:cxn modelId="{06ED9408-50C9-4852-BD11-EAC6160FEF60}" type="presOf" srcId="{853058BA-D597-47F1-ACF8-95103097A6AF}" destId="{4E697D5B-4163-45F5-A18D-E1FEF526D1CF}" srcOrd="0" destOrd="0" presId="urn:microsoft.com/office/officeart/2005/8/layout/vList2"/>
    <dgm:cxn modelId="{067C860B-E030-4419-A0C3-D593902815FD}" srcId="{D548F013-AD7E-4F9E-AC83-FAAD697671D3}" destId="{514C103B-CB18-4F88-A57E-8149117A9942}" srcOrd="1" destOrd="0" parTransId="{B8411464-2F7B-41BE-BF84-131CD5368F16}" sibTransId="{430DAF0A-2647-404F-8187-4EE8C189AF89}"/>
    <dgm:cxn modelId="{4B61B00D-C13A-4C8D-80D4-2B24508AB82E}" type="presOf" srcId="{4EA1C4DE-A0EC-4C92-8C4B-6DF34E038177}" destId="{AA2A6053-C7D7-4FFA-9593-1C0E0A1AEF9E}" srcOrd="0" destOrd="2" presId="urn:microsoft.com/office/officeart/2005/8/layout/vList2"/>
    <dgm:cxn modelId="{1CD7A435-6276-4F53-8388-147A5E6B0023}" type="presOf" srcId="{FCA5B2F9-9E53-40B6-A784-A4EA1420A311}" destId="{E589E08F-0103-4563-99F2-1E90DE012793}" srcOrd="0" destOrd="0" presId="urn:microsoft.com/office/officeart/2005/8/layout/vList2"/>
    <dgm:cxn modelId="{F3A30940-5276-4373-977C-499BC02AD41A}" type="presOf" srcId="{A703F1E5-6EED-43CA-979C-8A77D7CF9E6D}" destId="{9C5401F1-3670-48D3-9ACF-C81C4812EDE9}" srcOrd="0" destOrd="0" presId="urn:microsoft.com/office/officeart/2005/8/layout/vList2"/>
    <dgm:cxn modelId="{C0B0EC76-7A54-4CF3-B1E0-1BDE7952ABA1}" type="presOf" srcId="{A696EF51-87C8-43E3-A0B9-D1C51897CFCB}" destId="{AA2A6053-C7D7-4FFA-9593-1C0E0A1AEF9E}" srcOrd="0" destOrd="0" presId="urn:microsoft.com/office/officeart/2005/8/layout/vList2"/>
    <dgm:cxn modelId="{4785B658-4195-41A5-B702-6183FD5AFBDE}" srcId="{312FFC31-4791-4D59-8DB2-B2C6249FCFBD}" destId="{AD107CB4-209C-47A9-96A1-96AC46BC1BC3}" srcOrd="1" destOrd="0" parTransId="{54A4DEAE-AE0F-45D7-B9A6-23BB5CDB1D7E}" sibTransId="{0EBF5436-71DD-405A-9303-9741F6E915C0}"/>
    <dgm:cxn modelId="{7C6BD778-3F1E-466B-95A5-8908078EE0E4}" srcId="{FCA5B2F9-9E53-40B6-A784-A4EA1420A311}" destId="{3DF6FCC9-C089-49D4-A439-6C907663E673}" srcOrd="0" destOrd="0" parTransId="{E414C05D-2C60-4B2D-A271-6566E3665FDD}" sibTransId="{987DD963-C486-44F2-9B75-830A7B87936D}"/>
    <dgm:cxn modelId="{82ACEC58-263E-416E-A2C6-0F75C4ABEF43}" srcId="{312FFC31-4791-4D59-8DB2-B2C6249FCFBD}" destId="{853058BA-D597-47F1-ACF8-95103097A6AF}" srcOrd="0" destOrd="0" parTransId="{908BDA94-A685-43E8-A369-68C07B64C129}" sibTransId="{47ACECD9-CFC0-4B34-BC50-94A6A9A2637E}"/>
    <dgm:cxn modelId="{3E1E6C5A-29AE-4652-8110-76C1E96530DD}" srcId="{D548F013-AD7E-4F9E-AC83-FAAD697671D3}" destId="{4EA1C4DE-A0EC-4C92-8C4B-6DF34E038177}" srcOrd="2" destOrd="0" parTransId="{B21C5C80-5E3F-4612-85BC-50E1DA1D6504}" sibTransId="{2FB4831E-01F7-4C7B-AAD2-E8407F7B4101}"/>
    <dgm:cxn modelId="{4DE3EB81-1E1D-43E0-9D23-54F9CFA0B516}" type="presOf" srcId="{312FFC31-4791-4D59-8DB2-B2C6249FCFBD}" destId="{98D2C822-F898-4DEF-8128-4248728F74DB}" srcOrd="0" destOrd="0" presId="urn:microsoft.com/office/officeart/2005/8/layout/vList2"/>
    <dgm:cxn modelId="{1CB91A84-B29E-41F0-B336-3DB2ED0BC084}" srcId="{D548F013-AD7E-4F9E-AC83-FAAD697671D3}" destId="{A696EF51-87C8-43E3-A0B9-D1C51897CFCB}" srcOrd="0" destOrd="0" parTransId="{74C3ADD7-4077-451C-8606-71E61F96D42D}" sibTransId="{1CC0B538-88AE-4ED5-9BFC-7934A0A8153B}"/>
    <dgm:cxn modelId="{353BEB8F-76CA-4C7A-83BE-F6FD5F247354}" srcId="{A703F1E5-6EED-43CA-979C-8A77D7CF9E6D}" destId="{FCA5B2F9-9E53-40B6-A784-A4EA1420A311}" srcOrd="2" destOrd="0" parTransId="{30980244-EA2B-4A57-9DBF-E85B67FD028F}" sibTransId="{60DCC2B2-5C81-47DD-B449-5C51F9813C7C}"/>
    <dgm:cxn modelId="{4AD1DC95-8068-4B96-BAB2-247016D18979}" type="presOf" srcId="{514C103B-CB18-4F88-A57E-8149117A9942}" destId="{AA2A6053-C7D7-4FFA-9593-1C0E0A1AEF9E}" srcOrd="0" destOrd="1" presId="urn:microsoft.com/office/officeart/2005/8/layout/vList2"/>
    <dgm:cxn modelId="{5D9FD499-B328-4B05-BC17-B8D6BDC2098E}" srcId="{A703F1E5-6EED-43CA-979C-8A77D7CF9E6D}" destId="{D548F013-AD7E-4F9E-AC83-FAAD697671D3}" srcOrd="1" destOrd="0" parTransId="{4879B23C-6959-462B-8C27-33198C893717}" sibTransId="{860154B4-59A2-4D88-9478-52257D601E52}"/>
    <dgm:cxn modelId="{1DC103A4-8D3D-49D9-8E71-2AB60463E15B}" type="presOf" srcId="{AD107CB4-209C-47A9-96A1-96AC46BC1BC3}" destId="{4E697D5B-4163-45F5-A18D-E1FEF526D1CF}" srcOrd="0" destOrd="1" presId="urn:microsoft.com/office/officeart/2005/8/layout/vList2"/>
    <dgm:cxn modelId="{DDEEECAA-C763-43C6-8B63-F4B604C5A360}" srcId="{A703F1E5-6EED-43CA-979C-8A77D7CF9E6D}" destId="{312FFC31-4791-4D59-8DB2-B2C6249FCFBD}" srcOrd="0" destOrd="0" parTransId="{267331B9-1268-464A-B480-A8B760993172}" sibTransId="{5D93C8A3-7774-410A-AAB6-6FD4B508134F}"/>
    <dgm:cxn modelId="{712193D0-7A31-4B96-93FF-4BD939F995B4}" type="presOf" srcId="{D548F013-AD7E-4F9E-AC83-FAAD697671D3}" destId="{A13F0DBA-5DBA-45B5-A4D8-47C5F538D357}" srcOrd="0" destOrd="0" presId="urn:microsoft.com/office/officeart/2005/8/layout/vList2"/>
    <dgm:cxn modelId="{11453FF8-8825-45C4-9149-BFD672722225}" type="presOf" srcId="{3DF6FCC9-C089-49D4-A439-6C907663E673}" destId="{1247A8BB-270C-4C93-AF2F-EE26FD1C126E}" srcOrd="0" destOrd="0" presId="urn:microsoft.com/office/officeart/2005/8/layout/vList2"/>
    <dgm:cxn modelId="{A8DB1664-D171-44AF-9EE4-F260EB1F69B2}" type="presParOf" srcId="{9C5401F1-3670-48D3-9ACF-C81C4812EDE9}" destId="{98D2C822-F898-4DEF-8128-4248728F74DB}" srcOrd="0" destOrd="0" presId="urn:microsoft.com/office/officeart/2005/8/layout/vList2"/>
    <dgm:cxn modelId="{7EDF0F74-460D-405B-A96B-665DCFF9044A}" type="presParOf" srcId="{9C5401F1-3670-48D3-9ACF-C81C4812EDE9}" destId="{4E697D5B-4163-45F5-A18D-E1FEF526D1CF}" srcOrd="1" destOrd="0" presId="urn:microsoft.com/office/officeart/2005/8/layout/vList2"/>
    <dgm:cxn modelId="{BAA2CF16-BFC2-43B5-961D-2EE9AD0BF1FF}" type="presParOf" srcId="{9C5401F1-3670-48D3-9ACF-C81C4812EDE9}" destId="{A13F0DBA-5DBA-45B5-A4D8-47C5F538D357}" srcOrd="2" destOrd="0" presId="urn:microsoft.com/office/officeart/2005/8/layout/vList2"/>
    <dgm:cxn modelId="{FC3D960A-1768-4C9F-B30C-B0F260C71887}" type="presParOf" srcId="{9C5401F1-3670-48D3-9ACF-C81C4812EDE9}" destId="{AA2A6053-C7D7-4FFA-9593-1C0E0A1AEF9E}" srcOrd="3" destOrd="0" presId="urn:microsoft.com/office/officeart/2005/8/layout/vList2"/>
    <dgm:cxn modelId="{01A43D17-B0E5-45BE-8BEA-C24D66D4051B}" type="presParOf" srcId="{9C5401F1-3670-48D3-9ACF-C81C4812EDE9}" destId="{E589E08F-0103-4563-99F2-1E90DE012793}" srcOrd="4" destOrd="0" presId="urn:microsoft.com/office/officeart/2005/8/layout/vList2"/>
    <dgm:cxn modelId="{4569C494-F935-428B-A605-1016EBA64C2F}" type="presParOf" srcId="{9C5401F1-3670-48D3-9ACF-C81C4812EDE9}" destId="{1247A8BB-270C-4C93-AF2F-EE26FD1C126E}" srcOrd="5"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1F78398-CF79-4264-8AD1-C2F413304F81}" type="doc">
      <dgm:prSet loTypeId="urn:microsoft.com/office/officeart/2005/8/layout/vList2" loCatId="list" qsTypeId="urn:microsoft.com/office/officeart/2005/8/quickstyle/simple1" qsCatId="simple" csTypeId="urn:microsoft.com/office/officeart/2005/8/colors/colorful1" csCatId="colorful" phldr="1"/>
      <dgm:spPr/>
      <dgm:t>
        <a:bodyPr/>
        <a:lstStyle/>
        <a:p>
          <a:endParaRPr lang="en-US"/>
        </a:p>
      </dgm:t>
    </dgm:pt>
    <dgm:pt modelId="{E07C32B3-2F7B-4039-BECA-264BF1262427}">
      <dgm:prSet/>
      <dgm:spPr>
        <a:solidFill>
          <a:schemeClr val="accent5">
            <a:lumMod val="50000"/>
          </a:schemeClr>
        </a:solidFill>
      </dgm:spPr>
      <dgm:t>
        <a:bodyPr/>
        <a:lstStyle/>
        <a:p>
          <a:r>
            <a:rPr lang="en-US"/>
            <a:t>Primary Care Physician/ Specialists</a:t>
          </a:r>
        </a:p>
      </dgm:t>
    </dgm:pt>
    <dgm:pt modelId="{A442C6A6-845A-4834-AEA7-B15C346CAF69}" type="parTrans" cxnId="{550DE65B-963D-4BF1-9CEF-9F9507478BF7}">
      <dgm:prSet/>
      <dgm:spPr/>
      <dgm:t>
        <a:bodyPr/>
        <a:lstStyle/>
        <a:p>
          <a:endParaRPr lang="en-US"/>
        </a:p>
      </dgm:t>
    </dgm:pt>
    <dgm:pt modelId="{1281DB07-1BAC-4794-9ACD-20E48533403D}" type="sibTrans" cxnId="{550DE65B-963D-4BF1-9CEF-9F9507478BF7}">
      <dgm:prSet/>
      <dgm:spPr/>
      <dgm:t>
        <a:bodyPr/>
        <a:lstStyle/>
        <a:p>
          <a:endParaRPr lang="en-US"/>
        </a:p>
      </dgm:t>
    </dgm:pt>
    <dgm:pt modelId="{21B1B990-60C0-48FD-80FF-44BEE8A2F072}">
      <dgm:prSet/>
      <dgm:spPr>
        <a:solidFill>
          <a:schemeClr val="accent6">
            <a:lumMod val="50000"/>
          </a:schemeClr>
        </a:solidFill>
      </dgm:spPr>
      <dgm:t>
        <a:bodyPr/>
        <a:lstStyle/>
        <a:p>
          <a:r>
            <a:rPr lang="en-US"/>
            <a:t>Extra Benefits</a:t>
          </a:r>
        </a:p>
      </dgm:t>
    </dgm:pt>
    <dgm:pt modelId="{703D868A-71A2-48B4-ACAD-0574D7077B2C}" type="parTrans" cxnId="{21692226-95BB-45CE-9918-DF5E0E7B78B8}">
      <dgm:prSet/>
      <dgm:spPr/>
      <dgm:t>
        <a:bodyPr/>
        <a:lstStyle/>
        <a:p>
          <a:endParaRPr lang="en-US"/>
        </a:p>
      </dgm:t>
    </dgm:pt>
    <dgm:pt modelId="{CA5A92E9-0297-4835-818F-42136B047398}" type="sibTrans" cxnId="{21692226-95BB-45CE-9918-DF5E0E7B78B8}">
      <dgm:prSet/>
      <dgm:spPr/>
      <dgm:t>
        <a:bodyPr/>
        <a:lstStyle/>
        <a:p>
          <a:endParaRPr lang="en-US"/>
        </a:p>
      </dgm:t>
    </dgm:pt>
    <dgm:pt modelId="{6BE2BFD8-E27C-4506-83E3-BD3BFA79C508}">
      <dgm:prSet/>
      <dgm:spPr/>
      <dgm:t>
        <a:bodyPr/>
        <a:lstStyle/>
        <a:p>
          <a:r>
            <a:rPr lang="en-US"/>
            <a:t>Dental, Vision, Hearing Benefits</a:t>
          </a:r>
        </a:p>
      </dgm:t>
    </dgm:pt>
    <dgm:pt modelId="{A36544CB-84D8-43BF-950E-82FFD44DF7AB}" type="parTrans" cxnId="{77F05D9D-962D-4F73-86C8-9CE11BCE82BD}">
      <dgm:prSet/>
      <dgm:spPr/>
      <dgm:t>
        <a:bodyPr/>
        <a:lstStyle/>
        <a:p>
          <a:endParaRPr lang="en-US"/>
        </a:p>
      </dgm:t>
    </dgm:pt>
    <dgm:pt modelId="{59CBE546-7496-44DF-92B4-EDA996287242}" type="sibTrans" cxnId="{77F05D9D-962D-4F73-86C8-9CE11BCE82BD}">
      <dgm:prSet/>
      <dgm:spPr/>
      <dgm:t>
        <a:bodyPr/>
        <a:lstStyle/>
        <a:p>
          <a:endParaRPr lang="en-US"/>
        </a:p>
      </dgm:t>
    </dgm:pt>
    <dgm:pt modelId="{3372A173-50FC-479C-BFF3-6188739CC1EF}">
      <dgm:prSet/>
      <dgm:spPr/>
      <dgm:t>
        <a:bodyPr/>
        <a:lstStyle/>
        <a:p>
          <a:r>
            <a:rPr lang="en-US"/>
            <a:t>Generally separate insurance rider</a:t>
          </a:r>
        </a:p>
      </dgm:t>
    </dgm:pt>
    <dgm:pt modelId="{2F4A5F99-8170-41BF-B388-77EC2E3BCD07}" type="parTrans" cxnId="{6AE39ADC-86C7-4869-8911-03C15F573382}">
      <dgm:prSet/>
      <dgm:spPr/>
      <dgm:t>
        <a:bodyPr/>
        <a:lstStyle/>
        <a:p>
          <a:endParaRPr lang="en-US"/>
        </a:p>
      </dgm:t>
    </dgm:pt>
    <dgm:pt modelId="{95FD7C6D-B9A3-40F9-8D2F-B55B1F157983}" type="sibTrans" cxnId="{6AE39ADC-86C7-4869-8911-03C15F573382}">
      <dgm:prSet/>
      <dgm:spPr/>
      <dgm:t>
        <a:bodyPr/>
        <a:lstStyle/>
        <a:p>
          <a:endParaRPr lang="en-US"/>
        </a:p>
      </dgm:t>
    </dgm:pt>
    <dgm:pt modelId="{51D5CBF0-9B0C-4E5D-B599-ACFEE813072E}">
      <dgm:prSet/>
      <dgm:spPr/>
      <dgm:t>
        <a:bodyPr/>
        <a:lstStyle/>
        <a:p>
          <a:r>
            <a:rPr lang="en-US"/>
            <a:t>Fitness Benefits</a:t>
          </a:r>
        </a:p>
      </dgm:t>
    </dgm:pt>
    <dgm:pt modelId="{F35BCBE4-EE6B-415B-9244-04892C647909}" type="parTrans" cxnId="{E356F81E-D83C-48DF-83EF-71FEF78AC88B}">
      <dgm:prSet/>
      <dgm:spPr/>
      <dgm:t>
        <a:bodyPr/>
        <a:lstStyle/>
        <a:p>
          <a:endParaRPr lang="en-US"/>
        </a:p>
      </dgm:t>
    </dgm:pt>
    <dgm:pt modelId="{16EAE2B0-7A98-4635-8092-CBDF530C6E9D}" type="sibTrans" cxnId="{E356F81E-D83C-48DF-83EF-71FEF78AC88B}">
      <dgm:prSet/>
      <dgm:spPr/>
      <dgm:t>
        <a:bodyPr/>
        <a:lstStyle/>
        <a:p>
          <a:endParaRPr lang="en-US"/>
        </a:p>
      </dgm:t>
    </dgm:pt>
    <dgm:pt modelId="{8B1D0CA5-0692-4BDA-AA36-04E4E4D9706E}">
      <dgm:prSet/>
      <dgm:spPr/>
      <dgm:t>
        <a:bodyPr/>
        <a:lstStyle/>
        <a:p>
          <a:r>
            <a:rPr lang="en-US"/>
            <a:t>Transportation</a:t>
          </a:r>
        </a:p>
      </dgm:t>
    </dgm:pt>
    <dgm:pt modelId="{6C81D118-4651-4FC1-BC1A-EB62BBD47040}" type="parTrans" cxnId="{82533A77-EE75-4C42-8452-D9BB4D521DE4}">
      <dgm:prSet/>
      <dgm:spPr/>
      <dgm:t>
        <a:bodyPr/>
        <a:lstStyle/>
        <a:p>
          <a:endParaRPr lang="en-US"/>
        </a:p>
      </dgm:t>
    </dgm:pt>
    <dgm:pt modelId="{41ABA020-B9F2-40CC-A362-24CF52F4BD50}" type="sibTrans" cxnId="{82533A77-EE75-4C42-8452-D9BB4D521DE4}">
      <dgm:prSet/>
      <dgm:spPr/>
      <dgm:t>
        <a:bodyPr/>
        <a:lstStyle/>
        <a:p>
          <a:endParaRPr lang="en-US"/>
        </a:p>
      </dgm:t>
    </dgm:pt>
    <dgm:pt modelId="{5A2A1F17-DD7F-43E2-989D-1927B8A04DD7}">
      <dgm:prSet/>
      <dgm:spPr/>
      <dgm:t>
        <a:bodyPr/>
        <a:lstStyle/>
        <a:p>
          <a:r>
            <a:rPr lang="en-US"/>
            <a:t>Telehealth and more</a:t>
          </a:r>
        </a:p>
      </dgm:t>
    </dgm:pt>
    <dgm:pt modelId="{CFA2C426-45F6-4AEC-A76A-C89EBBE7E6C9}" type="parTrans" cxnId="{BC9F5D0B-C065-4B76-96D6-F5D8DBA29A96}">
      <dgm:prSet/>
      <dgm:spPr/>
      <dgm:t>
        <a:bodyPr/>
        <a:lstStyle/>
        <a:p>
          <a:endParaRPr lang="en-US"/>
        </a:p>
      </dgm:t>
    </dgm:pt>
    <dgm:pt modelId="{541AE777-E8ED-43D6-BE9C-A675060CF49A}" type="sibTrans" cxnId="{BC9F5D0B-C065-4B76-96D6-F5D8DBA29A96}">
      <dgm:prSet/>
      <dgm:spPr/>
      <dgm:t>
        <a:bodyPr/>
        <a:lstStyle/>
        <a:p>
          <a:endParaRPr lang="en-US"/>
        </a:p>
      </dgm:t>
    </dgm:pt>
    <dgm:pt modelId="{ABD1474F-0D77-40D5-BED5-0A6999D6E968}">
      <dgm:prSet/>
      <dgm:spPr/>
      <dgm:t>
        <a:bodyPr/>
        <a:lstStyle/>
        <a:p>
          <a:r>
            <a:rPr lang="en-US" dirty="0"/>
            <a:t>Are they in or out of network?</a:t>
          </a:r>
        </a:p>
      </dgm:t>
    </dgm:pt>
    <dgm:pt modelId="{954787CF-4534-4360-B8F3-CA835ACD5A16}" type="parTrans" cxnId="{7B97A740-074E-4EB1-9FD5-CB6FC044F21C}">
      <dgm:prSet/>
      <dgm:spPr/>
      <dgm:t>
        <a:bodyPr/>
        <a:lstStyle/>
        <a:p>
          <a:endParaRPr lang="en-US"/>
        </a:p>
      </dgm:t>
    </dgm:pt>
    <dgm:pt modelId="{7A2348B8-3242-40CB-B213-7BFA4B289FDA}" type="sibTrans" cxnId="{7B97A740-074E-4EB1-9FD5-CB6FC044F21C}">
      <dgm:prSet/>
      <dgm:spPr/>
      <dgm:t>
        <a:bodyPr/>
        <a:lstStyle/>
        <a:p>
          <a:endParaRPr lang="en-US"/>
        </a:p>
      </dgm:t>
    </dgm:pt>
    <dgm:pt modelId="{F5130C38-E50D-48CE-B5DA-6DDC766498CC}">
      <dgm:prSet/>
      <dgm:spPr/>
      <dgm:t>
        <a:bodyPr/>
        <a:lstStyle/>
        <a:p>
          <a:r>
            <a:rPr lang="en-US"/>
            <a:t>Do I need a new one that is in-network</a:t>
          </a:r>
        </a:p>
      </dgm:t>
    </dgm:pt>
    <dgm:pt modelId="{57D6D125-1D41-4683-BEF4-4521AECAF860}" type="parTrans" cxnId="{361AC1D5-F0C4-4E80-8FC8-C46702FF5E02}">
      <dgm:prSet/>
      <dgm:spPr/>
      <dgm:t>
        <a:bodyPr/>
        <a:lstStyle/>
        <a:p>
          <a:endParaRPr lang="en-US"/>
        </a:p>
      </dgm:t>
    </dgm:pt>
    <dgm:pt modelId="{6B8F7F63-F18E-439F-99D6-4BE9398F8EB8}" type="sibTrans" cxnId="{361AC1D5-F0C4-4E80-8FC8-C46702FF5E02}">
      <dgm:prSet/>
      <dgm:spPr/>
      <dgm:t>
        <a:bodyPr/>
        <a:lstStyle/>
        <a:p>
          <a:endParaRPr lang="en-US"/>
        </a:p>
      </dgm:t>
    </dgm:pt>
    <dgm:pt modelId="{8A533914-E08B-4EAE-8334-D4F700BA8691}" type="pres">
      <dgm:prSet presAssocID="{71F78398-CF79-4264-8AD1-C2F413304F81}" presName="linear" presStyleCnt="0">
        <dgm:presLayoutVars>
          <dgm:animLvl val="lvl"/>
          <dgm:resizeHandles val="exact"/>
        </dgm:presLayoutVars>
      </dgm:prSet>
      <dgm:spPr/>
    </dgm:pt>
    <dgm:pt modelId="{2409C998-F182-4040-9069-3F76748D6123}" type="pres">
      <dgm:prSet presAssocID="{E07C32B3-2F7B-4039-BECA-264BF1262427}" presName="parentText" presStyleLbl="node1" presStyleIdx="0" presStyleCnt="2" custLinFactNeighborY="-5392">
        <dgm:presLayoutVars>
          <dgm:chMax val="0"/>
          <dgm:bulletEnabled val="1"/>
        </dgm:presLayoutVars>
      </dgm:prSet>
      <dgm:spPr/>
    </dgm:pt>
    <dgm:pt modelId="{80EFD7B3-CA88-4A4B-AE80-8126BED2B797}" type="pres">
      <dgm:prSet presAssocID="{E07C32B3-2F7B-4039-BECA-264BF1262427}" presName="childText" presStyleLbl="revTx" presStyleIdx="0" presStyleCnt="2">
        <dgm:presLayoutVars>
          <dgm:bulletEnabled val="1"/>
        </dgm:presLayoutVars>
      </dgm:prSet>
      <dgm:spPr/>
    </dgm:pt>
    <dgm:pt modelId="{AB4787F1-C44D-4970-B2AD-DB18F989074E}" type="pres">
      <dgm:prSet presAssocID="{21B1B990-60C0-48FD-80FF-44BEE8A2F072}" presName="parentText" presStyleLbl="node1" presStyleIdx="1" presStyleCnt="2">
        <dgm:presLayoutVars>
          <dgm:chMax val="0"/>
          <dgm:bulletEnabled val="1"/>
        </dgm:presLayoutVars>
      </dgm:prSet>
      <dgm:spPr/>
    </dgm:pt>
    <dgm:pt modelId="{9F75CDF8-AC4E-4C50-9E31-8408D7C71651}" type="pres">
      <dgm:prSet presAssocID="{21B1B990-60C0-48FD-80FF-44BEE8A2F072}" presName="childText" presStyleLbl="revTx" presStyleIdx="1" presStyleCnt="2">
        <dgm:presLayoutVars>
          <dgm:bulletEnabled val="1"/>
        </dgm:presLayoutVars>
      </dgm:prSet>
      <dgm:spPr/>
    </dgm:pt>
  </dgm:ptLst>
  <dgm:cxnLst>
    <dgm:cxn modelId="{BC9F5D0B-C065-4B76-96D6-F5D8DBA29A96}" srcId="{21B1B990-60C0-48FD-80FF-44BEE8A2F072}" destId="{5A2A1F17-DD7F-43E2-989D-1927B8A04DD7}" srcOrd="3" destOrd="0" parTransId="{CFA2C426-45F6-4AEC-A76A-C89EBBE7E6C9}" sibTransId="{541AE777-E8ED-43D6-BE9C-A675060CF49A}"/>
    <dgm:cxn modelId="{E356F81E-D83C-48DF-83EF-71FEF78AC88B}" srcId="{21B1B990-60C0-48FD-80FF-44BEE8A2F072}" destId="{51D5CBF0-9B0C-4E5D-B599-ACFEE813072E}" srcOrd="1" destOrd="0" parTransId="{F35BCBE4-EE6B-415B-9244-04892C647909}" sibTransId="{16EAE2B0-7A98-4635-8092-CBDF530C6E9D}"/>
    <dgm:cxn modelId="{21692226-95BB-45CE-9918-DF5E0E7B78B8}" srcId="{71F78398-CF79-4264-8AD1-C2F413304F81}" destId="{21B1B990-60C0-48FD-80FF-44BEE8A2F072}" srcOrd="1" destOrd="0" parTransId="{703D868A-71A2-48B4-ACAD-0574D7077B2C}" sibTransId="{CA5A92E9-0297-4835-818F-42136B047398}"/>
    <dgm:cxn modelId="{E714C72F-B939-4B62-A821-63DA69C825B1}" type="presOf" srcId="{21B1B990-60C0-48FD-80FF-44BEE8A2F072}" destId="{AB4787F1-C44D-4970-B2AD-DB18F989074E}" srcOrd="0" destOrd="0" presId="urn:microsoft.com/office/officeart/2005/8/layout/vList2"/>
    <dgm:cxn modelId="{7B97A740-074E-4EB1-9FD5-CB6FC044F21C}" srcId="{E07C32B3-2F7B-4039-BECA-264BF1262427}" destId="{ABD1474F-0D77-40D5-BED5-0A6999D6E968}" srcOrd="0" destOrd="0" parTransId="{954787CF-4534-4360-B8F3-CA835ACD5A16}" sibTransId="{7A2348B8-3242-40CB-B213-7BFA4B289FDA}"/>
    <dgm:cxn modelId="{550DE65B-963D-4BF1-9CEF-9F9507478BF7}" srcId="{71F78398-CF79-4264-8AD1-C2F413304F81}" destId="{E07C32B3-2F7B-4039-BECA-264BF1262427}" srcOrd="0" destOrd="0" parTransId="{A442C6A6-845A-4834-AEA7-B15C346CAF69}" sibTransId="{1281DB07-1BAC-4794-9ACD-20E48533403D}"/>
    <dgm:cxn modelId="{31F5AC5D-CDED-43CF-8691-525A7A8A9BB5}" type="presOf" srcId="{ABD1474F-0D77-40D5-BED5-0A6999D6E968}" destId="{80EFD7B3-CA88-4A4B-AE80-8126BED2B797}" srcOrd="0" destOrd="0" presId="urn:microsoft.com/office/officeart/2005/8/layout/vList2"/>
    <dgm:cxn modelId="{AB15DC4A-A6F8-467C-A8A1-69C1FB3693D8}" type="presOf" srcId="{6BE2BFD8-E27C-4506-83E3-BD3BFA79C508}" destId="{9F75CDF8-AC4E-4C50-9E31-8408D7C71651}" srcOrd="0" destOrd="0" presId="urn:microsoft.com/office/officeart/2005/8/layout/vList2"/>
    <dgm:cxn modelId="{F9577354-C046-41DF-9F6F-CC3EB6A37023}" type="presOf" srcId="{5A2A1F17-DD7F-43E2-989D-1927B8A04DD7}" destId="{9F75CDF8-AC4E-4C50-9E31-8408D7C71651}" srcOrd="0" destOrd="4" presId="urn:microsoft.com/office/officeart/2005/8/layout/vList2"/>
    <dgm:cxn modelId="{82533A77-EE75-4C42-8452-D9BB4D521DE4}" srcId="{21B1B990-60C0-48FD-80FF-44BEE8A2F072}" destId="{8B1D0CA5-0692-4BDA-AA36-04E4E4D9706E}" srcOrd="2" destOrd="0" parTransId="{6C81D118-4651-4FC1-BC1A-EB62BBD47040}" sibTransId="{41ABA020-B9F2-40CC-A362-24CF52F4BD50}"/>
    <dgm:cxn modelId="{12DDE257-49F1-4603-9776-12C3BB37208A}" type="presOf" srcId="{8B1D0CA5-0692-4BDA-AA36-04E4E4D9706E}" destId="{9F75CDF8-AC4E-4C50-9E31-8408D7C71651}" srcOrd="0" destOrd="3" presId="urn:microsoft.com/office/officeart/2005/8/layout/vList2"/>
    <dgm:cxn modelId="{86A60078-B7FC-41F2-B41F-CCDD88A25D5A}" type="presOf" srcId="{F5130C38-E50D-48CE-B5DA-6DDC766498CC}" destId="{80EFD7B3-CA88-4A4B-AE80-8126BED2B797}" srcOrd="0" destOrd="1" presId="urn:microsoft.com/office/officeart/2005/8/layout/vList2"/>
    <dgm:cxn modelId="{38956787-B871-49FF-8C88-EF57CFBCEA4D}" type="presOf" srcId="{71F78398-CF79-4264-8AD1-C2F413304F81}" destId="{8A533914-E08B-4EAE-8334-D4F700BA8691}" srcOrd="0" destOrd="0" presId="urn:microsoft.com/office/officeart/2005/8/layout/vList2"/>
    <dgm:cxn modelId="{77F05D9D-962D-4F73-86C8-9CE11BCE82BD}" srcId="{21B1B990-60C0-48FD-80FF-44BEE8A2F072}" destId="{6BE2BFD8-E27C-4506-83E3-BD3BFA79C508}" srcOrd="0" destOrd="0" parTransId="{A36544CB-84D8-43BF-950E-82FFD44DF7AB}" sibTransId="{59CBE546-7496-44DF-92B4-EDA996287242}"/>
    <dgm:cxn modelId="{00119CC5-26AE-40E6-A8BE-A61379A9FEF0}" type="presOf" srcId="{3372A173-50FC-479C-BFF3-6188739CC1EF}" destId="{9F75CDF8-AC4E-4C50-9E31-8408D7C71651}" srcOrd="0" destOrd="1" presId="urn:microsoft.com/office/officeart/2005/8/layout/vList2"/>
    <dgm:cxn modelId="{2185B4CA-59AC-4FBD-8A15-07451558228A}" type="presOf" srcId="{E07C32B3-2F7B-4039-BECA-264BF1262427}" destId="{2409C998-F182-4040-9069-3F76748D6123}" srcOrd="0" destOrd="0" presId="urn:microsoft.com/office/officeart/2005/8/layout/vList2"/>
    <dgm:cxn modelId="{361AC1D5-F0C4-4E80-8FC8-C46702FF5E02}" srcId="{E07C32B3-2F7B-4039-BECA-264BF1262427}" destId="{F5130C38-E50D-48CE-B5DA-6DDC766498CC}" srcOrd="1" destOrd="0" parTransId="{57D6D125-1D41-4683-BEF4-4521AECAF860}" sibTransId="{6B8F7F63-F18E-439F-99D6-4BE9398F8EB8}"/>
    <dgm:cxn modelId="{6AE39ADC-86C7-4869-8911-03C15F573382}" srcId="{6BE2BFD8-E27C-4506-83E3-BD3BFA79C508}" destId="{3372A173-50FC-479C-BFF3-6188739CC1EF}" srcOrd="0" destOrd="0" parTransId="{2F4A5F99-8170-41BF-B388-77EC2E3BCD07}" sibTransId="{95FD7C6D-B9A3-40F9-8D2F-B55B1F157983}"/>
    <dgm:cxn modelId="{F7FC5FF4-C65C-4F0B-9B51-D0B18AFE5483}" type="presOf" srcId="{51D5CBF0-9B0C-4E5D-B599-ACFEE813072E}" destId="{9F75CDF8-AC4E-4C50-9E31-8408D7C71651}" srcOrd="0" destOrd="2" presId="urn:microsoft.com/office/officeart/2005/8/layout/vList2"/>
    <dgm:cxn modelId="{6EA13446-383F-456A-9A6A-1CA092C629B3}" type="presParOf" srcId="{8A533914-E08B-4EAE-8334-D4F700BA8691}" destId="{2409C998-F182-4040-9069-3F76748D6123}" srcOrd="0" destOrd="0" presId="urn:microsoft.com/office/officeart/2005/8/layout/vList2"/>
    <dgm:cxn modelId="{DD03C9C4-46C7-47BF-A318-814451D89680}" type="presParOf" srcId="{8A533914-E08B-4EAE-8334-D4F700BA8691}" destId="{80EFD7B3-CA88-4A4B-AE80-8126BED2B797}" srcOrd="1" destOrd="0" presId="urn:microsoft.com/office/officeart/2005/8/layout/vList2"/>
    <dgm:cxn modelId="{098978CD-BCB3-4A62-98FA-1D99370EAA09}" type="presParOf" srcId="{8A533914-E08B-4EAE-8334-D4F700BA8691}" destId="{AB4787F1-C44D-4970-B2AD-DB18F989074E}" srcOrd="2" destOrd="0" presId="urn:microsoft.com/office/officeart/2005/8/layout/vList2"/>
    <dgm:cxn modelId="{AD98D703-4390-4A3C-81A1-AC4A47BC6FA4}" type="presParOf" srcId="{8A533914-E08B-4EAE-8334-D4F700BA8691}" destId="{9F75CDF8-AC4E-4C50-9E31-8408D7C71651}" srcOrd="3" destOrd="0" presId="urn:microsoft.com/office/officeart/2005/8/layout/vList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F9F992A7-9D5B-4FE1-B54D-3414E63793DF}" type="doc">
      <dgm:prSet loTypeId="urn:microsoft.com/office/officeart/2005/8/layout/hList6" loCatId="list" qsTypeId="urn:microsoft.com/office/officeart/2005/8/quickstyle/3d2" qsCatId="3D" csTypeId="urn:microsoft.com/office/officeart/2005/8/colors/colorful1" csCatId="colorful" phldr="1"/>
      <dgm:spPr/>
      <dgm:t>
        <a:bodyPr/>
        <a:lstStyle/>
        <a:p>
          <a:endParaRPr lang="en-US"/>
        </a:p>
      </dgm:t>
    </dgm:pt>
    <dgm:pt modelId="{731E3599-B9A3-4AE5-928F-8069334B9059}">
      <dgm:prSet/>
      <dgm:spPr>
        <a:solidFill>
          <a:schemeClr val="accent2">
            <a:lumMod val="50000"/>
          </a:schemeClr>
        </a:solidFill>
      </dgm:spPr>
      <dgm:t>
        <a:bodyPr/>
        <a:lstStyle/>
        <a:p>
          <a:pPr rtl="0"/>
          <a:r>
            <a:rPr lang="en-US" dirty="0"/>
            <a:t>Initial Enrollment Period (IEP)</a:t>
          </a:r>
        </a:p>
      </dgm:t>
    </dgm:pt>
    <dgm:pt modelId="{E433562A-DF31-4BD3-A3DF-8B5EC2495F3C}" type="parTrans" cxnId="{5DEEFBB4-143C-4EAF-8999-B5B8EB5C20B7}">
      <dgm:prSet/>
      <dgm:spPr/>
      <dgm:t>
        <a:bodyPr/>
        <a:lstStyle/>
        <a:p>
          <a:endParaRPr lang="en-US"/>
        </a:p>
      </dgm:t>
    </dgm:pt>
    <dgm:pt modelId="{05493BFC-8DF4-4659-A836-D703C0C34BB8}" type="sibTrans" cxnId="{5DEEFBB4-143C-4EAF-8999-B5B8EB5C20B7}">
      <dgm:prSet/>
      <dgm:spPr/>
      <dgm:t>
        <a:bodyPr/>
        <a:lstStyle/>
        <a:p>
          <a:endParaRPr lang="en-US"/>
        </a:p>
      </dgm:t>
    </dgm:pt>
    <dgm:pt modelId="{82361404-A093-4C9C-B6A1-86531CB16D51}">
      <dgm:prSet/>
      <dgm:spPr>
        <a:solidFill>
          <a:schemeClr val="accent3">
            <a:lumMod val="50000"/>
          </a:schemeClr>
        </a:solidFill>
      </dgm:spPr>
      <dgm:t>
        <a:bodyPr/>
        <a:lstStyle/>
        <a:p>
          <a:pPr rtl="0"/>
          <a:r>
            <a:rPr lang="en-US" dirty="0"/>
            <a:t>Annual/Open Enrollment Period (OEP)</a:t>
          </a:r>
        </a:p>
      </dgm:t>
    </dgm:pt>
    <dgm:pt modelId="{B7B04756-2C65-4E49-A5D1-7A0104AAEDD3}" type="parTrans" cxnId="{57F270FF-EC2A-4810-94A5-AB5B3BB5E91D}">
      <dgm:prSet/>
      <dgm:spPr/>
      <dgm:t>
        <a:bodyPr/>
        <a:lstStyle/>
        <a:p>
          <a:endParaRPr lang="en-US"/>
        </a:p>
      </dgm:t>
    </dgm:pt>
    <dgm:pt modelId="{35250DE6-5D70-4834-976E-245EC1FB005F}" type="sibTrans" cxnId="{57F270FF-EC2A-4810-94A5-AB5B3BB5E91D}">
      <dgm:prSet/>
      <dgm:spPr/>
      <dgm:t>
        <a:bodyPr/>
        <a:lstStyle/>
        <a:p>
          <a:endParaRPr lang="en-US"/>
        </a:p>
      </dgm:t>
    </dgm:pt>
    <dgm:pt modelId="{ABE8A9CC-B250-41DC-94B8-4AF5E9F727D6}">
      <dgm:prSet/>
      <dgm:spPr>
        <a:solidFill>
          <a:schemeClr val="accent6">
            <a:lumMod val="50000"/>
          </a:schemeClr>
        </a:solidFill>
      </dgm:spPr>
      <dgm:t>
        <a:bodyPr/>
        <a:lstStyle/>
        <a:p>
          <a:pPr rtl="0"/>
          <a:r>
            <a:rPr lang="en-US"/>
            <a:t>Special Enrollment Periods (SEPs)</a:t>
          </a:r>
        </a:p>
      </dgm:t>
    </dgm:pt>
    <dgm:pt modelId="{5033E6B9-D2F7-4B56-B5E7-E3C4B8919AFC}" type="parTrans" cxnId="{5D3BE38A-251F-429D-8645-BA1C65E97665}">
      <dgm:prSet/>
      <dgm:spPr/>
      <dgm:t>
        <a:bodyPr/>
        <a:lstStyle/>
        <a:p>
          <a:endParaRPr lang="en-US"/>
        </a:p>
      </dgm:t>
    </dgm:pt>
    <dgm:pt modelId="{F1C8A9C9-1A2B-41AD-8E2E-868F906CAA1C}" type="sibTrans" cxnId="{5D3BE38A-251F-429D-8645-BA1C65E97665}">
      <dgm:prSet/>
      <dgm:spPr/>
      <dgm:t>
        <a:bodyPr/>
        <a:lstStyle/>
        <a:p>
          <a:endParaRPr lang="en-US"/>
        </a:p>
      </dgm:t>
    </dgm:pt>
    <dgm:pt modelId="{44DE215F-39FD-4F9B-A0AD-24E1B2A16229}" type="pres">
      <dgm:prSet presAssocID="{F9F992A7-9D5B-4FE1-B54D-3414E63793DF}" presName="Name0" presStyleCnt="0">
        <dgm:presLayoutVars>
          <dgm:dir/>
          <dgm:resizeHandles val="exact"/>
        </dgm:presLayoutVars>
      </dgm:prSet>
      <dgm:spPr/>
    </dgm:pt>
    <dgm:pt modelId="{171B503B-EE73-4CCE-9E6A-E0B120767530}" type="pres">
      <dgm:prSet presAssocID="{731E3599-B9A3-4AE5-928F-8069334B9059}" presName="node" presStyleLbl="node1" presStyleIdx="0" presStyleCnt="3">
        <dgm:presLayoutVars>
          <dgm:bulletEnabled val="1"/>
        </dgm:presLayoutVars>
      </dgm:prSet>
      <dgm:spPr/>
    </dgm:pt>
    <dgm:pt modelId="{92ACA328-9C21-477E-B874-B90E0A672A16}" type="pres">
      <dgm:prSet presAssocID="{05493BFC-8DF4-4659-A836-D703C0C34BB8}" presName="sibTrans" presStyleCnt="0"/>
      <dgm:spPr/>
    </dgm:pt>
    <dgm:pt modelId="{C9E062CA-3BB6-4BA0-BFA0-E5D30DBAD57E}" type="pres">
      <dgm:prSet presAssocID="{82361404-A093-4C9C-B6A1-86531CB16D51}" presName="node" presStyleLbl="node1" presStyleIdx="1" presStyleCnt="3">
        <dgm:presLayoutVars>
          <dgm:bulletEnabled val="1"/>
        </dgm:presLayoutVars>
      </dgm:prSet>
      <dgm:spPr/>
    </dgm:pt>
    <dgm:pt modelId="{9477092C-ECF9-4FB9-8FA5-858F80FF5A0D}" type="pres">
      <dgm:prSet presAssocID="{35250DE6-5D70-4834-976E-245EC1FB005F}" presName="sibTrans" presStyleCnt="0"/>
      <dgm:spPr/>
    </dgm:pt>
    <dgm:pt modelId="{E7A4EF5F-F534-4089-A9AD-200A1116670D}" type="pres">
      <dgm:prSet presAssocID="{ABE8A9CC-B250-41DC-94B8-4AF5E9F727D6}" presName="node" presStyleLbl="node1" presStyleIdx="2" presStyleCnt="3">
        <dgm:presLayoutVars>
          <dgm:bulletEnabled val="1"/>
        </dgm:presLayoutVars>
      </dgm:prSet>
      <dgm:spPr/>
    </dgm:pt>
  </dgm:ptLst>
  <dgm:cxnLst>
    <dgm:cxn modelId="{5D972D07-38EB-4DBC-AF14-3053C89D61D9}" type="presOf" srcId="{F9F992A7-9D5B-4FE1-B54D-3414E63793DF}" destId="{44DE215F-39FD-4F9B-A0AD-24E1B2A16229}" srcOrd="0" destOrd="0" presId="urn:microsoft.com/office/officeart/2005/8/layout/hList6"/>
    <dgm:cxn modelId="{C78BAA89-FF88-4212-BA85-0EFEEA5C1192}" type="presOf" srcId="{82361404-A093-4C9C-B6A1-86531CB16D51}" destId="{C9E062CA-3BB6-4BA0-BFA0-E5D30DBAD57E}" srcOrd="0" destOrd="0" presId="urn:microsoft.com/office/officeart/2005/8/layout/hList6"/>
    <dgm:cxn modelId="{5D3BE38A-251F-429D-8645-BA1C65E97665}" srcId="{F9F992A7-9D5B-4FE1-B54D-3414E63793DF}" destId="{ABE8A9CC-B250-41DC-94B8-4AF5E9F727D6}" srcOrd="2" destOrd="0" parTransId="{5033E6B9-D2F7-4B56-B5E7-E3C4B8919AFC}" sibTransId="{F1C8A9C9-1A2B-41AD-8E2E-868F906CAA1C}"/>
    <dgm:cxn modelId="{CF6D9E98-AA59-418B-8EFA-87859D2E4E72}" type="presOf" srcId="{731E3599-B9A3-4AE5-928F-8069334B9059}" destId="{171B503B-EE73-4CCE-9E6A-E0B120767530}" srcOrd="0" destOrd="0" presId="urn:microsoft.com/office/officeart/2005/8/layout/hList6"/>
    <dgm:cxn modelId="{126CC7A6-B74D-4102-B909-F6D2404D9CF1}" type="presOf" srcId="{ABE8A9CC-B250-41DC-94B8-4AF5E9F727D6}" destId="{E7A4EF5F-F534-4089-A9AD-200A1116670D}" srcOrd="0" destOrd="0" presId="urn:microsoft.com/office/officeart/2005/8/layout/hList6"/>
    <dgm:cxn modelId="{5DEEFBB4-143C-4EAF-8999-B5B8EB5C20B7}" srcId="{F9F992A7-9D5B-4FE1-B54D-3414E63793DF}" destId="{731E3599-B9A3-4AE5-928F-8069334B9059}" srcOrd="0" destOrd="0" parTransId="{E433562A-DF31-4BD3-A3DF-8B5EC2495F3C}" sibTransId="{05493BFC-8DF4-4659-A836-D703C0C34BB8}"/>
    <dgm:cxn modelId="{57F270FF-EC2A-4810-94A5-AB5B3BB5E91D}" srcId="{F9F992A7-9D5B-4FE1-B54D-3414E63793DF}" destId="{82361404-A093-4C9C-B6A1-86531CB16D51}" srcOrd="1" destOrd="0" parTransId="{B7B04756-2C65-4E49-A5D1-7A0104AAEDD3}" sibTransId="{35250DE6-5D70-4834-976E-245EC1FB005F}"/>
    <dgm:cxn modelId="{0AF8D358-E470-4320-B36D-F1C83DD586AE}" type="presParOf" srcId="{44DE215F-39FD-4F9B-A0AD-24E1B2A16229}" destId="{171B503B-EE73-4CCE-9E6A-E0B120767530}" srcOrd="0" destOrd="0" presId="urn:microsoft.com/office/officeart/2005/8/layout/hList6"/>
    <dgm:cxn modelId="{D29AD86A-7F6C-4CF5-B786-9AF4AD8C1C38}" type="presParOf" srcId="{44DE215F-39FD-4F9B-A0AD-24E1B2A16229}" destId="{92ACA328-9C21-477E-B874-B90E0A672A16}" srcOrd="1" destOrd="0" presId="urn:microsoft.com/office/officeart/2005/8/layout/hList6"/>
    <dgm:cxn modelId="{97D830F4-0699-44AB-A76C-9D28C0D752A1}" type="presParOf" srcId="{44DE215F-39FD-4F9B-A0AD-24E1B2A16229}" destId="{C9E062CA-3BB6-4BA0-BFA0-E5D30DBAD57E}" srcOrd="2" destOrd="0" presId="urn:microsoft.com/office/officeart/2005/8/layout/hList6"/>
    <dgm:cxn modelId="{C5FE27C4-CD0E-4E96-9B12-EC550EDD40A9}" type="presParOf" srcId="{44DE215F-39FD-4F9B-A0AD-24E1B2A16229}" destId="{9477092C-ECF9-4FB9-8FA5-858F80FF5A0D}" srcOrd="3" destOrd="0" presId="urn:microsoft.com/office/officeart/2005/8/layout/hList6"/>
    <dgm:cxn modelId="{C5938B55-DA8D-48C4-916F-72CEB990CE2B}" type="presParOf" srcId="{44DE215F-39FD-4F9B-A0AD-24E1B2A16229}" destId="{E7A4EF5F-F534-4089-A9AD-200A1116670D}" srcOrd="4" destOrd="0" presId="urn:microsoft.com/office/officeart/2005/8/layout/hList6"/>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7AEE1954-F36E-48E4-A676-B057B87E27A0}" type="doc">
      <dgm:prSet loTypeId="urn:microsoft.com/office/officeart/2005/8/layout/vList2" loCatId="list" qsTypeId="urn:microsoft.com/office/officeart/2005/8/quickstyle/simple4" qsCatId="simple" csTypeId="urn:microsoft.com/office/officeart/2005/8/colors/colorful1" csCatId="colorful" phldr="1"/>
      <dgm:spPr/>
      <dgm:t>
        <a:bodyPr/>
        <a:lstStyle/>
        <a:p>
          <a:endParaRPr lang="en-US"/>
        </a:p>
      </dgm:t>
    </dgm:pt>
    <dgm:pt modelId="{22E46FD6-5649-4136-A12D-04FD5B00F6A4}">
      <dgm:prSet/>
      <dgm:spPr>
        <a:solidFill>
          <a:schemeClr val="accent2">
            <a:lumMod val="50000"/>
          </a:schemeClr>
        </a:solidFill>
      </dgm:spPr>
      <dgm:t>
        <a:bodyPr/>
        <a:lstStyle/>
        <a:p>
          <a:r>
            <a:rPr lang="en-US"/>
            <a:t>SEPs enable beneficiaries to make Part D plan changes in special situations, including: </a:t>
          </a:r>
        </a:p>
      </dgm:t>
    </dgm:pt>
    <dgm:pt modelId="{81AF5522-C088-4DF5-90AE-C521A23ABC7F}" type="parTrans" cxnId="{8A8B58F0-1B6D-4DA1-8D4F-EFB3AB377813}">
      <dgm:prSet/>
      <dgm:spPr/>
      <dgm:t>
        <a:bodyPr/>
        <a:lstStyle/>
        <a:p>
          <a:endParaRPr lang="en-US"/>
        </a:p>
      </dgm:t>
    </dgm:pt>
    <dgm:pt modelId="{DD198DC7-5E27-40ED-8BBC-A185F5D7CC01}" type="sibTrans" cxnId="{8A8B58F0-1B6D-4DA1-8D4F-EFB3AB377813}">
      <dgm:prSet/>
      <dgm:spPr/>
      <dgm:t>
        <a:bodyPr/>
        <a:lstStyle/>
        <a:p>
          <a:endParaRPr lang="en-US"/>
        </a:p>
      </dgm:t>
    </dgm:pt>
    <dgm:pt modelId="{BECAEDD4-6528-4AB1-82FE-83E0AFCF6288}">
      <dgm:prSet/>
      <dgm:spPr/>
      <dgm:t>
        <a:bodyPr/>
        <a:lstStyle/>
        <a:p>
          <a:r>
            <a:rPr lang="en-US"/>
            <a:t>Involuntary loss of creditable coverage</a:t>
          </a:r>
        </a:p>
      </dgm:t>
    </dgm:pt>
    <dgm:pt modelId="{5D99F7AA-5D12-4CB6-8FC5-2510C951F5F0}" type="parTrans" cxnId="{0D3BAC44-C1D1-415A-8153-4A0B8E46848D}">
      <dgm:prSet/>
      <dgm:spPr/>
      <dgm:t>
        <a:bodyPr/>
        <a:lstStyle/>
        <a:p>
          <a:endParaRPr lang="en-US"/>
        </a:p>
      </dgm:t>
    </dgm:pt>
    <dgm:pt modelId="{09AE2CB5-23D6-4DB8-B7E1-79D832E02CF4}" type="sibTrans" cxnId="{0D3BAC44-C1D1-415A-8153-4A0B8E46848D}">
      <dgm:prSet/>
      <dgm:spPr/>
      <dgm:t>
        <a:bodyPr/>
        <a:lstStyle/>
        <a:p>
          <a:endParaRPr lang="en-US"/>
        </a:p>
      </dgm:t>
    </dgm:pt>
    <dgm:pt modelId="{A5E6F9DC-4BFC-4C9B-818D-C91ACE3C3E42}">
      <dgm:prSet/>
      <dgm:spPr/>
      <dgm:t>
        <a:bodyPr/>
        <a:lstStyle/>
        <a:p>
          <a:r>
            <a:rPr lang="en-US"/>
            <a:t>Moving</a:t>
          </a:r>
        </a:p>
      </dgm:t>
    </dgm:pt>
    <dgm:pt modelId="{CF76E59F-A209-4774-9DFB-D61B0E2F3349}" type="parTrans" cxnId="{752DDCE7-3574-4519-A12F-F66914321CFD}">
      <dgm:prSet/>
      <dgm:spPr/>
      <dgm:t>
        <a:bodyPr/>
        <a:lstStyle/>
        <a:p>
          <a:endParaRPr lang="en-US"/>
        </a:p>
      </dgm:t>
    </dgm:pt>
    <dgm:pt modelId="{0D29B4A7-5B1F-4D9B-A501-F8B1A5089784}" type="sibTrans" cxnId="{752DDCE7-3574-4519-A12F-F66914321CFD}">
      <dgm:prSet/>
      <dgm:spPr/>
      <dgm:t>
        <a:bodyPr/>
        <a:lstStyle/>
        <a:p>
          <a:endParaRPr lang="en-US"/>
        </a:p>
      </dgm:t>
    </dgm:pt>
    <dgm:pt modelId="{998DA4D9-5F4D-48D8-8D74-20687B0391C9}">
      <dgm:prSet/>
      <dgm:spPr/>
      <dgm:t>
        <a:bodyPr/>
        <a:lstStyle/>
        <a:p>
          <a:r>
            <a:rPr lang="en-US"/>
            <a:t>Other exceptional circumstances</a:t>
          </a:r>
        </a:p>
      </dgm:t>
    </dgm:pt>
    <dgm:pt modelId="{D50535E7-D933-49F7-AD73-F54904324238}" type="parTrans" cxnId="{19B9F309-9F1E-48CE-8D13-6EFBEB90AEAC}">
      <dgm:prSet/>
      <dgm:spPr/>
      <dgm:t>
        <a:bodyPr/>
        <a:lstStyle/>
        <a:p>
          <a:endParaRPr lang="en-US"/>
        </a:p>
      </dgm:t>
    </dgm:pt>
    <dgm:pt modelId="{CF6C6FFD-23BC-4C58-9D71-794649A3886F}" type="sibTrans" cxnId="{19B9F309-9F1E-48CE-8D13-6EFBEB90AEAC}">
      <dgm:prSet/>
      <dgm:spPr/>
      <dgm:t>
        <a:bodyPr/>
        <a:lstStyle/>
        <a:p>
          <a:endParaRPr lang="en-US"/>
        </a:p>
      </dgm:t>
    </dgm:pt>
    <dgm:pt modelId="{02584AAF-BFD8-4E35-8845-303672C308E1}">
      <dgm:prSet/>
      <dgm:spPr>
        <a:solidFill>
          <a:schemeClr val="accent3">
            <a:lumMod val="50000"/>
          </a:schemeClr>
        </a:solidFill>
      </dgm:spPr>
      <dgm:t>
        <a:bodyPr/>
        <a:lstStyle/>
        <a:p>
          <a:r>
            <a:rPr lang="en-US"/>
            <a:t>Medicaid or LIS beneficiaries have an SEP.</a:t>
          </a:r>
        </a:p>
      </dgm:t>
    </dgm:pt>
    <dgm:pt modelId="{330F68CE-DAAD-4A88-A212-032FF3F7A9A1}" type="parTrans" cxnId="{9E4A27BA-B8C0-46FA-9FAD-58FB289E9BF8}">
      <dgm:prSet/>
      <dgm:spPr/>
      <dgm:t>
        <a:bodyPr/>
        <a:lstStyle/>
        <a:p>
          <a:endParaRPr lang="en-US"/>
        </a:p>
      </dgm:t>
    </dgm:pt>
    <dgm:pt modelId="{D21FC177-DC42-41A0-92EF-4AE623EE8503}" type="sibTrans" cxnId="{9E4A27BA-B8C0-46FA-9FAD-58FB289E9BF8}">
      <dgm:prSet/>
      <dgm:spPr/>
      <dgm:t>
        <a:bodyPr/>
        <a:lstStyle/>
        <a:p>
          <a:endParaRPr lang="en-US"/>
        </a:p>
      </dgm:t>
    </dgm:pt>
    <dgm:pt modelId="{453DFF65-6223-4E30-9A18-91B04DA91E4E}">
      <dgm:prSet/>
      <dgm:spPr>
        <a:solidFill>
          <a:schemeClr val="accent5">
            <a:lumMod val="50000"/>
          </a:schemeClr>
        </a:solidFill>
      </dgm:spPr>
      <dgm:t>
        <a:bodyPr/>
        <a:lstStyle/>
        <a:p>
          <a:r>
            <a:rPr lang="en-US"/>
            <a:t>COBRA</a:t>
          </a:r>
        </a:p>
      </dgm:t>
    </dgm:pt>
    <dgm:pt modelId="{8A412D69-98DC-4324-82B4-4852444F6CEE}" type="parTrans" cxnId="{5E7C2EB3-5684-497A-9DB9-4A824F796E34}">
      <dgm:prSet/>
      <dgm:spPr/>
      <dgm:t>
        <a:bodyPr/>
        <a:lstStyle/>
        <a:p>
          <a:endParaRPr lang="en-US"/>
        </a:p>
      </dgm:t>
    </dgm:pt>
    <dgm:pt modelId="{FCB94832-D378-49DA-904B-0DCE7A5338D2}" type="sibTrans" cxnId="{5E7C2EB3-5684-497A-9DB9-4A824F796E34}">
      <dgm:prSet/>
      <dgm:spPr/>
      <dgm:t>
        <a:bodyPr/>
        <a:lstStyle/>
        <a:p>
          <a:endParaRPr lang="en-US"/>
        </a:p>
      </dgm:t>
    </dgm:pt>
    <dgm:pt modelId="{761C03CB-179D-4EA7-A525-F152ED5984DE}">
      <dgm:prSet/>
      <dgm:spPr>
        <a:noFill/>
      </dgm:spPr>
      <dgm:t>
        <a:bodyPr/>
        <a:lstStyle/>
        <a:p>
          <a:r>
            <a:rPr lang="en-US"/>
            <a:t>Join, or switch plans once per calendar quarter</a:t>
          </a:r>
        </a:p>
      </dgm:t>
    </dgm:pt>
    <dgm:pt modelId="{399FE61E-FABD-47B2-87DF-65CEA3348595}" type="parTrans" cxnId="{2A65E49A-0FA7-4CD0-AC18-2B7A61C9D091}">
      <dgm:prSet/>
      <dgm:spPr/>
      <dgm:t>
        <a:bodyPr/>
        <a:lstStyle/>
        <a:p>
          <a:endParaRPr lang="en-US"/>
        </a:p>
      </dgm:t>
    </dgm:pt>
    <dgm:pt modelId="{558D6421-3741-4A00-A26C-FFEA76D0ED00}" type="sibTrans" cxnId="{2A65E49A-0FA7-4CD0-AC18-2B7A61C9D091}">
      <dgm:prSet/>
      <dgm:spPr/>
      <dgm:t>
        <a:bodyPr/>
        <a:lstStyle/>
        <a:p>
          <a:endParaRPr lang="en-US"/>
        </a:p>
      </dgm:t>
    </dgm:pt>
    <dgm:pt modelId="{740AE864-D392-4DC0-9299-62AE0DDDE030}">
      <dgm:prSet/>
      <dgm:spPr>
        <a:noFill/>
      </dgm:spPr>
      <dgm:t>
        <a:bodyPr/>
        <a:lstStyle/>
        <a:p>
          <a:r>
            <a:rPr lang="en-US"/>
            <a:t>Drug coverage </a:t>
          </a:r>
          <a:r>
            <a:rPr lang="en-US" b="1" u="sng"/>
            <a:t>may</a:t>
          </a:r>
          <a:r>
            <a:rPr lang="en-US"/>
            <a:t> qualify as an SEP into Part D enrollment</a:t>
          </a:r>
        </a:p>
      </dgm:t>
    </dgm:pt>
    <dgm:pt modelId="{C4B92B5F-6DF1-4040-BFB6-9530A3AE6D4A}" type="parTrans" cxnId="{5C26EA10-5E53-41E4-8FF8-5893859FC110}">
      <dgm:prSet/>
      <dgm:spPr/>
      <dgm:t>
        <a:bodyPr/>
        <a:lstStyle/>
        <a:p>
          <a:endParaRPr lang="en-US"/>
        </a:p>
      </dgm:t>
    </dgm:pt>
    <dgm:pt modelId="{38340DA7-E481-4F5C-A065-0D5E7220D1F5}" type="sibTrans" cxnId="{5C26EA10-5E53-41E4-8FF8-5893859FC110}">
      <dgm:prSet/>
      <dgm:spPr/>
      <dgm:t>
        <a:bodyPr/>
        <a:lstStyle/>
        <a:p>
          <a:endParaRPr lang="en-US"/>
        </a:p>
      </dgm:t>
    </dgm:pt>
    <dgm:pt modelId="{219967BE-3BB9-4912-9F59-F5AA44C00678}">
      <dgm:prSet/>
      <dgm:spPr>
        <a:noFill/>
      </dgm:spPr>
      <dgm:t>
        <a:bodyPr/>
        <a:lstStyle/>
        <a:p>
          <a:r>
            <a:rPr lang="en-US"/>
            <a:t>Not considered creditable coverage for Medicare Part B</a:t>
          </a:r>
        </a:p>
      </dgm:t>
    </dgm:pt>
    <dgm:pt modelId="{F0209D0D-2EE4-4EEB-8B12-1E6066E9578D}" type="parTrans" cxnId="{6C6EC135-108E-4C70-845B-598FDDDDE457}">
      <dgm:prSet/>
      <dgm:spPr/>
      <dgm:t>
        <a:bodyPr/>
        <a:lstStyle/>
        <a:p>
          <a:endParaRPr lang="en-US"/>
        </a:p>
      </dgm:t>
    </dgm:pt>
    <dgm:pt modelId="{0B8377D8-7972-4660-929E-D40B90D3D8A8}" type="sibTrans" cxnId="{6C6EC135-108E-4C70-845B-598FDDDDE457}">
      <dgm:prSet/>
      <dgm:spPr/>
      <dgm:t>
        <a:bodyPr/>
        <a:lstStyle/>
        <a:p>
          <a:endParaRPr lang="en-US"/>
        </a:p>
      </dgm:t>
    </dgm:pt>
    <dgm:pt modelId="{41C125D0-EF05-4973-9475-829FC04AD54F}" type="pres">
      <dgm:prSet presAssocID="{7AEE1954-F36E-48E4-A676-B057B87E27A0}" presName="linear" presStyleCnt="0">
        <dgm:presLayoutVars>
          <dgm:animLvl val="lvl"/>
          <dgm:resizeHandles val="exact"/>
        </dgm:presLayoutVars>
      </dgm:prSet>
      <dgm:spPr/>
    </dgm:pt>
    <dgm:pt modelId="{7A252CD8-BF3F-41AA-823A-D1A0D13530E4}" type="pres">
      <dgm:prSet presAssocID="{22E46FD6-5649-4136-A12D-04FD5B00F6A4}" presName="parentText" presStyleLbl="node1" presStyleIdx="0" presStyleCnt="3">
        <dgm:presLayoutVars>
          <dgm:chMax val="0"/>
          <dgm:bulletEnabled val="1"/>
        </dgm:presLayoutVars>
      </dgm:prSet>
      <dgm:spPr/>
    </dgm:pt>
    <dgm:pt modelId="{233C6474-D7E4-4DB1-957A-DBBAB4EC4F74}" type="pres">
      <dgm:prSet presAssocID="{22E46FD6-5649-4136-A12D-04FD5B00F6A4}" presName="childText" presStyleLbl="revTx" presStyleIdx="0" presStyleCnt="3">
        <dgm:presLayoutVars>
          <dgm:bulletEnabled val="1"/>
        </dgm:presLayoutVars>
      </dgm:prSet>
      <dgm:spPr/>
    </dgm:pt>
    <dgm:pt modelId="{CED3B18F-61FD-4654-BEC1-F85E6175E024}" type="pres">
      <dgm:prSet presAssocID="{02584AAF-BFD8-4E35-8845-303672C308E1}" presName="parentText" presStyleLbl="node1" presStyleIdx="1" presStyleCnt="3">
        <dgm:presLayoutVars>
          <dgm:chMax val="0"/>
          <dgm:bulletEnabled val="1"/>
        </dgm:presLayoutVars>
      </dgm:prSet>
      <dgm:spPr/>
    </dgm:pt>
    <dgm:pt modelId="{003D11BA-1ED8-4C5C-9701-99AACE7ED03B}" type="pres">
      <dgm:prSet presAssocID="{02584AAF-BFD8-4E35-8845-303672C308E1}" presName="childText" presStyleLbl="revTx" presStyleIdx="1" presStyleCnt="3">
        <dgm:presLayoutVars>
          <dgm:bulletEnabled val="1"/>
        </dgm:presLayoutVars>
      </dgm:prSet>
      <dgm:spPr/>
    </dgm:pt>
    <dgm:pt modelId="{96DAD707-4217-4F7B-A0F3-FBEFE6A5BB63}" type="pres">
      <dgm:prSet presAssocID="{453DFF65-6223-4E30-9A18-91B04DA91E4E}" presName="parentText" presStyleLbl="node1" presStyleIdx="2" presStyleCnt="3">
        <dgm:presLayoutVars>
          <dgm:chMax val="0"/>
          <dgm:bulletEnabled val="1"/>
        </dgm:presLayoutVars>
      </dgm:prSet>
      <dgm:spPr/>
    </dgm:pt>
    <dgm:pt modelId="{86B6B5CC-0A94-46C8-98EE-2604E9BB634C}" type="pres">
      <dgm:prSet presAssocID="{453DFF65-6223-4E30-9A18-91B04DA91E4E}" presName="childText" presStyleLbl="revTx" presStyleIdx="2" presStyleCnt="3">
        <dgm:presLayoutVars>
          <dgm:bulletEnabled val="1"/>
        </dgm:presLayoutVars>
      </dgm:prSet>
      <dgm:spPr/>
    </dgm:pt>
  </dgm:ptLst>
  <dgm:cxnLst>
    <dgm:cxn modelId="{19B9F309-9F1E-48CE-8D13-6EFBEB90AEAC}" srcId="{22E46FD6-5649-4136-A12D-04FD5B00F6A4}" destId="{998DA4D9-5F4D-48D8-8D74-20687B0391C9}" srcOrd="2" destOrd="0" parTransId="{D50535E7-D933-49F7-AD73-F54904324238}" sibTransId="{CF6C6FFD-23BC-4C58-9D71-794649A3886F}"/>
    <dgm:cxn modelId="{5C26EA10-5E53-41E4-8FF8-5893859FC110}" srcId="{453DFF65-6223-4E30-9A18-91B04DA91E4E}" destId="{740AE864-D392-4DC0-9299-62AE0DDDE030}" srcOrd="1" destOrd="0" parTransId="{C4B92B5F-6DF1-4040-BFB6-9530A3AE6D4A}" sibTransId="{38340DA7-E481-4F5C-A065-0D5E7220D1F5}"/>
    <dgm:cxn modelId="{D910181D-D8B3-4C5E-A1FE-039A6DC9F433}" type="presOf" srcId="{BECAEDD4-6528-4AB1-82FE-83E0AFCF6288}" destId="{233C6474-D7E4-4DB1-957A-DBBAB4EC4F74}" srcOrd="0" destOrd="0" presId="urn:microsoft.com/office/officeart/2005/8/layout/vList2"/>
    <dgm:cxn modelId="{64863B2C-F49E-48AD-922A-50FF7154C330}" type="presOf" srcId="{22E46FD6-5649-4136-A12D-04FD5B00F6A4}" destId="{7A252CD8-BF3F-41AA-823A-D1A0D13530E4}" srcOrd="0" destOrd="0" presId="urn:microsoft.com/office/officeart/2005/8/layout/vList2"/>
    <dgm:cxn modelId="{F90A6133-B4B9-4B35-85BE-703BAB783999}" type="presOf" srcId="{A5E6F9DC-4BFC-4C9B-818D-C91ACE3C3E42}" destId="{233C6474-D7E4-4DB1-957A-DBBAB4EC4F74}" srcOrd="0" destOrd="1" presId="urn:microsoft.com/office/officeart/2005/8/layout/vList2"/>
    <dgm:cxn modelId="{6C6EC135-108E-4C70-845B-598FDDDDE457}" srcId="{453DFF65-6223-4E30-9A18-91B04DA91E4E}" destId="{219967BE-3BB9-4912-9F59-F5AA44C00678}" srcOrd="0" destOrd="0" parTransId="{F0209D0D-2EE4-4EEB-8B12-1E6066E9578D}" sibTransId="{0B8377D8-7972-4660-929E-D40B90D3D8A8}"/>
    <dgm:cxn modelId="{D4938662-61A4-48BD-B4B8-78AC113A66E2}" type="presOf" srcId="{219967BE-3BB9-4912-9F59-F5AA44C00678}" destId="{86B6B5CC-0A94-46C8-98EE-2604E9BB634C}" srcOrd="0" destOrd="0" presId="urn:microsoft.com/office/officeart/2005/8/layout/vList2"/>
    <dgm:cxn modelId="{2CD2A542-DACF-4446-8F7A-B07CBE94DBB5}" type="presOf" srcId="{761C03CB-179D-4EA7-A525-F152ED5984DE}" destId="{003D11BA-1ED8-4C5C-9701-99AACE7ED03B}" srcOrd="0" destOrd="0" presId="urn:microsoft.com/office/officeart/2005/8/layout/vList2"/>
    <dgm:cxn modelId="{0D3BAC44-C1D1-415A-8153-4A0B8E46848D}" srcId="{22E46FD6-5649-4136-A12D-04FD5B00F6A4}" destId="{BECAEDD4-6528-4AB1-82FE-83E0AFCF6288}" srcOrd="0" destOrd="0" parTransId="{5D99F7AA-5D12-4CB6-8FC5-2510C951F5F0}" sibTransId="{09AE2CB5-23D6-4DB8-B7E1-79D832E02CF4}"/>
    <dgm:cxn modelId="{B73D9E79-55BF-46CF-99DC-F9C0613C1284}" type="presOf" srcId="{453DFF65-6223-4E30-9A18-91B04DA91E4E}" destId="{96DAD707-4217-4F7B-A0F3-FBEFE6A5BB63}" srcOrd="0" destOrd="0" presId="urn:microsoft.com/office/officeart/2005/8/layout/vList2"/>
    <dgm:cxn modelId="{4F926891-5162-47C3-A5AF-F1924F1CE8A3}" type="presOf" srcId="{998DA4D9-5F4D-48D8-8D74-20687B0391C9}" destId="{233C6474-D7E4-4DB1-957A-DBBAB4EC4F74}" srcOrd="0" destOrd="2" presId="urn:microsoft.com/office/officeart/2005/8/layout/vList2"/>
    <dgm:cxn modelId="{2A65E49A-0FA7-4CD0-AC18-2B7A61C9D091}" srcId="{02584AAF-BFD8-4E35-8845-303672C308E1}" destId="{761C03CB-179D-4EA7-A525-F152ED5984DE}" srcOrd="0" destOrd="0" parTransId="{399FE61E-FABD-47B2-87DF-65CEA3348595}" sibTransId="{558D6421-3741-4A00-A26C-FFEA76D0ED00}"/>
    <dgm:cxn modelId="{551C03AD-FFBF-4392-9D8D-A66A3E1E1083}" type="presOf" srcId="{7AEE1954-F36E-48E4-A676-B057B87E27A0}" destId="{41C125D0-EF05-4973-9475-829FC04AD54F}" srcOrd="0" destOrd="0" presId="urn:microsoft.com/office/officeart/2005/8/layout/vList2"/>
    <dgm:cxn modelId="{5E7C2EB3-5684-497A-9DB9-4A824F796E34}" srcId="{7AEE1954-F36E-48E4-A676-B057B87E27A0}" destId="{453DFF65-6223-4E30-9A18-91B04DA91E4E}" srcOrd="2" destOrd="0" parTransId="{8A412D69-98DC-4324-82B4-4852444F6CEE}" sibTransId="{FCB94832-D378-49DA-904B-0DCE7A5338D2}"/>
    <dgm:cxn modelId="{9E4A27BA-B8C0-46FA-9FAD-58FB289E9BF8}" srcId="{7AEE1954-F36E-48E4-A676-B057B87E27A0}" destId="{02584AAF-BFD8-4E35-8845-303672C308E1}" srcOrd="1" destOrd="0" parTransId="{330F68CE-DAAD-4A88-A212-032FF3F7A9A1}" sibTransId="{D21FC177-DC42-41A0-92EF-4AE623EE8503}"/>
    <dgm:cxn modelId="{C4444BC3-F1E2-4528-9F31-63CA3C6D7887}" type="presOf" srcId="{02584AAF-BFD8-4E35-8845-303672C308E1}" destId="{CED3B18F-61FD-4654-BEC1-F85E6175E024}" srcOrd="0" destOrd="0" presId="urn:microsoft.com/office/officeart/2005/8/layout/vList2"/>
    <dgm:cxn modelId="{628490DA-4CFA-4D94-9AE2-C9CEA0ED9FBB}" type="presOf" srcId="{740AE864-D392-4DC0-9299-62AE0DDDE030}" destId="{86B6B5CC-0A94-46C8-98EE-2604E9BB634C}" srcOrd="0" destOrd="1" presId="urn:microsoft.com/office/officeart/2005/8/layout/vList2"/>
    <dgm:cxn modelId="{752DDCE7-3574-4519-A12F-F66914321CFD}" srcId="{22E46FD6-5649-4136-A12D-04FD5B00F6A4}" destId="{A5E6F9DC-4BFC-4C9B-818D-C91ACE3C3E42}" srcOrd="1" destOrd="0" parTransId="{CF76E59F-A209-4774-9DFB-D61B0E2F3349}" sibTransId="{0D29B4A7-5B1F-4D9B-A501-F8B1A5089784}"/>
    <dgm:cxn modelId="{8A8B58F0-1B6D-4DA1-8D4F-EFB3AB377813}" srcId="{7AEE1954-F36E-48E4-A676-B057B87E27A0}" destId="{22E46FD6-5649-4136-A12D-04FD5B00F6A4}" srcOrd="0" destOrd="0" parTransId="{81AF5522-C088-4DF5-90AE-C521A23ABC7F}" sibTransId="{DD198DC7-5E27-40ED-8BBC-A185F5D7CC01}"/>
    <dgm:cxn modelId="{51526E44-6E61-44F1-AC32-4D46D394CD24}" type="presParOf" srcId="{41C125D0-EF05-4973-9475-829FC04AD54F}" destId="{7A252CD8-BF3F-41AA-823A-D1A0D13530E4}" srcOrd="0" destOrd="0" presId="urn:microsoft.com/office/officeart/2005/8/layout/vList2"/>
    <dgm:cxn modelId="{FDEF37CA-5A48-44B2-A686-634687BCD82E}" type="presParOf" srcId="{41C125D0-EF05-4973-9475-829FC04AD54F}" destId="{233C6474-D7E4-4DB1-957A-DBBAB4EC4F74}" srcOrd="1" destOrd="0" presId="urn:microsoft.com/office/officeart/2005/8/layout/vList2"/>
    <dgm:cxn modelId="{C2FD2EF8-C5E4-4006-8337-D55EE83AEA2C}" type="presParOf" srcId="{41C125D0-EF05-4973-9475-829FC04AD54F}" destId="{CED3B18F-61FD-4654-BEC1-F85E6175E024}" srcOrd="2" destOrd="0" presId="urn:microsoft.com/office/officeart/2005/8/layout/vList2"/>
    <dgm:cxn modelId="{93A34CEA-02BA-4627-8129-8C784536E7E2}" type="presParOf" srcId="{41C125D0-EF05-4973-9475-829FC04AD54F}" destId="{003D11BA-1ED8-4C5C-9701-99AACE7ED03B}" srcOrd="3" destOrd="0" presId="urn:microsoft.com/office/officeart/2005/8/layout/vList2"/>
    <dgm:cxn modelId="{506B784B-06A5-46E4-BFF4-316487C746A2}" type="presParOf" srcId="{41C125D0-EF05-4973-9475-829FC04AD54F}" destId="{96DAD707-4217-4F7B-A0F3-FBEFE6A5BB63}" srcOrd="4" destOrd="0" presId="urn:microsoft.com/office/officeart/2005/8/layout/vList2"/>
    <dgm:cxn modelId="{E797EDA0-CB13-4D91-88AC-7C161206DBAE}" type="presParOf" srcId="{41C125D0-EF05-4973-9475-829FC04AD54F}" destId="{86B6B5CC-0A94-46C8-98EE-2604E9BB634C}" srcOrd="5" destOrd="0" presId="urn:microsoft.com/office/officeart/2005/8/layout/vList2"/>
  </dgm:cxnLst>
  <dgm:bg>
    <a:noFill/>
  </dgm:bg>
  <dgm:whole/>
  <dgm:extLst>
    <a:ext uri="http://schemas.microsoft.com/office/drawing/2008/diagram">
      <dsp:dataModelExt xmlns:dsp="http://schemas.microsoft.com/office/drawing/2008/diagram" relId="rId8"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9A94B3D5-A09C-43A0-87C8-36C09EAC5E29}" type="doc">
      <dgm:prSet loTypeId="urn:microsoft.com/office/officeart/2005/8/layout/lProcess2" loCatId="list" qsTypeId="urn:microsoft.com/office/officeart/2005/8/quickstyle/simple1" qsCatId="simple" csTypeId="urn:microsoft.com/office/officeart/2005/8/colors/colorful1" csCatId="colorful" phldr="1"/>
      <dgm:spPr/>
      <dgm:t>
        <a:bodyPr/>
        <a:lstStyle/>
        <a:p>
          <a:endParaRPr lang="en-US"/>
        </a:p>
      </dgm:t>
    </dgm:pt>
    <dgm:pt modelId="{A9236B1E-BE8C-4CF6-A745-F276971E6EFD}">
      <dgm:prSet phldrT="[Text]" custT="1"/>
      <dgm:spPr/>
      <dgm:t>
        <a:bodyPr/>
        <a:lstStyle/>
        <a:p>
          <a:r>
            <a:rPr lang="en-US" sz="2800"/>
            <a:t>Enrolling in Medicare Parts A and/or Part B</a:t>
          </a:r>
        </a:p>
      </dgm:t>
    </dgm:pt>
    <dgm:pt modelId="{BC2CDF6E-4301-4C3D-8BD3-4EE49226F50D}" type="parTrans" cxnId="{FF0A5A89-BDB6-4F15-8E22-6DDC1E3FE9A8}">
      <dgm:prSet/>
      <dgm:spPr/>
      <dgm:t>
        <a:bodyPr/>
        <a:lstStyle/>
        <a:p>
          <a:endParaRPr lang="en-US"/>
        </a:p>
      </dgm:t>
    </dgm:pt>
    <dgm:pt modelId="{CA8FB298-A538-4674-B2C5-4B16202128FB}" type="sibTrans" cxnId="{FF0A5A89-BDB6-4F15-8E22-6DDC1E3FE9A8}">
      <dgm:prSet/>
      <dgm:spPr/>
      <dgm:t>
        <a:bodyPr/>
        <a:lstStyle/>
        <a:p>
          <a:endParaRPr lang="en-US"/>
        </a:p>
      </dgm:t>
    </dgm:pt>
    <dgm:pt modelId="{9ABF4103-1310-42B8-BD50-EB93E00D7A98}">
      <dgm:prSet phldrT="[Text]"/>
      <dgm:spPr>
        <a:solidFill>
          <a:schemeClr val="accent2">
            <a:lumMod val="75000"/>
          </a:schemeClr>
        </a:solidFill>
      </dgm:spPr>
      <dgm:t>
        <a:bodyPr/>
        <a:lstStyle/>
        <a:p>
          <a:r>
            <a:rPr lang="en-US" dirty="0"/>
            <a:t>You cannot contribute pre-taxed dollars to HSA</a:t>
          </a:r>
        </a:p>
      </dgm:t>
    </dgm:pt>
    <dgm:pt modelId="{85D2B358-8B91-44D1-B4BE-64999618C7E3}" type="parTrans" cxnId="{C0524A9E-71D8-4DA9-9C2C-652A66D8E135}">
      <dgm:prSet/>
      <dgm:spPr/>
      <dgm:t>
        <a:bodyPr/>
        <a:lstStyle/>
        <a:p>
          <a:endParaRPr lang="en-US"/>
        </a:p>
      </dgm:t>
    </dgm:pt>
    <dgm:pt modelId="{F438C3E9-FA5E-47A2-9155-BB5946D6265E}" type="sibTrans" cxnId="{C0524A9E-71D8-4DA9-9C2C-652A66D8E135}">
      <dgm:prSet/>
      <dgm:spPr/>
      <dgm:t>
        <a:bodyPr/>
        <a:lstStyle/>
        <a:p>
          <a:endParaRPr lang="en-US"/>
        </a:p>
      </dgm:t>
    </dgm:pt>
    <dgm:pt modelId="{B0F0B78E-6BA8-4355-B37F-F7CEB9759C89}">
      <dgm:prSet phldrT="[Text]"/>
      <dgm:spPr>
        <a:solidFill>
          <a:schemeClr val="accent3">
            <a:lumMod val="75000"/>
          </a:schemeClr>
        </a:solidFill>
      </dgm:spPr>
      <dgm:t>
        <a:bodyPr/>
        <a:lstStyle/>
        <a:p>
          <a:r>
            <a:rPr lang="en-US"/>
            <a:t>Stop contributing the month your Medicare coverage begins</a:t>
          </a:r>
        </a:p>
      </dgm:t>
    </dgm:pt>
    <dgm:pt modelId="{6EB6C471-A8E6-4813-966A-BAC915B2E2AD}" type="parTrans" cxnId="{8F7EE06D-3D75-4A8A-ADED-F44785F5F8E2}">
      <dgm:prSet/>
      <dgm:spPr/>
      <dgm:t>
        <a:bodyPr/>
        <a:lstStyle/>
        <a:p>
          <a:endParaRPr lang="en-US"/>
        </a:p>
      </dgm:t>
    </dgm:pt>
    <dgm:pt modelId="{A2BA491C-685B-42EE-9509-3A66B5EDF5CE}" type="sibTrans" cxnId="{8F7EE06D-3D75-4A8A-ADED-F44785F5F8E2}">
      <dgm:prSet/>
      <dgm:spPr/>
      <dgm:t>
        <a:bodyPr/>
        <a:lstStyle/>
        <a:p>
          <a:endParaRPr lang="en-US"/>
        </a:p>
      </dgm:t>
    </dgm:pt>
    <dgm:pt modelId="{6B0F0196-E490-4879-A52F-DCE09940BA33}">
      <dgm:prSet phldrT="[Text]"/>
      <dgm:spPr>
        <a:solidFill>
          <a:schemeClr val="bg1">
            <a:lumMod val="50000"/>
          </a:schemeClr>
        </a:solidFill>
      </dgm:spPr>
      <dgm:t>
        <a:bodyPr/>
        <a:lstStyle/>
        <a:p>
          <a:r>
            <a:rPr lang="en-US"/>
            <a:t>Can withdraw tax-free to pay qualified medical expenses</a:t>
          </a:r>
        </a:p>
      </dgm:t>
    </dgm:pt>
    <dgm:pt modelId="{612FD6AF-3822-4961-830D-0ECD7E0D780A}" type="parTrans" cxnId="{88B35252-B686-41DD-B64E-551A7AD0DD8F}">
      <dgm:prSet/>
      <dgm:spPr/>
      <dgm:t>
        <a:bodyPr/>
        <a:lstStyle/>
        <a:p>
          <a:endParaRPr lang="en-US"/>
        </a:p>
      </dgm:t>
    </dgm:pt>
    <dgm:pt modelId="{27271CA6-7480-4907-A817-E1FCAEA6C838}" type="sibTrans" cxnId="{88B35252-B686-41DD-B64E-551A7AD0DD8F}">
      <dgm:prSet/>
      <dgm:spPr/>
      <dgm:t>
        <a:bodyPr/>
        <a:lstStyle/>
        <a:p>
          <a:endParaRPr lang="en-US"/>
        </a:p>
      </dgm:t>
    </dgm:pt>
    <dgm:pt modelId="{FDAA666F-AF7E-4BF0-B4BC-905DC3D145CB}">
      <dgm:prSet phldrT="[Text]"/>
      <dgm:spPr>
        <a:solidFill>
          <a:schemeClr val="accent6">
            <a:lumMod val="75000"/>
          </a:schemeClr>
        </a:solidFill>
      </dgm:spPr>
      <dgm:t>
        <a:bodyPr/>
        <a:lstStyle/>
        <a:p>
          <a:r>
            <a:rPr lang="en-US"/>
            <a:t>Medicare pays primary to the job-based coverage</a:t>
          </a:r>
        </a:p>
      </dgm:t>
    </dgm:pt>
    <dgm:pt modelId="{FE75C968-C92E-4CEE-8B45-CF644F60EA70}" type="parTrans" cxnId="{9E8B6169-1484-4CCC-A66E-A663F80DAD9A}">
      <dgm:prSet/>
      <dgm:spPr/>
      <dgm:t>
        <a:bodyPr/>
        <a:lstStyle/>
        <a:p>
          <a:endParaRPr lang="en-US"/>
        </a:p>
      </dgm:t>
    </dgm:pt>
    <dgm:pt modelId="{0238833C-96C9-41E1-9CD0-BBF41B362E34}" type="sibTrans" cxnId="{9E8B6169-1484-4CCC-A66E-A663F80DAD9A}">
      <dgm:prSet/>
      <dgm:spPr/>
      <dgm:t>
        <a:bodyPr/>
        <a:lstStyle/>
        <a:p>
          <a:endParaRPr lang="en-US"/>
        </a:p>
      </dgm:t>
    </dgm:pt>
    <dgm:pt modelId="{2E30E2A1-CE19-4E27-9251-2374C7CC3209}">
      <dgm:prSet phldrT="[Text]" custT="1"/>
      <dgm:spPr/>
      <dgm:t>
        <a:bodyPr/>
        <a:lstStyle/>
        <a:p>
          <a:r>
            <a:rPr lang="en-US" sz="2800"/>
            <a:t>Delaying enrollment into Parts A and Part B</a:t>
          </a:r>
        </a:p>
      </dgm:t>
    </dgm:pt>
    <dgm:pt modelId="{E91F7349-2C81-460B-A1E8-19A8FDA658FF}" type="parTrans" cxnId="{AEA07D93-6C12-4530-8E32-0A523627A1E1}">
      <dgm:prSet/>
      <dgm:spPr/>
      <dgm:t>
        <a:bodyPr/>
        <a:lstStyle/>
        <a:p>
          <a:endParaRPr lang="en-US"/>
        </a:p>
      </dgm:t>
    </dgm:pt>
    <dgm:pt modelId="{A1AED0CC-66D6-4797-A4E3-C4067E59C261}" type="sibTrans" cxnId="{AEA07D93-6C12-4530-8E32-0A523627A1E1}">
      <dgm:prSet/>
      <dgm:spPr/>
      <dgm:t>
        <a:bodyPr/>
        <a:lstStyle/>
        <a:p>
          <a:endParaRPr lang="en-US"/>
        </a:p>
      </dgm:t>
    </dgm:pt>
    <dgm:pt modelId="{829773F6-6EF3-4A3A-AC8D-767405E199B4}">
      <dgm:prSet phldrT="[Text]"/>
      <dgm:spPr>
        <a:solidFill>
          <a:schemeClr val="accent2">
            <a:lumMod val="75000"/>
          </a:schemeClr>
        </a:solidFill>
      </dgm:spPr>
      <dgm:t>
        <a:bodyPr/>
        <a:lstStyle/>
        <a:p>
          <a:r>
            <a:rPr lang="en-US"/>
            <a:t>Receiving health coverage from an employer with 20+ employees and</a:t>
          </a:r>
        </a:p>
      </dgm:t>
    </dgm:pt>
    <dgm:pt modelId="{654ECECD-1618-4C3B-85BC-3DB8DB893500}" type="parTrans" cxnId="{5F098F86-8C0A-48F7-8133-39A8EB54256C}">
      <dgm:prSet/>
      <dgm:spPr/>
      <dgm:t>
        <a:bodyPr/>
        <a:lstStyle/>
        <a:p>
          <a:endParaRPr lang="en-US"/>
        </a:p>
      </dgm:t>
    </dgm:pt>
    <dgm:pt modelId="{45C4CC04-AD18-4204-9D86-8AA118C0677A}" type="sibTrans" cxnId="{5F098F86-8C0A-48F7-8133-39A8EB54256C}">
      <dgm:prSet/>
      <dgm:spPr/>
      <dgm:t>
        <a:bodyPr/>
        <a:lstStyle/>
        <a:p>
          <a:endParaRPr lang="en-US"/>
        </a:p>
      </dgm:t>
    </dgm:pt>
    <dgm:pt modelId="{7C09EF90-79AF-4E34-9151-E589B55348F6}">
      <dgm:prSet phldrT="[Text]"/>
      <dgm:spPr>
        <a:solidFill>
          <a:schemeClr val="accent3">
            <a:lumMod val="75000"/>
          </a:schemeClr>
        </a:solidFill>
      </dgm:spPr>
      <dgm:t>
        <a:bodyPr/>
        <a:lstStyle/>
        <a:p>
          <a:r>
            <a:rPr lang="en-US"/>
            <a:t>Want to continue putting funds into HSA tax-free</a:t>
          </a:r>
        </a:p>
      </dgm:t>
    </dgm:pt>
    <dgm:pt modelId="{7A5F7E21-E066-4465-AA07-EEA2ABDD551D}" type="parTrans" cxnId="{A901A9CA-A95D-42F6-A34D-48A5D838E40B}">
      <dgm:prSet/>
      <dgm:spPr/>
      <dgm:t>
        <a:bodyPr/>
        <a:lstStyle/>
        <a:p>
          <a:endParaRPr lang="en-US"/>
        </a:p>
      </dgm:t>
    </dgm:pt>
    <dgm:pt modelId="{DA9E795A-4AB6-48D8-8533-18D9D873D7FC}" type="sibTrans" cxnId="{A901A9CA-A95D-42F6-A34D-48A5D838E40B}">
      <dgm:prSet/>
      <dgm:spPr/>
      <dgm:t>
        <a:bodyPr/>
        <a:lstStyle/>
        <a:p>
          <a:endParaRPr lang="en-US"/>
        </a:p>
      </dgm:t>
    </dgm:pt>
    <dgm:pt modelId="{04EC235E-075F-4783-B66B-53BFE6793BC9}">
      <dgm:prSet phldrT="[Text]"/>
      <dgm:spPr>
        <a:solidFill>
          <a:schemeClr val="bg1">
            <a:lumMod val="50000"/>
          </a:schemeClr>
        </a:solidFill>
      </dgm:spPr>
      <dgm:t>
        <a:bodyPr/>
        <a:lstStyle/>
        <a:p>
          <a:r>
            <a:rPr lang="en-US"/>
            <a:t>Can use a special enrollment period to enroll in Medicare</a:t>
          </a:r>
        </a:p>
      </dgm:t>
    </dgm:pt>
    <dgm:pt modelId="{DE881204-9C61-45EC-B03A-CD8715C27744}" type="parTrans" cxnId="{75AC7A63-E119-44E3-A27A-A35537CB5025}">
      <dgm:prSet/>
      <dgm:spPr/>
      <dgm:t>
        <a:bodyPr/>
        <a:lstStyle/>
        <a:p>
          <a:endParaRPr lang="en-US"/>
        </a:p>
      </dgm:t>
    </dgm:pt>
    <dgm:pt modelId="{B32A898F-1D8A-46AF-9078-A85A92E2FDB0}" type="sibTrans" cxnId="{75AC7A63-E119-44E3-A27A-A35537CB5025}">
      <dgm:prSet/>
      <dgm:spPr/>
      <dgm:t>
        <a:bodyPr/>
        <a:lstStyle/>
        <a:p>
          <a:endParaRPr lang="en-US"/>
        </a:p>
      </dgm:t>
    </dgm:pt>
    <dgm:pt modelId="{01F32FB8-1001-48F2-881F-444BD290EB2A}">
      <dgm:prSet phldrT="[Text]"/>
      <dgm:spPr>
        <a:solidFill>
          <a:schemeClr val="accent6">
            <a:lumMod val="75000"/>
          </a:schemeClr>
        </a:solidFill>
      </dgm:spPr>
      <dgm:t>
        <a:bodyPr/>
        <a:lstStyle/>
        <a:p>
          <a:r>
            <a:rPr lang="en-US"/>
            <a:t>Stop contributing to HSA at least 6 months before you enroll in Medicare </a:t>
          </a:r>
        </a:p>
      </dgm:t>
    </dgm:pt>
    <dgm:pt modelId="{C30450ED-4151-4AF6-A5B1-55CFEB075C45}" type="parTrans" cxnId="{A674DD99-44B1-4832-A4B6-4203AEC90930}">
      <dgm:prSet/>
      <dgm:spPr/>
      <dgm:t>
        <a:bodyPr/>
        <a:lstStyle/>
        <a:p>
          <a:endParaRPr lang="en-US"/>
        </a:p>
      </dgm:t>
    </dgm:pt>
    <dgm:pt modelId="{6B9714FF-4A55-4206-BB3F-C93C6CC19FA4}" type="sibTrans" cxnId="{A674DD99-44B1-4832-A4B6-4203AEC90930}">
      <dgm:prSet/>
      <dgm:spPr/>
      <dgm:t>
        <a:bodyPr/>
        <a:lstStyle/>
        <a:p>
          <a:endParaRPr lang="en-US"/>
        </a:p>
      </dgm:t>
    </dgm:pt>
    <dgm:pt modelId="{D50BA118-309C-4D22-A0D9-97F46B85EB18}" type="pres">
      <dgm:prSet presAssocID="{9A94B3D5-A09C-43A0-87C8-36C09EAC5E29}" presName="theList" presStyleCnt="0">
        <dgm:presLayoutVars>
          <dgm:dir/>
          <dgm:animLvl val="lvl"/>
          <dgm:resizeHandles val="exact"/>
        </dgm:presLayoutVars>
      </dgm:prSet>
      <dgm:spPr/>
    </dgm:pt>
    <dgm:pt modelId="{EDD863F7-5496-4D45-B102-B07ED1001DDF}" type="pres">
      <dgm:prSet presAssocID="{A9236B1E-BE8C-4CF6-A745-F276971E6EFD}" presName="compNode" presStyleCnt="0"/>
      <dgm:spPr/>
    </dgm:pt>
    <dgm:pt modelId="{F4C20BF2-E0CB-4BE6-8B5F-8233AA366C42}" type="pres">
      <dgm:prSet presAssocID="{A9236B1E-BE8C-4CF6-A745-F276971E6EFD}" presName="aNode" presStyleLbl="bgShp" presStyleIdx="0" presStyleCnt="2" custLinFactNeighborX="-7881"/>
      <dgm:spPr/>
    </dgm:pt>
    <dgm:pt modelId="{0A2E3200-B802-4B1F-983C-E60A09BB2EA7}" type="pres">
      <dgm:prSet presAssocID="{A9236B1E-BE8C-4CF6-A745-F276971E6EFD}" presName="textNode" presStyleLbl="bgShp" presStyleIdx="0" presStyleCnt="2"/>
      <dgm:spPr/>
    </dgm:pt>
    <dgm:pt modelId="{46AD7877-9F24-4355-8EA3-9EABFF932D5D}" type="pres">
      <dgm:prSet presAssocID="{A9236B1E-BE8C-4CF6-A745-F276971E6EFD}" presName="compChildNode" presStyleCnt="0"/>
      <dgm:spPr/>
    </dgm:pt>
    <dgm:pt modelId="{6D8658CC-38DB-4A2F-99EB-3571363BE216}" type="pres">
      <dgm:prSet presAssocID="{A9236B1E-BE8C-4CF6-A745-F276971E6EFD}" presName="theInnerList" presStyleCnt="0"/>
      <dgm:spPr/>
    </dgm:pt>
    <dgm:pt modelId="{9E9A7E2C-8D93-4AD6-8C71-DEFCA71B702C}" type="pres">
      <dgm:prSet presAssocID="{9ABF4103-1310-42B8-BD50-EB93E00D7A98}" presName="childNode" presStyleLbl="node1" presStyleIdx="0" presStyleCnt="8" custLinFactNeighborX="-629" custLinFactNeighborY="38543">
        <dgm:presLayoutVars>
          <dgm:bulletEnabled val="1"/>
        </dgm:presLayoutVars>
      </dgm:prSet>
      <dgm:spPr/>
    </dgm:pt>
    <dgm:pt modelId="{151D4B51-2726-4538-84FC-897ED27949CB}" type="pres">
      <dgm:prSet presAssocID="{9ABF4103-1310-42B8-BD50-EB93E00D7A98}" presName="aSpace2" presStyleCnt="0"/>
      <dgm:spPr/>
    </dgm:pt>
    <dgm:pt modelId="{8416EB74-8957-4E7C-910B-6C142345FCE9}" type="pres">
      <dgm:prSet presAssocID="{B0F0B78E-6BA8-4355-B37F-F7CEB9759C89}" presName="childNode" presStyleLbl="node1" presStyleIdx="1" presStyleCnt="8" custLinFactNeighborX="209" custLinFactNeighborY="50899">
        <dgm:presLayoutVars>
          <dgm:bulletEnabled val="1"/>
        </dgm:presLayoutVars>
      </dgm:prSet>
      <dgm:spPr/>
    </dgm:pt>
    <dgm:pt modelId="{6AFD5B9F-F519-48E2-879F-A0177DB854CD}" type="pres">
      <dgm:prSet presAssocID="{B0F0B78E-6BA8-4355-B37F-F7CEB9759C89}" presName="aSpace2" presStyleCnt="0"/>
      <dgm:spPr/>
    </dgm:pt>
    <dgm:pt modelId="{E47F50E7-1916-4CAC-82AC-624E2C74B6D3}" type="pres">
      <dgm:prSet presAssocID="{6B0F0196-E490-4879-A52F-DCE09940BA33}" presName="childNode" presStyleLbl="node1" presStyleIdx="2" presStyleCnt="8" custLinFactNeighborX="420" custLinFactNeighborY="54747">
        <dgm:presLayoutVars>
          <dgm:bulletEnabled val="1"/>
        </dgm:presLayoutVars>
      </dgm:prSet>
      <dgm:spPr/>
    </dgm:pt>
    <dgm:pt modelId="{F7783249-1D7A-4A2C-A556-0C983DDC47EF}" type="pres">
      <dgm:prSet presAssocID="{6B0F0196-E490-4879-A52F-DCE09940BA33}" presName="aSpace2" presStyleCnt="0"/>
      <dgm:spPr/>
    </dgm:pt>
    <dgm:pt modelId="{82EB1C9E-8E30-4258-9E75-2A67C6FA223E}" type="pres">
      <dgm:prSet presAssocID="{FDAA666F-AF7E-4BF0-B4BC-905DC3D145CB}" presName="childNode" presStyleLbl="node1" presStyleIdx="3" presStyleCnt="8" custLinFactNeighborX="210" custLinFactNeighborY="56816">
        <dgm:presLayoutVars>
          <dgm:bulletEnabled val="1"/>
        </dgm:presLayoutVars>
      </dgm:prSet>
      <dgm:spPr/>
    </dgm:pt>
    <dgm:pt modelId="{6773F90C-0376-477A-A21A-685F38BD9BDA}" type="pres">
      <dgm:prSet presAssocID="{A9236B1E-BE8C-4CF6-A745-F276971E6EFD}" presName="aSpace" presStyleCnt="0"/>
      <dgm:spPr/>
    </dgm:pt>
    <dgm:pt modelId="{7A2109B2-4670-4E9A-9A6B-61BD9189A986}" type="pres">
      <dgm:prSet presAssocID="{2E30E2A1-CE19-4E27-9251-2374C7CC3209}" presName="compNode" presStyleCnt="0"/>
      <dgm:spPr/>
    </dgm:pt>
    <dgm:pt modelId="{60B64D39-4557-4D46-AE32-BA42CFA73AA2}" type="pres">
      <dgm:prSet presAssocID="{2E30E2A1-CE19-4E27-9251-2374C7CC3209}" presName="aNode" presStyleLbl="bgShp" presStyleIdx="1" presStyleCnt="2" custLinFactNeighborX="-6208"/>
      <dgm:spPr/>
    </dgm:pt>
    <dgm:pt modelId="{D8062D83-0494-4E12-88F9-26A077F3F9D6}" type="pres">
      <dgm:prSet presAssocID="{2E30E2A1-CE19-4E27-9251-2374C7CC3209}" presName="textNode" presStyleLbl="bgShp" presStyleIdx="1" presStyleCnt="2"/>
      <dgm:spPr/>
    </dgm:pt>
    <dgm:pt modelId="{AB1E52D0-B6EE-4AAD-85B4-E35D6855E4F0}" type="pres">
      <dgm:prSet presAssocID="{2E30E2A1-CE19-4E27-9251-2374C7CC3209}" presName="compChildNode" presStyleCnt="0"/>
      <dgm:spPr/>
    </dgm:pt>
    <dgm:pt modelId="{03AD07DB-BC5C-4C12-B322-A2E2A253FE1D}" type="pres">
      <dgm:prSet presAssocID="{2E30E2A1-CE19-4E27-9251-2374C7CC3209}" presName="theInnerList" presStyleCnt="0"/>
      <dgm:spPr/>
    </dgm:pt>
    <dgm:pt modelId="{F6990536-2BB6-4DB8-BBF8-898840FCA47C}" type="pres">
      <dgm:prSet presAssocID="{829773F6-6EF3-4A3A-AC8D-767405E199B4}" presName="childNode" presStyleLbl="node1" presStyleIdx="4" presStyleCnt="8" custLinFactNeighborX="-2306" custLinFactNeighborY="-21174">
        <dgm:presLayoutVars>
          <dgm:bulletEnabled val="1"/>
        </dgm:presLayoutVars>
      </dgm:prSet>
      <dgm:spPr/>
    </dgm:pt>
    <dgm:pt modelId="{733496B8-3370-4F64-94AF-CFFDD3619C57}" type="pres">
      <dgm:prSet presAssocID="{829773F6-6EF3-4A3A-AC8D-767405E199B4}" presName="aSpace2" presStyleCnt="0"/>
      <dgm:spPr/>
    </dgm:pt>
    <dgm:pt modelId="{60A8AAB5-991B-4D13-8453-EA922F17EB67}" type="pres">
      <dgm:prSet presAssocID="{7C09EF90-79AF-4E34-9151-E589B55348F6}" presName="childNode" presStyleLbl="node1" presStyleIdx="5" presStyleCnt="8" custLinFactNeighborX="-1887" custLinFactNeighborY="-26120">
        <dgm:presLayoutVars>
          <dgm:bulletEnabled val="1"/>
        </dgm:presLayoutVars>
      </dgm:prSet>
      <dgm:spPr/>
    </dgm:pt>
    <dgm:pt modelId="{3E9D2D7D-88EE-4F6B-9482-9CBAE5C05C7A}" type="pres">
      <dgm:prSet presAssocID="{7C09EF90-79AF-4E34-9151-E589B55348F6}" presName="aSpace2" presStyleCnt="0"/>
      <dgm:spPr/>
    </dgm:pt>
    <dgm:pt modelId="{E5573BBC-A783-4F47-84DD-171C2872EAEE}" type="pres">
      <dgm:prSet presAssocID="{04EC235E-075F-4783-B66B-53BFE6793BC9}" presName="childNode" presStyleLbl="node1" presStyleIdx="6" presStyleCnt="8" custLinFactNeighborX="-1468" custLinFactNeighborY="41644">
        <dgm:presLayoutVars>
          <dgm:bulletEnabled val="1"/>
        </dgm:presLayoutVars>
      </dgm:prSet>
      <dgm:spPr/>
    </dgm:pt>
    <dgm:pt modelId="{E6252EC6-3115-4527-8FEE-7D5EF265B55A}" type="pres">
      <dgm:prSet presAssocID="{04EC235E-075F-4783-B66B-53BFE6793BC9}" presName="aSpace2" presStyleCnt="0"/>
      <dgm:spPr/>
    </dgm:pt>
    <dgm:pt modelId="{8785F261-CBDF-446E-89BC-0AE4A747984F}" type="pres">
      <dgm:prSet presAssocID="{01F32FB8-1001-48F2-881F-444BD290EB2A}" presName="childNode" presStyleLbl="node1" presStyleIdx="7" presStyleCnt="8" custLinFactNeighborX="-2097" custLinFactNeighborY="7696">
        <dgm:presLayoutVars>
          <dgm:bulletEnabled val="1"/>
        </dgm:presLayoutVars>
      </dgm:prSet>
      <dgm:spPr/>
    </dgm:pt>
  </dgm:ptLst>
  <dgm:cxnLst>
    <dgm:cxn modelId="{DABD673C-53C5-467B-BAAB-05CEE0BF41EF}" type="presOf" srcId="{04EC235E-075F-4783-B66B-53BFE6793BC9}" destId="{E5573BBC-A783-4F47-84DD-171C2872EAEE}" srcOrd="0" destOrd="0" presId="urn:microsoft.com/office/officeart/2005/8/layout/lProcess2"/>
    <dgm:cxn modelId="{75AC7A63-E119-44E3-A27A-A35537CB5025}" srcId="{2E30E2A1-CE19-4E27-9251-2374C7CC3209}" destId="{04EC235E-075F-4783-B66B-53BFE6793BC9}" srcOrd="2" destOrd="0" parTransId="{DE881204-9C61-45EC-B03A-CD8715C27744}" sibTransId="{B32A898F-1D8A-46AF-9078-A85A92E2FDB0}"/>
    <dgm:cxn modelId="{6905A843-C7CB-472E-8A4C-E50AD0CD8D52}" type="presOf" srcId="{B0F0B78E-6BA8-4355-B37F-F7CEB9759C89}" destId="{8416EB74-8957-4E7C-910B-6C142345FCE9}" srcOrd="0" destOrd="0" presId="urn:microsoft.com/office/officeart/2005/8/layout/lProcess2"/>
    <dgm:cxn modelId="{9E8B6169-1484-4CCC-A66E-A663F80DAD9A}" srcId="{A9236B1E-BE8C-4CF6-A745-F276971E6EFD}" destId="{FDAA666F-AF7E-4BF0-B4BC-905DC3D145CB}" srcOrd="3" destOrd="0" parTransId="{FE75C968-C92E-4CEE-8B45-CF644F60EA70}" sibTransId="{0238833C-96C9-41E1-9CD0-BBF41B362E34}"/>
    <dgm:cxn modelId="{8F7EE06D-3D75-4A8A-ADED-F44785F5F8E2}" srcId="{A9236B1E-BE8C-4CF6-A745-F276971E6EFD}" destId="{B0F0B78E-6BA8-4355-B37F-F7CEB9759C89}" srcOrd="1" destOrd="0" parTransId="{6EB6C471-A8E6-4813-966A-BAC915B2E2AD}" sibTransId="{A2BA491C-685B-42EE-9509-3A66B5EDF5CE}"/>
    <dgm:cxn modelId="{88B35252-B686-41DD-B64E-551A7AD0DD8F}" srcId="{A9236B1E-BE8C-4CF6-A745-F276971E6EFD}" destId="{6B0F0196-E490-4879-A52F-DCE09940BA33}" srcOrd="2" destOrd="0" parTransId="{612FD6AF-3822-4961-830D-0ECD7E0D780A}" sibTransId="{27271CA6-7480-4907-A817-E1FCAEA6C838}"/>
    <dgm:cxn modelId="{1E0D6D75-CCE9-4393-8DB7-ED4828CECD06}" type="presOf" srcId="{01F32FB8-1001-48F2-881F-444BD290EB2A}" destId="{8785F261-CBDF-446E-89BC-0AE4A747984F}" srcOrd="0" destOrd="0" presId="urn:microsoft.com/office/officeart/2005/8/layout/lProcess2"/>
    <dgm:cxn modelId="{76FA5582-5CC9-4A0C-A146-E75BFE46BDE9}" type="presOf" srcId="{FDAA666F-AF7E-4BF0-B4BC-905DC3D145CB}" destId="{82EB1C9E-8E30-4258-9E75-2A67C6FA223E}" srcOrd="0" destOrd="0" presId="urn:microsoft.com/office/officeart/2005/8/layout/lProcess2"/>
    <dgm:cxn modelId="{5F098F86-8C0A-48F7-8133-39A8EB54256C}" srcId="{2E30E2A1-CE19-4E27-9251-2374C7CC3209}" destId="{829773F6-6EF3-4A3A-AC8D-767405E199B4}" srcOrd="0" destOrd="0" parTransId="{654ECECD-1618-4C3B-85BC-3DB8DB893500}" sibTransId="{45C4CC04-AD18-4204-9D86-8AA118C0677A}"/>
    <dgm:cxn modelId="{FF0A5A89-BDB6-4F15-8E22-6DDC1E3FE9A8}" srcId="{9A94B3D5-A09C-43A0-87C8-36C09EAC5E29}" destId="{A9236B1E-BE8C-4CF6-A745-F276971E6EFD}" srcOrd="0" destOrd="0" parTransId="{BC2CDF6E-4301-4C3D-8BD3-4EE49226F50D}" sibTransId="{CA8FB298-A538-4674-B2C5-4B16202128FB}"/>
    <dgm:cxn modelId="{7B9C438F-D86E-4F33-97BF-2C140A43336A}" type="presOf" srcId="{9A94B3D5-A09C-43A0-87C8-36C09EAC5E29}" destId="{D50BA118-309C-4D22-A0D9-97F46B85EB18}" srcOrd="0" destOrd="0" presId="urn:microsoft.com/office/officeart/2005/8/layout/lProcess2"/>
    <dgm:cxn modelId="{AEA07D93-6C12-4530-8E32-0A523627A1E1}" srcId="{9A94B3D5-A09C-43A0-87C8-36C09EAC5E29}" destId="{2E30E2A1-CE19-4E27-9251-2374C7CC3209}" srcOrd="1" destOrd="0" parTransId="{E91F7349-2C81-460B-A1E8-19A8FDA658FF}" sibTransId="{A1AED0CC-66D6-4797-A4E3-C4067E59C261}"/>
    <dgm:cxn modelId="{99C4F197-3B41-4BCB-99C2-83DC94482B19}" type="presOf" srcId="{A9236B1E-BE8C-4CF6-A745-F276971E6EFD}" destId="{F4C20BF2-E0CB-4BE6-8B5F-8233AA366C42}" srcOrd="0" destOrd="0" presId="urn:microsoft.com/office/officeart/2005/8/layout/lProcess2"/>
    <dgm:cxn modelId="{F25B2298-750C-4A77-9C2B-7867A8713AD8}" type="presOf" srcId="{9ABF4103-1310-42B8-BD50-EB93E00D7A98}" destId="{9E9A7E2C-8D93-4AD6-8C71-DEFCA71B702C}" srcOrd="0" destOrd="0" presId="urn:microsoft.com/office/officeart/2005/8/layout/lProcess2"/>
    <dgm:cxn modelId="{A674DD99-44B1-4832-A4B6-4203AEC90930}" srcId="{2E30E2A1-CE19-4E27-9251-2374C7CC3209}" destId="{01F32FB8-1001-48F2-881F-444BD290EB2A}" srcOrd="3" destOrd="0" parTransId="{C30450ED-4151-4AF6-A5B1-55CFEB075C45}" sibTransId="{6B9714FF-4A55-4206-BB3F-C93C6CC19FA4}"/>
    <dgm:cxn modelId="{C0524A9E-71D8-4DA9-9C2C-652A66D8E135}" srcId="{A9236B1E-BE8C-4CF6-A745-F276971E6EFD}" destId="{9ABF4103-1310-42B8-BD50-EB93E00D7A98}" srcOrd="0" destOrd="0" parTransId="{85D2B358-8B91-44D1-B4BE-64999618C7E3}" sibTransId="{F438C3E9-FA5E-47A2-9155-BB5946D6265E}"/>
    <dgm:cxn modelId="{B05D04B0-1A13-4CD4-8991-A5BC196231C6}" type="presOf" srcId="{2E30E2A1-CE19-4E27-9251-2374C7CC3209}" destId="{60B64D39-4557-4D46-AE32-BA42CFA73AA2}" srcOrd="0" destOrd="0" presId="urn:microsoft.com/office/officeart/2005/8/layout/lProcess2"/>
    <dgm:cxn modelId="{EC8822C8-0666-40F2-83F7-B25187B2F4A6}" type="presOf" srcId="{A9236B1E-BE8C-4CF6-A745-F276971E6EFD}" destId="{0A2E3200-B802-4B1F-983C-E60A09BB2EA7}" srcOrd="1" destOrd="0" presId="urn:microsoft.com/office/officeart/2005/8/layout/lProcess2"/>
    <dgm:cxn modelId="{ED064AC8-59CC-46F8-ACD7-5284164520ED}" type="presOf" srcId="{6B0F0196-E490-4879-A52F-DCE09940BA33}" destId="{E47F50E7-1916-4CAC-82AC-624E2C74B6D3}" srcOrd="0" destOrd="0" presId="urn:microsoft.com/office/officeart/2005/8/layout/lProcess2"/>
    <dgm:cxn modelId="{A901A9CA-A95D-42F6-A34D-48A5D838E40B}" srcId="{2E30E2A1-CE19-4E27-9251-2374C7CC3209}" destId="{7C09EF90-79AF-4E34-9151-E589B55348F6}" srcOrd="1" destOrd="0" parTransId="{7A5F7E21-E066-4465-AA07-EEA2ABDD551D}" sibTransId="{DA9E795A-4AB6-48D8-8533-18D9D873D7FC}"/>
    <dgm:cxn modelId="{E2F3FFD1-85F2-4F5A-B0B2-2FAB29A0D6EA}" type="presOf" srcId="{2E30E2A1-CE19-4E27-9251-2374C7CC3209}" destId="{D8062D83-0494-4E12-88F9-26A077F3F9D6}" srcOrd="1" destOrd="0" presId="urn:microsoft.com/office/officeart/2005/8/layout/lProcess2"/>
    <dgm:cxn modelId="{277D59F7-99CE-4716-9210-70639494B824}" type="presOf" srcId="{829773F6-6EF3-4A3A-AC8D-767405E199B4}" destId="{F6990536-2BB6-4DB8-BBF8-898840FCA47C}" srcOrd="0" destOrd="0" presId="urn:microsoft.com/office/officeart/2005/8/layout/lProcess2"/>
    <dgm:cxn modelId="{721551FC-4FAE-4BF0-942A-6166505AF791}" type="presOf" srcId="{7C09EF90-79AF-4E34-9151-E589B55348F6}" destId="{60A8AAB5-991B-4D13-8453-EA922F17EB67}" srcOrd="0" destOrd="0" presId="urn:microsoft.com/office/officeart/2005/8/layout/lProcess2"/>
    <dgm:cxn modelId="{E07E1E73-D15F-43C6-9CA9-74A7492F1871}" type="presParOf" srcId="{D50BA118-309C-4D22-A0D9-97F46B85EB18}" destId="{EDD863F7-5496-4D45-B102-B07ED1001DDF}" srcOrd="0" destOrd="0" presId="urn:microsoft.com/office/officeart/2005/8/layout/lProcess2"/>
    <dgm:cxn modelId="{227F46A1-EE8F-4BB2-91EC-C7614ABE9B4F}" type="presParOf" srcId="{EDD863F7-5496-4D45-B102-B07ED1001DDF}" destId="{F4C20BF2-E0CB-4BE6-8B5F-8233AA366C42}" srcOrd="0" destOrd="0" presId="urn:microsoft.com/office/officeart/2005/8/layout/lProcess2"/>
    <dgm:cxn modelId="{D7583B82-4910-4D8D-B047-68909AEAE16F}" type="presParOf" srcId="{EDD863F7-5496-4D45-B102-B07ED1001DDF}" destId="{0A2E3200-B802-4B1F-983C-E60A09BB2EA7}" srcOrd="1" destOrd="0" presId="urn:microsoft.com/office/officeart/2005/8/layout/lProcess2"/>
    <dgm:cxn modelId="{A9751798-BC1D-41BA-8C66-58BEA6A49C49}" type="presParOf" srcId="{EDD863F7-5496-4D45-B102-B07ED1001DDF}" destId="{46AD7877-9F24-4355-8EA3-9EABFF932D5D}" srcOrd="2" destOrd="0" presId="urn:microsoft.com/office/officeart/2005/8/layout/lProcess2"/>
    <dgm:cxn modelId="{28E22925-1C6F-4203-9A40-3E88BC575380}" type="presParOf" srcId="{46AD7877-9F24-4355-8EA3-9EABFF932D5D}" destId="{6D8658CC-38DB-4A2F-99EB-3571363BE216}" srcOrd="0" destOrd="0" presId="urn:microsoft.com/office/officeart/2005/8/layout/lProcess2"/>
    <dgm:cxn modelId="{9D5E1FA5-5AC6-452A-9C6A-70B80E7C867D}" type="presParOf" srcId="{6D8658CC-38DB-4A2F-99EB-3571363BE216}" destId="{9E9A7E2C-8D93-4AD6-8C71-DEFCA71B702C}" srcOrd="0" destOrd="0" presId="urn:microsoft.com/office/officeart/2005/8/layout/lProcess2"/>
    <dgm:cxn modelId="{9BBA733D-48C5-4A37-B40C-5D5F5248A87E}" type="presParOf" srcId="{6D8658CC-38DB-4A2F-99EB-3571363BE216}" destId="{151D4B51-2726-4538-84FC-897ED27949CB}" srcOrd="1" destOrd="0" presId="urn:microsoft.com/office/officeart/2005/8/layout/lProcess2"/>
    <dgm:cxn modelId="{9F490237-F445-4F33-AB05-CF04D2920473}" type="presParOf" srcId="{6D8658CC-38DB-4A2F-99EB-3571363BE216}" destId="{8416EB74-8957-4E7C-910B-6C142345FCE9}" srcOrd="2" destOrd="0" presId="urn:microsoft.com/office/officeart/2005/8/layout/lProcess2"/>
    <dgm:cxn modelId="{ED49FF3D-541F-425C-A920-2699E38D2EA3}" type="presParOf" srcId="{6D8658CC-38DB-4A2F-99EB-3571363BE216}" destId="{6AFD5B9F-F519-48E2-879F-A0177DB854CD}" srcOrd="3" destOrd="0" presId="urn:microsoft.com/office/officeart/2005/8/layout/lProcess2"/>
    <dgm:cxn modelId="{5762090F-0A1C-43BE-B448-C34EE4BDEDC3}" type="presParOf" srcId="{6D8658CC-38DB-4A2F-99EB-3571363BE216}" destId="{E47F50E7-1916-4CAC-82AC-624E2C74B6D3}" srcOrd="4" destOrd="0" presId="urn:microsoft.com/office/officeart/2005/8/layout/lProcess2"/>
    <dgm:cxn modelId="{F3701707-8756-45F8-BD53-8507038D3787}" type="presParOf" srcId="{6D8658CC-38DB-4A2F-99EB-3571363BE216}" destId="{F7783249-1D7A-4A2C-A556-0C983DDC47EF}" srcOrd="5" destOrd="0" presId="urn:microsoft.com/office/officeart/2005/8/layout/lProcess2"/>
    <dgm:cxn modelId="{67AE16BD-60E1-4648-B287-19B85E43F4C4}" type="presParOf" srcId="{6D8658CC-38DB-4A2F-99EB-3571363BE216}" destId="{82EB1C9E-8E30-4258-9E75-2A67C6FA223E}" srcOrd="6" destOrd="0" presId="urn:microsoft.com/office/officeart/2005/8/layout/lProcess2"/>
    <dgm:cxn modelId="{7A3A7B0E-5003-433B-A6E6-23782C8E4FC3}" type="presParOf" srcId="{D50BA118-309C-4D22-A0D9-97F46B85EB18}" destId="{6773F90C-0376-477A-A21A-685F38BD9BDA}" srcOrd="1" destOrd="0" presId="urn:microsoft.com/office/officeart/2005/8/layout/lProcess2"/>
    <dgm:cxn modelId="{6496F045-39E3-420F-B260-DADB705C9E51}" type="presParOf" srcId="{D50BA118-309C-4D22-A0D9-97F46B85EB18}" destId="{7A2109B2-4670-4E9A-9A6B-61BD9189A986}" srcOrd="2" destOrd="0" presId="urn:microsoft.com/office/officeart/2005/8/layout/lProcess2"/>
    <dgm:cxn modelId="{B91D07F9-B776-41B1-AB42-BC4D443D7289}" type="presParOf" srcId="{7A2109B2-4670-4E9A-9A6B-61BD9189A986}" destId="{60B64D39-4557-4D46-AE32-BA42CFA73AA2}" srcOrd="0" destOrd="0" presId="urn:microsoft.com/office/officeart/2005/8/layout/lProcess2"/>
    <dgm:cxn modelId="{F6AF200E-1D53-40F0-921A-FE2B52FCFCDF}" type="presParOf" srcId="{7A2109B2-4670-4E9A-9A6B-61BD9189A986}" destId="{D8062D83-0494-4E12-88F9-26A077F3F9D6}" srcOrd="1" destOrd="0" presId="urn:microsoft.com/office/officeart/2005/8/layout/lProcess2"/>
    <dgm:cxn modelId="{0B906159-F021-4388-854C-32DCC7E7FDA3}" type="presParOf" srcId="{7A2109B2-4670-4E9A-9A6B-61BD9189A986}" destId="{AB1E52D0-B6EE-4AAD-85B4-E35D6855E4F0}" srcOrd="2" destOrd="0" presId="urn:microsoft.com/office/officeart/2005/8/layout/lProcess2"/>
    <dgm:cxn modelId="{6B2EDFCA-3F65-4953-A307-2120A25701C2}" type="presParOf" srcId="{AB1E52D0-B6EE-4AAD-85B4-E35D6855E4F0}" destId="{03AD07DB-BC5C-4C12-B322-A2E2A253FE1D}" srcOrd="0" destOrd="0" presId="urn:microsoft.com/office/officeart/2005/8/layout/lProcess2"/>
    <dgm:cxn modelId="{6106579F-58FA-424C-A066-6BDB0FFF2941}" type="presParOf" srcId="{03AD07DB-BC5C-4C12-B322-A2E2A253FE1D}" destId="{F6990536-2BB6-4DB8-BBF8-898840FCA47C}" srcOrd="0" destOrd="0" presId="urn:microsoft.com/office/officeart/2005/8/layout/lProcess2"/>
    <dgm:cxn modelId="{F5F716A8-ADE5-4198-ACA3-902144BB1696}" type="presParOf" srcId="{03AD07DB-BC5C-4C12-B322-A2E2A253FE1D}" destId="{733496B8-3370-4F64-94AF-CFFDD3619C57}" srcOrd="1" destOrd="0" presId="urn:microsoft.com/office/officeart/2005/8/layout/lProcess2"/>
    <dgm:cxn modelId="{CF43F402-F67B-4ABE-A428-157A3EBE7F60}" type="presParOf" srcId="{03AD07DB-BC5C-4C12-B322-A2E2A253FE1D}" destId="{60A8AAB5-991B-4D13-8453-EA922F17EB67}" srcOrd="2" destOrd="0" presId="urn:microsoft.com/office/officeart/2005/8/layout/lProcess2"/>
    <dgm:cxn modelId="{B6C7AD22-98E8-44AE-B588-AC39AF8199A5}" type="presParOf" srcId="{03AD07DB-BC5C-4C12-B322-A2E2A253FE1D}" destId="{3E9D2D7D-88EE-4F6B-9482-9CBAE5C05C7A}" srcOrd="3" destOrd="0" presId="urn:microsoft.com/office/officeart/2005/8/layout/lProcess2"/>
    <dgm:cxn modelId="{C9642EB5-D071-4600-B370-17A6BDC6FE83}" type="presParOf" srcId="{03AD07DB-BC5C-4C12-B322-A2E2A253FE1D}" destId="{E5573BBC-A783-4F47-84DD-171C2872EAEE}" srcOrd="4" destOrd="0" presId="urn:microsoft.com/office/officeart/2005/8/layout/lProcess2"/>
    <dgm:cxn modelId="{4F0928BC-4C17-4F45-9B05-F6B32CB930F6}" type="presParOf" srcId="{03AD07DB-BC5C-4C12-B322-A2E2A253FE1D}" destId="{E6252EC6-3115-4527-8FEE-7D5EF265B55A}" srcOrd="5" destOrd="0" presId="urn:microsoft.com/office/officeart/2005/8/layout/lProcess2"/>
    <dgm:cxn modelId="{2AECC87E-1051-4C22-991B-72C53B3DF272}" type="presParOf" srcId="{03AD07DB-BC5C-4C12-B322-A2E2A253FE1D}" destId="{8785F261-CBDF-446E-89BC-0AE4A747984F}" srcOrd="6" destOrd="0" presId="urn:microsoft.com/office/officeart/2005/8/layout/lProcess2"/>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960BA1B7-37F3-4C07-9FA5-4337689BF6F6}" type="doc">
      <dgm:prSet loTypeId="urn:microsoft.com/office/officeart/2005/8/layout/vList5" loCatId="list" qsTypeId="urn:microsoft.com/office/officeart/2005/8/quickstyle/simple1" qsCatId="simple" csTypeId="urn:microsoft.com/office/officeart/2005/8/colors/colorful1" csCatId="colorful" phldr="1"/>
      <dgm:spPr/>
      <dgm:t>
        <a:bodyPr/>
        <a:lstStyle/>
        <a:p>
          <a:endParaRPr lang="en-US"/>
        </a:p>
      </dgm:t>
    </dgm:pt>
    <dgm:pt modelId="{6B51778C-F8FE-4922-82DB-F16078C8E4B5}">
      <dgm:prSet/>
      <dgm:spPr>
        <a:solidFill>
          <a:schemeClr val="accent2">
            <a:lumMod val="50000"/>
          </a:schemeClr>
        </a:solidFill>
      </dgm:spPr>
      <dgm:t>
        <a:bodyPr/>
        <a:lstStyle/>
        <a:p>
          <a:r>
            <a:rPr lang="en-US"/>
            <a:t>Create a Log-In</a:t>
          </a:r>
        </a:p>
      </dgm:t>
    </dgm:pt>
    <dgm:pt modelId="{C87B3E49-EB63-470C-B845-DE6578A43F6B}" type="parTrans" cxnId="{F11972DD-2ED4-4CFD-9F2F-CB1B30B7EC81}">
      <dgm:prSet/>
      <dgm:spPr/>
      <dgm:t>
        <a:bodyPr/>
        <a:lstStyle/>
        <a:p>
          <a:endParaRPr lang="en-US"/>
        </a:p>
      </dgm:t>
    </dgm:pt>
    <dgm:pt modelId="{40507701-C92D-407A-BA19-96497EDB46D9}" type="sibTrans" cxnId="{F11972DD-2ED4-4CFD-9F2F-CB1B30B7EC81}">
      <dgm:prSet/>
      <dgm:spPr/>
      <dgm:t>
        <a:bodyPr/>
        <a:lstStyle/>
        <a:p>
          <a:endParaRPr lang="en-US"/>
        </a:p>
      </dgm:t>
    </dgm:pt>
    <dgm:pt modelId="{882F6869-127F-45C2-A85C-5BC99CAA1AA0}">
      <dgm:prSet/>
      <dgm:spPr/>
      <dgm:t>
        <a:bodyPr/>
        <a:lstStyle/>
        <a:p>
          <a:r>
            <a:rPr lang="en-US"/>
            <a:t>Provides Personalized Search</a:t>
          </a:r>
        </a:p>
      </dgm:t>
    </dgm:pt>
    <dgm:pt modelId="{8A8D98B1-F022-450B-8D6A-50EDA1BCA7E4}" type="parTrans" cxnId="{DDE962C8-C891-4958-B933-9EC5A54B7CB8}">
      <dgm:prSet/>
      <dgm:spPr/>
      <dgm:t>
        <a:bodyPr/>
        <a:lstStyle/>
        <a:p>
          <a:endParaRPr lang="en-US"/>
        </a:p>
      </dgm:t>
    </dgm:pt>
    <dgm:pt modelId="{E9972247-748A-4A31-BF28-6F4047B3A648}" type="sibTrans" cxnId="{DDE962C8-C891-4958-B933-9EC5A54B7CB8}">
      <dgm:prSet/>
      <dgm:spPr/>
      <dgm:t>
        <a:bodyPr/>
        <a:lstStyle/>
        <a:p>
          <a:endParaRPr lang="en-US"/>
        </a:p>
      </dgm:t>
    </dgm:pt>
    <dgm:pt modelId="{AAEF571B-3D11-4525-AD02-409D2EE49BAA}">
      <dgm:prSet/>
      <dgm:spPr/>
      <dgm:t>
        <a:bodyPr/>
        <a:lstStyle/>
        <a:p>
          <a:r>
            <a:rPr lang="en-US"/>
            <a:t>Saves your med list</a:t>
          </a:r>
        </a:p>
      </dgm:t>
    </dgm:pt>
    <dgm:pt modelId="{80CB22EE-15EF-45BD-A981-7560B7039B6E}" type="parTrans" cxnId="{5C061755-D758-403F-8E16-0A7A3196314E}">
      <dgm:prSet/>
      <dgm:spPr/>
      <dgm:t>
        <a:bodyPr/>
        <a:lstStyle/>
        <a:p>
          <a:endParaRPr lang="en-US"/>
        </a:p>
      </dgm:t>
    </dgm:pt>
    <dgm:pt modelId="{E91DC230-BCB2-4215-87BA-D392B14DB16C}" type="sibTrans" cxnId="{5C061755-D758-403F-8E16-0A7A3196314E}">
      <dgm:prSet/>
      <dgm:spPr/>
      <dgm:t>
        <a:bodyPr/>
        <a:lstStyle/>
        <a:p>
          <a:endParaRPr lang="en-US"/>
        </a:p>
      </dgm:t>
    </dgm:pt>
    <dgm:pt modelId="{ED726C66-10CE-4437-87C0-7A8E192FD50B}">
      <dgm:prSet/>
      <dgm:spPr>
        <a:solidFill>
          <a:schemeClr val="accent3">
            <a:lumMod val="50000"/>
          </a:schemeClr>
        </a:solidFill>
      </dgm:spPr>
      <dgm:t>
        <a:bodyPr/>
        <a:lstStyle/>
        <a:p>
          <a:r>
            <a:rPr lang="en-US"/>
            <a:t>Able to compare Part D and Medicare Advantage plans</a:t>
          </a:r>
        </a:p>
      </dgm:t>
    </dgm:pt>
    <dgm:pt modelId="{C2854868-B655-4C81-AF22-D1516C4413D1}" type="parTrans" cxnId="{CE626E53-2A06-47D8-A6AA-5EFB4BD9942B}">
      <dgm:prSet/>
      <dgm:spPr/>
      <dgm:t>
        <a:bodyPr/>
        <a:lstStyle/>
        <a:p>
          <a:endParaRPr lang="en-US"/>
        </a:p>
      </dgm:t>
    </dgm:pt>
    <dgm:pt modelId="{77FBAB92-6273-4731-B132-5E245D6E3306}" type="sibTrans" cxnId="{CE626E53-2A06-47D8-A6AA-5EFB4BD9942B}">
      <dgm:prSet/>
      <dgm:spPr/>
      <dgm:t>
        <a:bodyPr/>
        <a:lstStyle/>
        <a:p>
          <a:endParaRPr lang="en-US"/>
        </a:p>
      </dgm:t>
    </dgm:pt>
    <dgm:pt modelId="{C23869E2-2F98-4FF5-B4D8-E22FFA258375}">
      <dgm:prSet/>
      <dgm:spPr/>
      <dgm:t>
        <a:bodyPr/>
        <a:lstStyle/>
        <a:p>
          <a:r>
            <a:rPr lang="en-US"/>
            <a:t>Cost of medications</a:t>
          </a:r>
        </a:p>
      </dgm:t>
    </dgm:pt>
    <dgm:pt modelId="{BCC41E6A-15A0-4C80-8013-FB9528110231}" type="parTrans" cxnId="{E70F129B-692E-468D-A1B7-5BB7CAA49823}">
      <dgm:prSet/>
      <dgm:spPr/>
      <dgm:t>
        <a:bodyPr/>
        <a:lstStyle/>
        <a:p>
          <a:endParaRPr lang="en-US"/>
        </a:p>
      </dgm:t>
    </dgm:pt>
    <dgm:pt modelId="{A1DD3090-D2D2-48CF-916A-0191E3B8B26F}" type="sibTrans" cxnId="{E70F129B-692E-468D-A1B7-5BB7CAA49823}">
      <dgm:prSet/>
      <dgm:spPr/>
      <dgm:t>
        <a:bodyPr/>
        <a:lstStyle/>
        <a:p>
          <a:endParaRPr lang="en-US"/>
        </a:p>
      </dgm:t>
    </dgm:pt>
    <dgm:pt modelId="{999E14D4-A29E-488A-9746-B224CEFC762F}">
      <dgm:prSet/>
      <dgm:spPr/>
      <dgm:t>
        <a:bodyPr/>
        <a:lstStyle/>
        <a:p>
          <a:r>
            <a:rPr lang="en-US"/>
            <a:t>Deductible pricing</a:t>
          </a:r>
        </a:p>
      </dgm:t>
    </dgm:pt>
    <dgm:pt modelId="{BC7C6CD3-A126-4073-BB01-775991148CC3}" type="parTrans" cxnId="{2023558E-CC1A-49B2-9632-793B8C2E1C26}">
      <dgm:prSet/>
      <dgm:spPr/>
      <dgm:t>
        <a:bodyPr/>
        <a:lstStyle/>
        <a:p>
          <a:endParaRPr lang="en-US"/>
        </a:p>
      </dgm:t>
    </dgm:pt>
    <dgm:pt modelId="{42C44339-67DE-4FEE-AEAA-67E85B39967C}" type="sibTrans" cxnId="{2023558E-CC1A-49B2-9632-793B8C2E1C26}">
      <dgm:prSet/>
      <dgm:spPr/>
      <dgm:t>
        <a:bodyPr/>
        <a:lstStyle/>
        <a:p>
          <a:endParaRPr lang="en-US"/>
        </a:p>
      </dgm:t>
    </dgm:pt>
    <dgm:pt modelId="{274FB7B9-A7E2-4F3D-9936-5A07A3F20408}">
      <dgm:prSet/>
      <dgm:spPr/>
      <dgm:t>
        <a:bodyPr/>
        <a:lstStyle/>
        <a:p>
          <a:r>
            <a:rPr lang="en-US"/>
            <a:t>Monthly premium pricing</a:t>
          </a:r>
        </a:p>
      </dgm:t>
    </dgm:pt>
    <dgm:pt modelId="{3B462475-328F-4743-9019-B39A4D0A6B35}" type="parTrans" cxnId="{7D2C25AB-02BC-45B9-8265-76396871943C}">
      <dgm:prSet/>
      <dgm:spPr/>
      <dgm:t>
        <a:bodyPr/>
        <a:lstStyle/>
        <a:p>
          <a:endParaRPr lang="en-US"/>
        </a:p>
      </dgm:t>
    </dgm:pt>
    <dgm:pt modelId="{9F44D01A-62E2-4DA1-B01C-240AEA0649A4}" type="sibTrans" cxnId="{7D2C25AB-02BC-45B9-8265-76396871943C}">
      <dgm:prSet/>
      <dgm:spPr/>
      <dgm:t>
        <a:bodyPr/>
        <a:lstStyle/>
        <a:p>
          <a:endParaRPr lang="en-US"/>
        </a:p>
      </dgm:t>
    </dgm:pt>
    <dgm:pt modelId="{99E9BF12-C93A-43CA-86DC-FDE39042C625}">
      <dgm:prSet/>
      <dgm:spPr>
        <a:solidFill>
          <a:schemeClr val="accent4">
            <a:lumMod val="50000"/>
          </a:schemeClr>
        </a:solidFill>
      </dgm:spPr>
      <dgm:t>
        <a:bodyPr/>
        <a:lstStyle/>
        <a:p>
          <a:r>
            <a:rPr lang="en-US"/>
            <a:t>Anonymous Searches Available</a:t>
          </a:r>
        </a:p>
      </dgm:t>
    </dgm:pt>
    <dgm:pt modelId="{F69626A2-24DC-4D43-AA6F-ADDA14E87B29}" type="parTrans" cxnId="{596B6D44-9D11-4D03-BB0A-0140801084F5}">
      <dgm:prSet/>
      <dgm:spPr/>
      <dgm:t>
        <a:bodyPr/>
        <a:lstStyle/>
        <a:p>
          <a:endParaRPr lang="en-US"/>
        </a:p>
      </dgm:t>
    </dgm:pt>
    <dgm:pt modelId="{48C7C319-87E4-49CC-B85D-25E3C5B520B0}" type="sibTrans" cxnId="{596B6D44-9D11-4D03-BB0A-0140801084F5}">
      <dgm:prSet/>
      <dgm:spPr/>
      <dgm:t>
        <a:bodyPr/>
        <a:lstStyle/>
        <a:p>
          <a:endParaRPr lang="en-US"/>
        </a:p>
      </dgm:t>
    </dgm:pt>
    <dgm:pt modelId="{36F72AED-C4CB-4B87-B1C4-3C9A2B9E67F0}">
      <dgm:prSet/>
      <dgm:spPr/>
      <dgm:t>
        <a:bodyPr/>
        <a:lstStyle/>
        <a:p>
          <a:r>
            <a:rPr lang="en-US"/>
            <a:t>Will not save your med list </a:t>
          </a:r>
        </a:p>
      </dgm:t>
    </dgm:pt>
    <dgm:pt modelId="{ACDE93A2-F483-4A0B-B3F9-74C93FC6600E}" type="parTrans" cxnId="{08BD6CE1-7591-4573-A25C-61F80DD6ACF5}">
      <dgm:prSet/>
      <dgm:spPr/>
      <dgm:t>
        <a:bodyPr/>
        <a:lstStyle/>
        <a:p>
          <a:endParaRPr lang="en-US"/>
        </a:p>
      </dgm:t>
    </dgm:pt>
    <dgm:pt modelId="{21505ABB-0B74-4707-9CDE-5C5D9371AAC0}" type="sibTrans" cxnId="{08BD6CE1-7591-4573-A25C-61F80DD6ACF5}">
      <dgm:prSet/>
      <dgm:spPr/>
      <dgm:t>
        <a:bodyPr/>
        <a:lstStyle/>
        <a:p>
          <a:endParaRPr lang="en-US"/>
        </a:p>
      </dgm:t>
    </dgm:pt>
    <dgm:pt modelId="{C72C8B54-223F-44B2-9815-CE341670B05D}" type="pres">
      <dgm:prSet presAssocID="{960BA1B7-37F3-4C07-9FA5-4337689BF6F6}" presName="Name0" presStyleCnt="0">
        <dgm:presLayoutVars>
          <dgm:dir/>
          <dgm:animLvl val="lvl"/>
          <dgm:resizeHandles val="exact"/>
        </dgm:presLayoutVars>
      </dgm:prSet>
      <dgm:spPr/>
    </dgm:pt>
    <dgm:pt modelId="{324885C8-33D5-46AD-8332-917C1F47142A}" type="pres">
      <dgm:prSet presAssocID="{6B51778C-F8FE-4922-82DB-F16078C8E4B5}" presName="linNode" presStyleCnt="0"/>
      <dgm:spPr/>
    </dgm:pt>
    <dgm:pt modelId="{CBD5D203-8B5B-4B0D-A17D-4243BAFF0A4C}" type="pres">
      <dgm:prSet presAssocID="{6B51778C-F8FE-4922-82DB-F16078C8E4B5}" presName="parentText" presStyleLbl="node1" presStyleIdx="0" presStyleCnt="3">
        <dgm:presLayoutVars>
          <dgm:chMax val="1"/>
          <dgm:bulletEnabled val="1"/>
        </dgm:presLayoutVars>
      </dgm:prSet>
      <dgm:spPr/>
    </dgm:pt>
    <dgm:pt modelId="{1B33D203-6F16-4365-B3A4-046C3DF49819}" type="pres">
      <dgm:prSet presAssocID="{6B51778C-F8FE-4922-82DB-F16078C8E4B5}" presName="descendantText" presStyleLbl="alignAccFollowNode1" presStyleIdx="0" presStyleCnt="3">
        <dgm:presLayoutVars>
          <dgm:bulletEnabled val="1"/>
        </dgm:presLayoutVars>
      </dgm:prSet>
      <dgm:spPr/>
    </dgm:pt>
    <dgm:pt modelId="{F6E8565A-FAC0-46FE-9266-CB3E273B1D82}" type="pres">
      <dgm:prSet presAssocID="{40507701-C92D-407A-BA19-96497EDB46D9}" presName="sp" presStyleCnt="0"/>
      <dgm:spPr/>
    </dgm:pt>
    <dgm:pt modelId="{41D6C79D-CFDC-4C83-B88E-80A461D62FEE}" type="pres">
      <dgm:prSet presAssocID="{ED726C66-10CE-4437-87C0-7A8E192FD50B}" presName="linNode" presStyleCnt="0"/>
      <dgm:spPr/>
    </dgm:pt>
    <dgm:pt modelId="{7816464B-6498-4687-B3C7-61F6ADEAE40C}" type="pres">
      <dgm:prSet presAssocID="{ED726C66-10CE-4437-87C0-7A8E192FD50B}" presName="parentText" presStyleLbl="node1" presStyleIdx="1" presStyleCnt="3">
        <dgm:presLayoutVars>
          <dgm:chMax val="1"/>
          <dgm:bulletEnabled val="1"/>
        </dgm:presLayoutVars>
      </dgm:prSet>
      <dgm:spPr/>
    </dgm:pt>
    <dgm:pt modelId="{CE6B50EB-0995-4061-BE8B-A3E7538AF773}" type="pres">
      <dgm:prSet presAssocID="{ED726C66-10CE-4437-87C0-7A8E192FD50B}" presName="descendantText" presStyleLbl="alignAccFollowNode1" presStyleIdx="1" presStyleCnt="3">
        <dgm:presLayoutVars>
          <dgm:bulletEnabled val="1"/>
        </dgm:presLayoutVars>
      </dgm:prSet>
      <dgm:spPr/>
    </dgm:pt>
    <dgm:pt modelId="{A2797FD3-036E-40A3-BAAB-AB1B2482CCB5}" type="pres">
      <dgm:prSet presAssocID="{77FBAB92-6273-4731-B132-5E245D6E3306}" presName="sp" presStyleCnt="0"/>
      <dgm:spPr/>
    </dgm:pt>
    <dgm:pt modelId="{4FEE5332-A9AE-4E73-B164-115BEF02DD05}" type="pres">
      <dgm:prSet presAssocID="{99E9BF12-C93A-43CA-86DC-FDE39042C625}" presName="linNode" presStyleCnt="0"/>
      <dgm:spPr/>
    </dgm:pt>
    <dgm:pt modelId="{3203ECBD-2FAA-4420-BCDB-80F7AEEBBD31}" type="pres">
      <dgm:prSet presAssocID="{99E9BF12-C93A-43CA-86DC-FDE39042C625}" presName="parentText" presStyleLbl="node1" presStyleIdx="2" presStyleCnt="3">
        <dgm:presLayoutVars>
          <dgm:chMax val="1"/>
          <dgm:bulletEnabled val="1"/>
        </dgm:presLayoutVars>
      </dgm:prSet>
      <dgm:spPr/>
    </dgm:pt>
    <dgm:pt modelId="{777BB967-D9E9-4DF1-9252-1A67AC2EB83E}" type="pres">
      <dgm:prSet presAssocID="{99E9BF12-C93A-43CA-86DC-FDE39042C625}" presName="descendantText" presStyleLbl="alignAccFollowNode1" presStyleIdx="2" presStyleCnt="3">
        <dgm:presLayoutVars>
          <dgm:bulletEnabled val="1"/>
        </dgm:presLayoutVars>
      </dgm:prSet>
      <dgm:spPr/>
    </dgm:pt>
  </dgm:ptLst>
  <dgm:cxnLst>
    <dgm:cxn modelId="{7C775E03-2BC1-4E29-9A43-60FFD028AE9F}" type="presOf" srcId="{274FB7B9-A7E2-4F3D-9936-5A07A3F20408}" destId="{CE6B50EB-0995-4061-BE8B-A3E7538AF773}" srcOrd="0" destOrd="2" presId="urn:microsoft.com/office/officeart/2005/8/layout/vList5"/>
    <dgm:cxn modelId="{3CDF4521-2514-482B-B7F1-5EFA23787963}" type="presOf" srcId="{AAEF571B-3D11-4525-AD02-409D2EE49BAA}" destId="{1B33D203-6F16-4365-B3A4-046C3DF49819}" srcOrd="0" destOrd="1" presId="urn:microsoft.com/office/officeart/2005/8/layout/vList5"/>
    <dgm:cxn modelId="{F0EED923-8503-4C46-B92B-023E2C5FCBD5}" type="presOf" srcId="{999E14D4-A29E-488A-9746-B224CEFC762F}" destId="{CE6B50EB-0995-4061-BE8B-A3E7538AF773}" srcOrd="0" destOrd="1" presId="urn:microsoft.com/office/officeart/2005/8/layout/vList5"/>
    <dgm:cxn modelId="{6454A93B-B90E-45C1-A5AB-879E262E4F82}" type="presOf" srcId="{ED726C66-10CE-4437-87C0-7A8E192FD50B}" destId="{7816464B-6498-4687-B3C7-61F6ADEAE40C}" srcOrd="0" destOrd="0" presId="urn:microsoft.com/office/officeart/2005/8/layout/vList5"/>
    <dgm:cxn modelId="{596B6D44-9D11-4D03-BB0A-0140801084F5}" srcId="{960BA1B7-37F3-4C07-9FA5-4337689BF6F6}" destId="{99E9BF12-C93A-43CA-86DC-FDE39042C625}" srcOrd="2" destOrd="0" parTransId="{F69626A2-24DC-4D43-AA6F-ADDA14E87B29}" sibTransId="{48C7C319-87E4-49CC-B85D-25E3C5B520B0}"/>
    <dgm:cxn modelId="{6BEB2A4C-CB26-4618-B9BF-1B9FE8AD75DE}" type="presOf" srcId="{99E9BF12-C93A-43CA-86DC-FDE39042C625}" destId="{3203ECBD-2FAA-4420-BCDB-80F7AEEBBD31}" srcOrd="0" destOrd="0" presId="urn:microsoft.com/office/officeart/2005/8/layout/vList5"/>
    <dgm:cxn modelId="{CE626E53-2A06-47D8-A6AA-5EFB4BD9942B}" srcId="{960BA1B7-37F3-4C07-9FA5-4337689BF6F6}" destId="{ED726C66-10CE-4437-87C0-7A8E192FD50B}" srcOrd="1" destOrd="0" parTransId="{C2854868-B655-4C81-AF22-D1516C4413D1}" sibTransId="{77FBAB92-6273-4731-B132-5E245D6E3306}"/>
    <dgm:cxn modelId="{5C061755-D758-403F-8E16-0A7A3196314E}" srcId="{6B51778C-F8FE-4922-82DB-F16078C8E4B5}" destId="{AAEF571B-3D11-4525-AD02-409D2EE49BAA}" srcOrd="1" destOrd="0" parTransId="{80CB22EE-15EF-45BD-A981-7560B7039B6E}" sibTransId="{E91DC230-BCB2-4215-87BA-D392B14DB16C}"/>
    <dgm:cxn modelId="{2120DC82-94AD-41E0-A28B-0B7FDC44D694}" type="presOf" srcId="{960BA1B7-37F3-4C07-9FA5-4337689BF6F6}" destId="{C72C8B54-223F-44B2-9815-CE341670B05D}" srcOrd="0" destOrd="0" presId="urn:microsoft.com/office/officeart/2005/8/layout/vList5"/>
    <dgm:cxn modelId="{2023558E-CC1A-49B2-9632-793B8C2E1C26}" srcId="{ED726C66-10CE-4437-87C0-7A8E192FD50B}" destId="{999E14D4-A29E-488A-9746-B224CEFC762F}" srcOrd="1" destOrd="0" parTransId="{BC7C6CD3-A126-4073-BB01-775991148CC3}" sibTransId="{42C44339-67DE-4FEE-AEAA-67E85B39967C}"/>
    <dgm:cxn modelId="{97289A98-3E31-4AC0-A757-1AFB28FE4291}" type="presOf" srcId="{36F72AED-C4CB-4B87-B1C4-3C9A2B9E67F0}" destId="{777BB967-D9E9-4DF1-9252-1A67AC2EB83E}" srcOrd="0" destOrd="0" presId="urn:microsoft.com/office/officeart/2005/8/layout/vList5"/>
    <dgm:cxn modelId="{E70F129B-692E-468D-A1B7-5BB7CAA49823}" srcId="{ED726C66-10CE-4437-87C0-7A8E192FD50B}" destId="{C23869E2-2F98-4FF5-B4D8-E22FFA258375}" srcOrd="0" destOrd="0" parTransId="{BCC41E6A-15A0-4C80-8013-FB9528110231}" sibTransId="{A1DD3090-D2D2-48CF-916A-0191E3B8B26F}"/>
    <dgm:cxn modelId="{F64BB7A1-43E0-4C9F-9478-BD77F646DF67}" type="presOf" srcId="{C23869E2-2F98-4FF5-B4D8-E22FFA258375}" destId="{CE6B50EB-0995-4061-BE8B-A3E7538AF773}" srcOrd="0" destOrd="0" presId="urn:microsoft.com/office/officeart/2005/8/layout/vList5"/>
    <dgm:cxn modelId="{7D2C25AB-02BC-45B9-8265-76396871943C}" srcId="{ED726C66-10CE-4437-87C0-7A8E192FD50B}" destId="{274FB7B9-A7E2-4F3D-9936-5A07A3F20408}" srcOrd="2" destOrd="0" parTransId="{3B462475-328F-4743-9019-B39A4D0A6B35}" sibTransId="{9F44D01A-62E2-4DA1-B01C-240AEA0649A4}"/>
    <dgm:cxn modelId="{EEFADAB2-5983-4865-AE21-2D4886BCEB7D}" type="presOf" srcId="{6B51778C-F8FE-4922-82DB-F16078C8E4B5}" destId="{CBD5D203-8B5B-4B0D-A17D-4243BAFF0A4C}" srcOrd="0" destOrd="0" presId="urn:microsoft.com/office/officeart/2005/8/layout/vList5"/>
    <dgm:cxn modelId="{DDE962C8-C891-4958-B933-9EC5A54B7CB8}" srcId="{6B51778C-F8FE-4922-82DB-F16078C8E4B5}" destId="{882F6869-127F-45C2-A85C-5BC99CAA1AA0}" srcOrd="0" destOrd="0" parTransId="{8A8D98B1-F022-450B-8D6A-50EDA1BCA7E4}" sibTransId="{E9972247-748A-4A31-BF28-6F4047B3A648}"/>
    <dgm:cxn modelId="{7D5CC2CD-B413-416E-BAE3-FD611E2522A1}" type="presOf" srcId="{882F6869-127F-45C2-A85C-5BC99CAA1AA0}" destId="{1B33D203-6F16-4365-B3A4-046C3DF49819}" srcOrd="0" destOrd="0" presId="urn:microsoft.com/office/officeart/2005/8/layout/vList5"/>
    <dgm:cxn modelId="{F11972DD-2ED4-4CFD-9F2F-CB1B30B7EC81}" srcId="{960BA1B7-37F3-4C07-9FA5-4337689BF6F6}" destId="{6B51778C-F8FE-4922-82DB-F16078C8E4B5}" srcOrd="0" destOrd="0" parTransId="{C87B3E49-EB63-470C-B845-DE6578A43F6B}" sibTransId="{40507701-C92D-407A-BA19-96497EDB46D9}"/>
    <dgm:cxn modelId="{08BD6CE1-7591-4573-A25C-61F80DD6ACF5}" srcId="{99E9BF12-C93A-43CA-86DC-FDE39042C625}" destId="{36F72AED-C4CB-4B87-B1C4-3C9A2B9E67F0}" srcOrd="0" destOrd="0" parTransId="{ACDE93A2-F483-4A0B-B3F9-74C93FC6600E}" sibTransId="{21505ABB-0B74-4707-9CDE-5C5D9371AAC0}"/>
    <dgm:cxn modelId="{DF90F032-D7F6-4869-9DEB-F53B3786E0AA}" type="presParOf" srcId="{C72C8B54-223F-44B2-9815-CE341670B05D}" destId="{324885C8-33D5-46AD-8332-917C1F47142A}" srcOrd="0" destOrd="0" presId="urn:microsoft.com/office/officeart/2005/8/layout/vList5"/>
    <dgm:cxn modelId="{B83FB4AF-B132-47B8-B888-F7C8281FF6D4}" type="presParOf" srcId="{324885C8-33D5-46AD-8332-917C1F47142A}" destId="{CBD5D203-8B5B-4B0D-A17D-4243BAFF0A4C}" srcOrd="0" destOrd="0" presId="urn:microsoft.com/office/officeart/2005/8/layout/vList5"/>
    <dgm:cxn modelId="{1A5CCB21-0B45-4F1E-8F84-2FBD71FE02EB}" type="presParOf" srcId="{324885C8-33D5-46AD-8332-917C1F47142A}" destId="{1B33D203-6F16-4365-B3A4-046C3DF49819}" srcOrd="1" destOrd="0" presId="urn:microsoft.com/office/officeart/2005/8/layout/vList5"/>
    <dgm:cxn modelId="{881CCBC1-72AE-464D-A81C-48F1ABE9B4ED}" type="presParOf" srcId="{C72C8B54-223F-44B2-9815-CE341670B05D}" destId="{F6E8565A-FAC0-46FE-9266-CB3E273B1D82}" srcOrd="1" destOrd="0" presId="urn:microsoft.com/office/officeart/2005/8/layout/vList5"/>
    <dgm:cxn modelId="{DC3B8793-4BE8-47B5-9102-8E0C12DBC723}" type="presParOf" srcId="{C72C8B54-223F-44B2-9815-CE341670B05D}" destId="{41D6C79D-CFDC-4C83-B88E-80A461D62FEE}" srcOrd="2" destOrd="0" presId="urn:microsoft.com/office/officeart/2005/8/layout/vList5"/>
    <dgm:cxn modelId="{62C06CA3-76DC-4580-B8DF-08C224DA52B7}" type="presParOf" srcId="{41D6C79D-CFDC-4C83-B88E-80A461D62FEE}" destId="{7816464B-6498-4687-B3C7-61F6ADEAE40C}" srcOrd="0" destOrd="0" presId="urn:microsoft.com/office/officeart/2005/8/layout/vList5"/>
    <dgm:cxn modelId="{61563F99-0236-4A57-94FA-5A0A5355E2C3}" type="presParOf" srcId="{41D6C79D-CFDC-4C83-B88E-80A461D62FEE}" destId="{CE6B50EB-0995-4061-BE8B-A3E7538AF773}" srcOrd="1" destOrd="0" presId="urn:microsoft.com/office/officeart/2005/8/layout/vList5"/>
    <dgm:cxn modelId="{2ECC7690-1910-44D1-BADC-00DB2981D8C4}" type="presParOf" srcId="{C72C8B54-223F-44B2-9815-CE341670B05D}" destId="{A2797FD3-036E-40A3-BAAB-AB1B2482CCB5}" srcOrd="3" destOrd="0" presId="urn:microsoft.com/office/officeart/2005/8/layout/vList5"/>
    <dgm:cxn modelId="{028117B9-521E-4210-AC3D-CAF0733D8782}" type="presParOf" srcId="{C72C8B54-223F-44B2-9815-CE341670B05D}" destId="{4FEE5332-A9AE-4E73-B164-115BEF02DD05}" srcOrd="4" destOrd="0" presId="urn:microsoft.com/office/officeart/2005/8/layout/vList5"/>
    <dgm:cxn modelId="{2DA855B6-F32A-49CB-BEAC-38B9F12B467E}" type="presParOf" srcId="{4FEE5332-A9AE-4E73-B164-115BEF02DD05}" destId="{3203ECBD-2FAA-4420-BCDB-80F7AEEBBD31}" srcOrd="0" destOrd="0" presId="urn:microsoft.com/office/officeart/2005/8/layout/vList5"/>
    <dgm:cxn modelId="{31BB78BB-DBED-44D9-AD51-138B230EBEC1}" type="presParOf" srcId="{4FEE5332-A9AE-4E73-B164-115BEF02DD05}" destId="{777BB967-D9E9-4DF1-9252-1A67AC2EB83E}"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F5672025-E380-43A4-96F4-7F4900CCC2C2}" type="doc">
      <dgm:prSet loTypeId="urn:diagrams.loki3.com/VaryingWidthList" loCatId="list" qsTypeId="urn:microsoft.com/office/officeart/2005/8/quickstyle/simple1" qsCatId="simple" csTypeId="urn:microsoft.com/office/officeart/2005/8/colors/colorful1" csCatId="colorful" phldr="1"/>
      <dgm:spPr/>
      <dgm:t>
        <a:bodyPr/>
        <a:lstStyle/>
        <a:p>
          <a:endParaRPr lang="en-US"/>
        </a:p>
      </dgm:t>
    </dgm:pt>
    <dgm:pt modelId="{8E8C05CE-BE8C-489A-AFE8-1C1F53EC0187}">
      <dgm:prSet/>
      <dgm:spPr>
        <a:solidFill>
          <a:schemeClr val="accent2">
            <a:lumMod val="50000"/>
          </a:schemeClr>
        </a:solidFill>
      </dgm:spPr>
      <dgm:t>
        <a:bodyPr/>
        <a:lstStyle/>
        <a:p>
          <a:pPr algn="ctr"/>
          <a:r>
            <a:rPr lang="en-US" b="0" i="0" dirty="0"/>
            <a:t>Part D plan rating categories:</a:t>
          </a:r>
          <a:endParaRPr lang="en-US" dirty="0"/>
        </a:p>
      </dgm:t>
    </dgm:pt>
    <dgm:pt modelId="{DE8D5E73-ECF9-41B6-8D6D-4981CD372796}" type="parTrans" cxnId="{2864B8C0-2B9C-48A2-9911-21A048BC2FAF}">
      <dgm:prSet/>
      <dgm:spPr/>
      <dgm:t>
        <a:bodyPr/>
        <a:lstStyle/>
        <a:p>
          <a:endParaRPr lang="en-US"/>
        </a:p>
      </dgm:t>
    </dgm:pt>
    <dgm:pt modelId="{7E952032-B633-47DE-9637-5A5E9C58425C}" type="sibTrans" cxnId="{2864B8C0-2B9C-48A2-9911-21A048BC2FAF}">
      <dgm:prSet/>
      <dgm:spPr/>
      <dgm:t>
        <a:bodyPr/>
        <a:lstStyle/>
        <a:p>
          <a:endParaRPr lang="en-US"/>
        </a:p>
      </dgm:t>
    </dgm:pt>
    <dgm:pt modelId="{CDD267DD-255E-4854-A78A-D3FC557A2EB3}">
      <dgm:prSet/>
      <dgm:spPr>
        <a:solidFill>
          <a:schemeClr val="accent2">
            <a:lumMod val="50000"/>
          </a:schemeClr>
        </a:solidFill>
      </dgm:spPr>
      <dgm:t>
        <a:bodyPr/>
        <a:lstStyle/>
        <a:p>
          <a:pPr algn="l"/>
          <a:r>
            <a:rPr lang="en-US" b="0" i="0" dirty="0"/>
            <a:t>Drug plan customer service</a:t>
          </a:r>
          <a:endParaRPr lang="en-US" dirty="0"/>
        </a:p>
      </dgm:t>
    </dgm:pt>
    <dgm:pt modelId="{588C3924-DEE2-419E-8C73-4709E8B6C244}" type="parTrans" cxnId="{5D20727D-304D-41A2-B826-8E255B8C732A}">
      <dgm:prSet/>
      <dgm:spPr/>
      <dgm:t>
        <a:bodyPr/>
        <a:lstStyle/>
        <a:p>
          <a:endParaRPr lang="en-US"/>
        </a:p>
      </dgm:t>
    </dgm:pt>
    <dgm:pt modelId="{0C52882B-1217-4D7A-BE01-745386E35523}" type="sibTrans" cxnId="{5D20727D-304D-41A2-B826-8E255B8C732A}">
      <dgm:prSet/>
      <dgm:spPr/>
      <dgm:t>
        <a:bodyPr/>
        <a:lstStyle/>
        <a:p>
          <a:endParaRPr lang="en-US"/>
        </a:p>
      </dgm:t>
    </dgm:pt>
    <dgm:pt modelId="{F9289F1B-EF3A-4A94-8B57-6CD7CF083298}">
      <dgm:prSet/>
      <dgm:spPr>
        <a:solidFill>
          <a:schemeClr val="accent2">
            <a:lumMod val="50000"/>
          </a:schemeClr>
        </a:solidFill>
      </dgm:spPr>
      <dgm:t>
        <a:bodyPr/>
        <a:lstStyle/>
        <a:p>
          <a:pPr algn="l"/>
          <a:r>
            <a:rPr lang="en-US" b="0" i="0"/>
            <a:t>Member complaints, problems getting services, and choosing to leave the plan</a:t>
          </a:r>
          <a:endParaRPr lang="en-US"/>
        </a:p>
      </dgm:t>
    </dgm:pt>
    <dgm:pt modelId="{30A56E8D-06EA-4403-B421-35977689FD25}" type="parTrans" cxnId="{99CB3BAD-A289-4ECB-90F0-B8CCF82B48E2}">
      <dgm:prSet/>
      <dgm:spPr/>
      <dgm:t>
        <a:bodyPr/>
        <a:lstStyle/>
        <a:p>
          <a:endParaRPr lang="en-US"/>
        </a:p>
      </dgm:t>
    </dgm:pt>
    <dgm:pt modelId="{6ACD6A32-F438-4B43-98EF-021945408250}" type="sibTrans" cxnId="{99CB3BAD-A289-4ECB-90F0-B8CCF82B48E2}">
      <dgm:prSet/>
      <dgm:spPr/>
      <dgm:t>
        <a:bodyPr/>
        <a:lstStyle/>
        <a:p>
          <a:endParaRPr lang="en-US"/>
        </a:p>
      </dgm:t>
    </dgm:pt>
    <dgm:pt modelId="{9354BDD0-F5FE-46AC-8337-A04664FF143A}">
      <dgm:prSet/>
      <dgm:spPr>
        <a:solidFill>
          <a:schemeClr val="accent2">
            <a:lumMod val="50000"/>
          </a:schemeClr>
        </a:solidFill>
      </dgm:spPr>
      <dgm:t>
        <a:bodyPr/>
        <a:lstStyle/>
        <a:p>
          <a:pPr algn="l"/>
          <a:r>
            <a:rPr lang="en-US" b="0" i="0"/>
            <a:t>Member experience with the drug plan</a:t>
          </a:r>
          <a:endParaRPr lang="en-US"/>
        </a:p>
      </dgm:t>
    </dgm:pt>
    <dgm:pt modelId="{AF0B8A11-562C-43EA-918E-81FDFB4A46B7}" type="parTrans" cxnId="{68D57D3E-E52F-47A5-A287-903488152E01}">
      <dgm:prSet/>
      <dgm:spPr/>
      <dgm:t>
        <a:bodyPr/>
        <a:lstStyle/>
        <a:p>
          <a:endParaRPr lang="en-US"/>
        </a:p>
      </dgm:t>
    </dgm:pt>
    <dgm:pt modelId="{FE5423A5-E725-4C38-922D-DF5BE708E6C8}" type="sibTrans" cxnId="{68D57D3E-E52F-47A5-A287-903488152E01}">
      <dgm:prSet/>
      <dgm:spPr/>
      <dgm:t>
        <a:bodyPr/>
        <a:lstStyle/>
        <a:p>
          <a:endParaRPr lang="en-US"/>
        </a:p>
      </dgm:t>
    </dgm:pt>
    <dgm:pt modelId="{3A9A8878-C6D1-4577-AF20-8E64AFF542BA}">
      <dgm:prSet/>
      <dgm:spPr>
        <a:solidFill>
          <a:schemeClr val="accent2">
            <a:lumMod val="50000"/>
          </a:schemeClr>
        </a:solidFill>
      </dgm:spPr>
      <dgm:t>
        <a:bodyPr/>
        <a:lstStyle/>
        <a:p>
          <a:pPr algn="l"/>
          <a:r>
            <a:rPr lang="en-US" b="0" i="0"/>
            <a:t>Drug pricing and patient safety</a:t>
          </a:r>
          <a:endParaRPr lang="en-US"/>
        </a:p>
      </dgm:t>
    </dgm:pt>
    <dgm:pt modelId="{B512FAB8-FE58-4E1D-87BE-466EE99A1138}" type="parTrans" cxnId="{2A8B3C07-E00F-4F03-855A-EC5B10552632}">
      <dgm:prSet/>
      <dgm:spPr/>
      <dgm:t>
        <a:bodyPr/>
        <a:lstStyle/>
        <a:p>
          <a:endParaRPr lang="en-US"/>
        </a:p>
      </dgm:t>
    </dgm:pt>
    <dgm:pt modelId="{D382D572-95C9-4EE1-9C47-45498DE76130}" type="sibTrans" cxnId="{2A8B3C07-E00F-4F03-855A-EC5B10552632}">
      <dgm:prSet/>
      <dgm:spPr/>
      <dgm:t>
        <a:bodyPr/>
        <a:lstStyle/>
        <a:p>
          <a:endParaRPr lang="en-US"/>
        </a:p>
      </dgm:t>
    </dgm:pt>
    <dgm:pt modelId="{003C1A2D-1137-4C88-B23C-EB8DEAB9E635}" type="pres">
      <dgm:prSet presAssocID="{F5672025-E380-43A4-96F4-7F4900CCC2C2}" presName="Name0" presStyleCnt="0">
        <dgm:presLayoutVars>
          <dgm:resizeHandles/>
        </dgm:presLayoutVars>
      </dgm:prSet>
      <dgm:spPr/>
    </dgm:pt>
    <dgm:pt modelId="{614E0349-2990-466D-8E62-E1368616BDF4}" type="pres">
      <dgm:prSet presAssocID="{8E8C05CE-BE8C-489A-AFE8-1C1F53EC0187}" presName="text" presStyleLbl="node1" presStyleIdx="0" presStyleCnt="1">
        <dgm:presLayoutVars>
          <dgm:bulletEnabled val="1"/>
        </dgm:presLayoutVars>
      </dgm:prSet>
      <dgm:spPr/>
    </dgm:pt>
  </dgm:ptLst>
  <dgm:cxnLst>
    <dgm:cxn modelId="{2A8B3C07-E00F-4F03-855A-EC5B10552632}" srcId="{8E8C05CE-BE8C-489A-AFE8-1C1F53EC0187}" destId="{3A9A8878-C6D1-4577-AF20-8E64AFF542BA}" srcOrd="3" destOrd="0" parTransId="{B512FAB8-FE58-4E1D-87BE-466EE99A1138}" sibTransId="{D382D572-95C9-4EE1-9C47-45498DE76130}"/>
    <dgm:cxn modelId="{DF5C842D-1EF6-4EEE-9663-C597B484BFF2}" type="presOf" srcId="{9354BDD0-F5FE-46AC-8337-A04664FF143A}" destId="{614E0349-2990-466D-8E62-E1368616BDF4}" srcOrd="0" destOrd="3" presId="urn:diagrams.loki3.com/VaryingWidthList"/>
    <dgm:cxn modelId="{68D57D3E-E52F-47A5-A287-903488152E01}" srcId="{8E8C05CE-BE8C-489A-AFE8-1C1F53EC0187}" destId="{9354BDD0-F5FE-46AC-8337-A04664FF143A}" srcOrd="2" destOrd="0" parTransId="{AF0B8A11-562C-43EA-918E-81FDFB4A46B7}" sibTransId="{FE5423A5-E725-4C38-922D-DF5BE708E6C8}"/>
    <dgm:cxn modelId="{5D20727D-304D-41A2-B826-8E255B8C732A}" srcId="{8E8C05CE-BE8C-489A-AFE8-1C1F53EC0187}" destId="{CDD267DD-255E-4854-A78A-D3FC557A2EB3}" srcOrd="0" destOrd="0" parTransId="{588C3924-DEE2-419E-8C73-4709E8B6C244}" sibTransId="{0C52882B-1217-4D7A-BE01-745386E35523}"/>
    <dgm:cxn modelId="{92EFF291-7EE9-446A-9299-A7E5861402A1}" type="presOf" srcId="{F9289F1B-EF3A-4A94-8B57-6CD7CF083298}" destId="{614E0349-2990-466D-8E62-E1368616BDF4}" srcOrd="0" destOrd="2" presId="urn:diagrams.loki3.com/VaryingWidthList"/>
    <dgm:cxn modelId="{99CB3BAD-A289-4ECB-90F0-B8CCF82B48E2}" srcId="{8E8C05CE-BE8C-489A-AFE8-1C1F53EC0187}" destId="{F9289F1B-EF3A-4A94-8B57-6CD7CF083298}" srcOrd="1" destOrd="0" parTransId="{30A56E8D-06EA-4403-B421-35977689FD25}" sibTransId="{6ACD6A32-F438-4B43-98EF-021945408250}"/>
    <dgm:cxn modelId="{C1A5E6AE-63F3-46D6-AC20-8AE4DA74E574}" type="presOf" srcId="{F5672025-E380-43A4-96F4-7F4900CCC2C2}" destId="{003C1A2D-1137-4C88-B23C-EB8DEAB9E635}" srcOrd="0" destOrd="0" presId="urn:diagrams.loki3.com/VaryingWidthList"/>
    <dgm:cxn modelId="{2864B8C0-2B9C-48A2-9911-21A048BC2FAF}" srcId="{F5672025-E380-43A4-96F4-7F4900CCC2C2}" destId="{8E8C05CE-BE8C-489A-AFE8-1C1F53EC0187}" srcOrd="0" destOrd="0" parTransId="{DE8D5E73-ECF9-41B6-8D6D-4981CD372796}" sibTransId="{7E952032-B633-47DE-9637-5A5E9C58425C}"/>
    <dgm:cxn modelId="{C5E4A5E0-99BE-42CE-9CDD-3F70C8BC3DBF}" type="presOf" srcId="{8E8C05CE-BE8C-489A-AFE8-1C1F53EC0187}" destId="{614E0349-2990-466D-8E62-E1368616BDF4}" srcOrd="0" destOrd="0" presId="urn:diagrams.loki3.com/VaryingWidthList"/>
    <dgm:cxn modelId="{D32CC5EB-F049-48F9-908D-D96E08FF1FF9}" type="presOf" srcId="{3A9A8878-C6D1-4577-AF20-8E64AFF542BA}" destId="{614E0349-2990-466D-8E62-E1368616BDF4}" srcOrd="0" destOrd="4" presId="urn:diagrams.loki3.com/VaryingWidthList"/>
    <dgm:cxn modelId="{371C66ED-A6CD-4A2E-836D-AA46AB5320D9}" type="presOf" srcId="{CDD267DD-255E-4854-A78A-D3FC557A2EB3}" destId="{614E0349-2990-466D-8E62-E1368616BDF4}" srcOrd="0" destOrd="1" presId="urn:diagrams.loki3.com/VaryingWidthList"/>
    <dgm:cxn modelId="{EB6C00F4-18F0-4CDE-98DF-8D3D83BD2785}" type="presParOf" srcId="{003C1A2D-1137-4C88-B23C-EB8DEAB9E635}" destId="{614E0349-2990-466D-8E62-E1368616BDF4}" srcOrd="0" destOrd="0" presId="urn:diagrams.loki3.com/VaryingWidth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1F71C717-34A0-4F88-9B90-E41ADED1B852}" type="doc">
      <dgm:prSet loTypeId="urn:diagrams.loki3.com/VaryingWidthList" loCatId="list" qsTypeId="urn:microsoft.com/office/officeart/2005/8/quickstyle/simple1" qsCatId="simple" csTypeId="urn:microsoft.com/office/officeart/2005/8/colors/colorful1" csCatId="colorful" phldr="1"/>
      <dgm:spPr/>
      <dgm:t>
        <a:bodyPr/>
        <a:lstStyle/>
        <a:p>
          <a:endParaRPr lang="en-US"/>
        </a:p>
      </dgm:t>
    </dgm:pt>
    <dgm:pt modelId="{96875429-E9AC-4CA9-BF2E-3D5553CA9683}">
      <dgm:prSet/>
      <dgm:spPr>
        <a:solidFill>
          <a:schemeClr val="accent3">
            <a:lumMod val="50000"/>
          </a:schemeClr>
        </a:solidFill>
      </dgm:spPr>
      <dgm:t>
        <a:bodyPr/>
        <a:lstStyle/>
        <a:p>
          <a:pPr algn="ctr"/>
          <a:r>
            <a:rPr lang="en-US" b="0" i="0" dirty="0"/>
            <a:t>Medicare Advantage Plans rating categories:</a:t>
          </a:r>
          <a:endParaRPr lang="en-US" dirty="0"/>
        </a:p>
      </dgm:t>
    </dgm:pt>
    <dgm:pt modelId="{F9F11A4E-5E0E-40F3-88F2-ED26C7B9045B}" type="parTrans" cxnId="{B02CFE19-3714-4930-8340-BFFDCA42549A}">
      <dgm:prSet/>
      <dgm:spPr/>
      <dgm:t>
        <a:bodyPr/>
        <a:lstStyle/>
        <a:p>
          <a:endParaRPr lang="en-US"/>
        </a:p>
      </dgm:t>
    </dgm:pt>
    <dgm:pt modelId="{C5BE7DAD-6AF9-4735-A73F-EA154FD812DA}" type="sibTrans" cxnId="{B02CFE19-3714-4930-8340-BFFDCA42549A}">
      <dgm:prSet/>
      <dgm:spPr/>
      <dgm:t>
        <a:bodyPr/>
        <a:lstStyle/>
        <a:p>
          <a:endParaRPr lang="en-US"/>
        </a:p>
      </dgm:t>
    </dgm:pt>
    <dgm:pt modelId="{7AA5ED66-3656-45B5-AAAB-C2D2F0650200}">
      <dgm:prSet/>
      <dgm:spPr>
        <a:solidFill>
          <a:schemeClr val="accent3">
            <a:lumMod val="50000"/>
          </a:schemeClr>
        </a:solidFill>
      </dgm:spPr>
      <dgm:t>
        <a:bodyPr/>
        <a:lstStyle/>
        <a:p>
          <a:pPr algn="l"/>
          <a:r>
            <a:rPr lang="en-US" b="0" i="0"/>
            <a:t>Staying healthy: screenings, tests, and vaccines</a:t>
          </a:r>
          <a:endParaRPr lang="en-US"/>
        </a:p>
      </dgm:t>
    </dgm:pt>
    <dgm:pt modelId="{EE5648E3-DCFA-40CE-923A-89728D48864F}" type="parTrans" cxnId="{D1A0A39E-CBAD-4C03-9324-0151D2D9BC48}">
      <dgm:prSet/>
      <dgm:spPr/>
      <dgm:t>
        <a:bodyPr/>
        <a:lstStyle/>
        <a:p>
          <a:endParaRPr lang="en-US"/>
        </a:p>
      </dgm:t>
    </dgm:pt>
    <dgm:pt modelId="{7C15DA36-FE2F-4B9D-9A16-4D4E1B1C4A4E}" type="sibTrans" cxnId="{D1A0A39E-CBAD-4C03-9324-0151D2D9BC48}">
      <dgm:prSet/>
      <dgm:spPr/>
      <dgm:t>
        <a:bodyPr/>
        <a:lstStyle/>
        <a:p>
          <a:endParaRPr lang="en-US"/>
        </a:p>
      </dgm:t>
    </dgm:pt>
    <dgm:pt modelId="{76CE7FEC-0DC4-46F0-B58B-B016FD230637}">
      <dgm:prSet/>
      <dgm:spPr>
        <a:solidFill>
          <a:schemeClr val="accent3">
            <a:lumMod val="50000"/>
          </a:schemeClr>
        </a:solidFill>
      </dgm:spPr>
      <dgm:t>
        <a:bodyPr/>
        <a:lstStyle/>
        <a:p>
          <a:pPr algn="l"/>
          <a:r>
            <a:rPr lang="en-US" b="0" i="0"/>
            <a:t>Managing chronic (long-term) conditions</a:t>
          </a:r>
          <a:endParaRPr lang="en-US"/>
        </a:p>
      </dgm:t>
    </dgm:pt>
    <dgm:pt modelId="{DBC4FB55-D821-4725-AF78-373BA19788F5}" type="parTrans" cxnId="{4AEF32A0-5039-430E-9C76-64A4A40F5A12}">
      <dgm:prSet/>
      <dgm:spPr/>
      <dgm:t>
        <a:bodyPr/>
        <a:lstStyle/>
        <a:p>
          <a:endParaRPr lang="en-US"/>
        </a:p>
      </dgm:t>
    </dgm:pt>
    <dgm:pt modelId="{A2050455-322A-4F5F-A239-C686A9110D0B}" type="sibTrans" cxnId="{4AEF32A0-5039-430E-9C76-64A4A40F5A12}">
      <dgm:prSet/>
      <dgm:spPr/>
      <dgm:t>
        <a:bodyPr/>
        <a:lstStyle/>
        <a:p>
          <a:endParaRPr lang="en-US"/>
        </a:p>
      </dgm:t>
    </dgm:pt>
    <dgm:pt modelId="{8EBF984F-2173-497E-8F0C-8FE616C4CD0E}">
      <dgm:prSet/>
      <dgm:spPr>
        <a:solidFill>
          <a:schemeClr val="accent3">
            <a:lumMod val="50000"/>
          </a:schemeClr>
        </a:solidFill>
      </dgm:spPr>
      <dgm:t>
        <a:bodyPr/>
        <a:lstStyle/>
        <a:p>
          <a:pPr algn="l"/>
          <a:r>
            <a:rPr lang="en-US" b="0" i="0"/>
            <a:t>Plan responsiveness and care</a:t>
          </a:r>
          <a:endParaRPr lang="en-US"/>
        </a:p>
      </dgm:t>
    </dgm:pt>
    <dgm:pt modelId="{40B8FAE0-ADD5-42D8-9112-BF4372E3139F}" type="parTrans" cxnId="{BF84F3D3-C148-40D3-94F3-BF3CD3DA8E9C}">
      <dgm:prSet/>
      <dgm:spPr/>
      <dgm:t>
        <a:bodyPr/>
        <a:lstStyle/>
        <a:p>
          <a:endParaRPr lang="en-US"/>
        </a:p>
      </dgm:t>
    </dgm:pt>
    <dgm:pt modelId="{AEAE1C9D-5245-48A0-998B-2000625CDE83}" type="sibTrans" cxnId="{BF84F3D3-C148-40D3-94F3-BF3CD3DA8E9C}">
      <dgm:prSet/>
      <dgm:spPr/>
      <dgm:t>
        <a:bodyPr/>
        <a:lstStyle/>
        <a:p>
          <a:endParaRPr lang="en-US"/>
        </a:p>
      </dgm:t>
    </dgm:pt>
    <dgm:pt modelId="{7E23BE79-2575-4D8F-B954-A3EA4085DFA9}">
      <dgm:prSet/>
      <dgm:spPr>
        <a:solidFill>
          <a:schemeClr val="accent3">
            <a:lumMod val="50000"/>
          </a:schemeClr>
        </a:solidFill>
      </dgm:spPr>
      <dgm:t>
        <a:bodyPr/>
        <a:lstStyle/>
        <a:p>
          <a:pPr algn="l"/>
          <a:r>
            <a:rPr lang="en-US" b="0" i="0"/>
            <a:t>Member complaints, problems getting services, and choosing to leave the plan</a:t>
          </a:r>
          <a:endParaRPr lang="en-US"/>
        </a:p>
      </dgm:t>
    </dgm:pt>
    <dgm:pt modelId="{7189C87E-7DAF-4D82-9D35-00EEC8C0AD68}" type="parTrans" cxnId="{CD25EC0E-A2D5-4E16-8CAC-B9C99EFC8026}">
      <dgm:prSet/>
      <dgm:spPr/>
      <dgm:t>
        <a:bodyPr/>
        <a:lstStyle/>
        <a:p>
          <a:endParaRPr lang="en-US"/>
        </a:p>
      </dgm:t>
    </dgm:pt>
    <dgm:pt modelId="{D5EEEA2F-92FA-4756-A67D-B07741A3FDA1}" type="sibTrans" cxnId="{CD25EC0E-A2D5-4E16-8CAC-B9C99EFC8026}">
      <dgm:prSet/>
      <dgm:spPr/>
      <dgm:t>
        <a:bodyPr/>
        <a:lstStyle/>
        <a:p>
          <a:endParaRPr lang="en-US"/>
        </a:p>
      </dgm:t>
    </dgm:pt>
    <dgm:pt modelId="{1C4A8B88-F9C7-431F-AA76-C52D68D09F65}">
      <dgm:prSet/>
      <dgm:spPr>
        <a:solidFill>
          <a:schemeClr val="accent3">
            <a:lumMod val="50000"/>
          </a:schemeClr>
        </a:solidFill>
      </dgm:spPr>
      <dgm:t>
        <a:bodyPr/>
        <a:lstStyle/>
        <a:p>
          <a:pPr algn="l"/>
          <a:r>
            <a:rPr lang="en-US" b="0" i="0"/>
            <a:t>Health plan customer service</a:t>
          </a:r>
          <a:endParaRPr lang="en-US"/>
        </a:p>
      </dgm:t>
    </dgm:pt>
    <dgm:pt modelId="{C227DBC0-0CE9-4558-9725-EE0970539DDF}" type="parTrans" cxnId="{960177C1-2422-4E20-890F-47E8E4B7D006}">
      <dgm:prSet/>
      <dgm:spPr/>
      <dgm:t>
        <a:bodyPr/>
        <a:lstStyle/>
        <a:p>
          <a:endParaRPr lang="en-US"/>
        </a:p>
      </dgm:t>
    </dgm:pt>
    <dgm:pt modelId="{95FC5312-E315-4C48-AB06-F46256C173A3}" type="sibTrans" cxnId="{960177C1-2422-4E20-890F-47E8E4B7D006}">
      <dgm:prSet/>
      <dgm:spPr/>
      <dgm:t>
        <a:bodyPr/>
        <a:lstStyle/>
        <a:p>
          <a:endParaRPr lang="en-US"/>
        </a:p>
      </dgm:t>
    </dgm:pt>
    <dgm:pt modelId="{F2024381-5160-431A-8B20-42B0E2312B1B}" type="pres">
      <dgm:prSet presAssocID="{1F71C717-34A0-4F88-9B90-E41ADED1B852}" presName="Name0" presStyleCnt="0">
        <dgm:presLayoutVars>
          <dgm:resizeHandles/>
        </dgm:presLayoutVars>
      </dgm:prSet>
      <dgm:spPr/>
    </dgm:pt>
    <dgm:pt modelId="{C538624E-219B-42B2-BDB5-339FE43271AE}" type="pres">
      <dgm:prSet presAssocID="{96875429-E9AC-4CA9-BF2E-3D5553CA9683}" presName="text" presStyleLbl="node1" presStyleIdx="0" presStyleCnt="1" custLinFactNeighborX="-639" custLinFactNeighborY="-249">
        <dgm:presLayoutVars>
          <dgm:bulletEnabled val="1"/>
        </dgm:presLayoutVars>
      </dgm:prSet>
      <dgm:spPr/>
    </dgm:pt>
  </dgm:ptLst>
  <dgm:cxnLst>
    <dgm:cxn modelId="{CD25EC0E-A2D5-4E16-8CAC-B9C99EFC8026}" srcId="{96875429-E9AC-4CA9-BF2E-3D5553CA9683}" destId="{7E23BE79-2575-4D8F-B954-A3EA4085DFA9}" srcOrd="3" destOrd="0" parTransId="{7189C87E-7DAF-4D82-9D35-00EEC8C0AD68}" sibTransId="{D5EEEA2F-92FA-4756-A67D-B07741A3FDA1}"/>
    <dgm:cxn modelId="{B02CFE19-3714-4930-8340-BFFDCA42549A}" srcId="{1F71C717-34A0-4F88-9B90-E41ADED1B852}" destId="{96875429-E9AC-4CA9-BF2E-3D5553CA9683}" srcOrd="0" destOrd="0" parTransId="{F9F11A4E-5E0E-40F3-88F2-ED26C7B9045B}" sibTransId="{C5BE7DAD-6AF9-4735-A73F-EA154FD812DA}"/>
    <dgm:cxn modelId="{C2B5A921-6F23-4AE0-A488-DF6B899B0D97}" type="presOf" srcId="{1F71C717-34A0-4F88-9B90-E41ADED1B852}" destId="{F2024381-5160-431A-8B20-42B0E2312B1B}" srcOrd="0" destOrd="0" presId="urn:diagrams.loki3.com/VaryingWidthList"/>
    <dgm:cxn modelId="{0C64FF31-50B1-4AE3-9B26-0A0E974E4F35}" type="presOf" srcId="{1C4A8B88-F9C7-431F-AA76-C52D68D09F65}" destId="{C538624E-219B-42B2-BDB5-339FE43271AE}" srcOrd="0" destOrd="5" presId="urn:diagrams.loki3.com/VaryingWidthList"/>
    <dgm:cxn modelId="{784B7D5E-890C-41E2-AEE4-42557E20C289}" type="presOf" srcId="{7E23BE79-2575-4D8F-B954-A3EA4085DFA9}" destId="{C538624E-219B-42B2-BDB5-339FE43271AE}" srcOrd="0" destOrd="4" presId="urn:diagrams.loki3.com/VaryingWidthList"/>
    <dgm:cxn modelId="{7CC9F046-B5CF-4DFF-AACA-3F5C837CB0A9}" type="presOf" srcId="{7AA5ED66-3656-45B5-AAAB-C2D2F0650200}" destId="{C538624E-219B-42B2-BDB5-339FE43271AE}" srcOrd="0" destOrd="1" presId="urn:diagrams.loki3.com/VaryingWidthList"/>
    <dgm:cxn modelId="{ADD8E978-C502-475E-860E-E0CD98BBBD2A}" type="presOf" srcId="{8EBF984F-2173-497E-8F0C-8FE616C4CD0E}" destId="{C538624E-219B-42B2-BDB5-339FE43271AE}" srcOrd="0" destOrd="3" presId="urn:diagrams.loki3.com/VaryingWidthList"/>
    <dgm:cxn modelId="{38201F9D-DD7E-4E7D-BDF5-93D88FF4A63E}" type="presOf" srcId="{96875429-E9AC-4CA9-BF2E-3D5553CA9683}" destId="{C538624E-219B-42B2-BDB5-339FE43271AE}" srcOrd="0" destOrd="0" presId="urn:diagrams.loki3.com/VaryingWidthList"/>
    <dgm:cxn modelId="{D1A0A39E-CBAD-4C03-9324-0151D2D9BC48}" srcId="{96875429-E9AC-4CA9-BF2E-3D5553CA9683}" destId="{7AA5ED66-3656-45B5-AAAB-C2D2F0650200}" srcOrd="0" destOrd="0" parTransId="{EE5648E3-DCFA-40CE-923A-89728D48864F}" sibTransId="{7C15DA36-FE2F-4B9D-9A16-4D4E1B1C4A4E}"/>
    <dgm:cxn modelId="{4AEF32A0-5039-430E-9C76-64A4A40F5A12}" srcId="{96875429-E9AC-4CA9-BF2E-3D5553CA9683}" destId="{76CE7FEC-0DC4-46F0-B58B-B016FD230637}" srcOrd="1" destOrd="0" parTransId="{DBC4FB55-D821-4725-AF78-373BA19788F5}" sibTransId="{A2050455-322A-4F5F-A239-C686A9110D0B}"/>
    <dgm:cxn modelId="{960177C1-2422-4E20-890F-47E8E4B7D006}" srcId="{96875429-E9AC-4CA9-BF2E-3D5553CA9683}" destId="{1C4A8B88-F9C7-431F-AA76-C52D68D09F65}" srcOrd="4" destOrd="0" parTransId="{C227DBC0-0CE9-4558-9725-EE0970539DDF}" sibTransId="{95FC5312-E315-4C48-AB06-F46256C173A3}"/>
    <dgm:cxn modelId="{BF84F3D3-C148-40D3-94F3-BF3CD3DA8E9C}" srcId="{96875429-E9AC-4CA9-BF2E-3D5553CA9683}" destId="{8EBF984F-2173-497E-8F0C-8FE616C4CD0E}" srcOrd="2" destOrd="0" parTransId="{40B8FAE0-ADD5-42D8-9112-BF4372E3139F}" sibTransId="{AEAE1C9D-5245-48A0-998B-2000625CDE83}"/>
    <dgm:cxn modelId="{824960FA-4F33-498C-943F-0AE20D688649}" type="presOf" srcId="{76CE7FEC-0DC4-46F0-B58B-B016FD230637}" destId="{C538624E-219B-42B2-BDB5-339FE43271AE}" srcOrd="0" destOrd="2" presId="urn:diagrams.loki3.com/VaryingWidthList"/>
    <dgm:cxn modelId="{875C27FD-3980-4FC7-A676-D66D89A0E17C}" type="presParOf" srcId="{F2024381-5160-431A-8B20-42B0E2312B1B}" destId="{C538624E-219B-42B2-BDB5-339FE43271AE}" srcOrd="0" destOrd="0" presId="urn:diagrams.loki3.com/VaryingWidthList"/>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26E1AF53-74AD-4914-9100-D865A07A6A2C}" type="doc">
      <dgm:prSet loTypeId="urn:microsoft.com/office/officeart/2005/8/layout/vList2" loCatId="list" qsTypeId="urn:microsoft.com/office/officeart/2005/8/quickstyle/simple1" qsCatId="simple" csTypeId="urn:microsoft.com/office/officeart/2005/8/colors/colorful1" csCatId="colorful" phldr="1"/>
      <dgm:spPr/>
      <dgm:t>
        <a:bodyPr/>
        <a:lstStyle/>
        <a:p>
          <a:endParaRPr lang="en-US"/>
        </a:p>
      </dgm:t>
    </dgm:pt>
    <dgm:pt modelId="{20073CF8-E1CC-4BF8-9C74-C7D6B2CA134C}">
      <dgm:prSet/>
      <dgm:spPr>
        <a:solidFill>
          <a:schemeClr val="accent2">
            <a:lumMod val="50000"/>
          </a:schemeClr>
        </a:solidFill>
      </dgm:spPr>
      <dgm:t>
        <a:bodyPr/>
        <a:lstStyle/>
        <a:p>
          <a:r>
            <a:rPr lang="en-US"/>
            <a:t>Plans who received less than 3-star quality rating for 3 consecutive years</a:t>
          </a:r>
        </a:p>
      </dgm:t>
    </dgm:pt>
    <dgm:pt modelId="{E4E49892-D950-49FA-8601-4007E70E1C48}" type="parTrans" cxnId="{C4916E48-477B-4F81-8C63-B1930266B1BE}">
      <dgm:prSet/>
      <dgm:spPr/>
      <dgm:t>
        <a:bodyPr/>
        <a:lstStyle/>
        <a:p>
          <a:endParaRPr lang="en-US"/>
        </a:p>
      </dgm:t>
    </dgm:pt>
    <dgm:pt modelId="{57AF1BDC-8C3C-4064-95F2-C1EE0FBD54EA}" type="sibTrans" cxnId="{C4916E48-477B-4F81-8C63-B1930266B1BE}">
      <dgm:prSet/>
      <dgm:spPr/>
      <dgm:t>
        <a:bodyPr/>
        <a:lstStyle/>
        <a:p>
          <a:endParaRPr lang="en-US"/>
        </a:p>
      </dgm:t>
    </dgm:pt>
    <dgm:pt modelId="{F285C714-6FC9-4D01-A811-26F1D711A677}">
      <dgm:prSet/>
      <dgm:spPr>
        <a:solidFill>
          <a:schemeClr val="accent3">
            <a:lumMod val="50000"/>
          </a:schemeClr>
        </a:solidFill>
      </dgm:spPr>
      <dgm:t>
        <a:bodyPr/>
        <a:lstStyle/>
        <a:p>
          <a:r>
            <a:rPr lang="en-US"/>
            <a:t>Beneficiaries will not be able to enroll on Medicare’s website</a:t>
          </a:r>
        </a:p>
      </dgm:t>
    </dgm:pt>
    <dgm:pt modelId="{C61EAF04-58D0-44B8-AD6F-41CA9A63FDBA}" type="parTrans" cxnId="{503DC98B-3905-41C0-92A5-B9A0F2968449}">
      <dgm:prSet/>
      <dgm:spPr/>
      <dgm:t>
        <a:bodyPr/>
        <a:lstStyle/>
        <a:p>
          <a:endParaRPr lang="en-US"/>
        </a:p>
      </dgm:t>
    </dgm:pt>
    <dgm:pt modelId="{0BDC0755-C0C7-4D80-8AD8-C4119A776BDB}" type="sibTrans" cxnId="{503DC98B-3905-41C0-92A5-B9A0F2968449}">
      <dgm:prSet/>
      <dgm:spPr/>
      <dgm:t>
        <a:bodyPr/>
        <a:lstStyle/>
        <a:p>
          <a:endParaRPr lang="en-US"/>
        </a:p>
      </dgm:t>
    </dgm:pt>
    <dgm:pt modelId="{9939CF08-7B28-4425-92D5-0D1CB0BB1B83}">
      <dgm:prSet/>
      <dgm:spPr>
        <a:solidFill>
          <a:schemeClr val="accent4">
            <a:lumMod val="50000"/>
          </a:schemeClr>
        </a:solidFill>
      </dgm:spPr>
      <dgm:t>
        <a:bodyPr/>
        <a:lstStyle/>
        <a:p>
          <a:r>
            <a:rPr lang="en-US" dirty="0"/>
            <a:t>Can enroll directly through the plan or by calling 1-800-MEDICARE</a:t>
          </a:r>
        </a:p>
      </dgm:t>
    </dgm:pt>
    <dgm:pt modelId="{43D55C2F-1BFE-4BBB-81C1-5D99DC85BB8C}" type="parTrans" cxnId="{81E0A76E-4553-4F27-8C56-836DB7547797}">
      <dgm:prSet/>
      <dgm:spPr/>
      <dgm:t>
        <a:bodyPr/>
        <a:lstStyle/>
        <a:p>
          <a:endParaRPr lang="en-US"/>
        </a:p>
      </dgm:t>
    </dgm:pt>
    <dgm:pt modelId="{742DDE1C-ACB5-4F10-B394-6B400B66EDE6}" type="sibTrans" cxnId="{81E0A76E-4553-4F27-8C56-836DB7547797}">
      <dgm:prSet/>
      <dgm:spPr/>
      <dgm:t>
        <a:bodyPr/>
        <a:lstStyle/>
        <a:p>
          <a:endParaRPr lang="en-US"/>
        </a:p>
      </dgm:t>
    </dgm:pt>
    <dgm:pt modelId="{7F2F93D8-3C25-4746-BB0C-447EAC67B58B}">
      <dgm:prSet/>
      <dgm:spPr>
        <a:solidFill>
          <a:schemeClr val="accent5">
            <a:lumMod val="50000"/>
          </a:schemeClr>
        </a:solidFill>
      </dgm:spPr>
      <dgm:t>
        <a:bodyPr/>
        <a:lstStyle/>
        <a:p>
          <a:r>
            <a:rPr lang="en-US"/>
            <a:t>Warning will appear on Medicare’s website</a:t>
          </a:r>
        </a:p>
      </dgm:t>
    </dgm:pt>
    <dgm:pt modelId="{D66F701D-CF70-4DEA-8187-5379C9899FF8}" type="parTrans" cxnId="{D226CFAB-DFAA-4FD7-9A45-95DCCA089489}">
      <dgm:prSet/>
      <dgm:spPr/>
      <dgm:t>
        <a:bodyPr/>
        <a:lstStyle/>
        <a:p>
          <a:endParaRPr lang="en-US"/>
        </a:p>
      </dgm:t>
    </dgm:pt>
    <dgm:pt modelId="{1C76410B-34EA-45A4-9C50-7F61F969F9E8}" type="sibTrans" cxnId="{D226CFAB-DFAA-4FD7-9A45-95DCCA089489}">
      <dgm:prSet/>
      <dgm:spPr/>
      <dgm:t>
        <a:bodyPr/>
        <a:lstStyle/>
        <a:p>
          <a:endParaRPr lang="en-US"/>
        </a:p>
      </dgm:t>
    </dgm:pt>
    <dgm:pt modelId="{CB4949A3-55BA-461D-91F4-A4EEE5913939}" type="pres">
      <dgm:prSet presAssocID="{26E1AF53-74AD-4914-9100-D865A07A6A2C}" presName="linear" presStyleCnt="0">
        <dgm:presLayoutVars>
          <dgm:animLvl val="lvl"/>
          <dgm:resizeHandles val="exact"/>
        </dgm:presLayoutVars>
      </dgm:prSet>
      <dgm:spPr/>
    </dgm:pt>
    <dgm:pt modelId="{F4C5A32A-D00F-44A2-95E9-C05558B1BAF7}" type="pres">
      <dgm:prSet presAssocID="{20073CF8-E1CC-4BF8-9C74-C7D6B2CA134C}" presName="parentText" presStyleLbl="node1" presStyleIdx="0" presStyleCnt="4">
        <dgm:presLayoutVars>
          <dgm:chMax val="0"/>
          <dgm:bulletEnabled val="1"/>
        </dgm:presLayoutVars>
      </dgm:prSet>
      <dgm:spPr/>
    </dgm:pt>
    <dgm:pt modelId="{3D666F12-31E4-48C7-8C45-16A382FB943A}" type="pres">
      <dgm:prSet presAssocID="{57AF1BDC-8C3C-4064-95F2-C1EE0FBD54EA}" presName="spacer" presStyleCnt="0"/>
      <dgm:spPr/>
    </dgm:pt>
    <dgm:pt modelId="{69C0E12E-5EBC-4A1C-BA91-7277678286C3}" type="pres">
      <dgm:prSet presAssocID="{F285C714-6FC9-4D01-A811-26F1D711A677}" presName="parentText" presStyleLbl="node1" presStyleIdx="1" presStyleCnt="4">
        <dgm:presLayoutVars>
          <dgm:chMax val="0"/>
          <dgm:bulletEnabled val="1"/>
        </dgm:presLayoutVars>
      </dgm:prSet>
      <dgm:spPr/>
    </dgm:pt>
    <dgm:pt modelId="{F92A09E5-5355-45FF-A91A-A2507141B154}" type="pres">
      <dgm:prSet presAssocID="{0BDC0755-C0C7-4D80-8AD8-C4119A776BDB}" presName="spacer" presStyleCnt="0"/>
      <dgm:spPr/>
    </dgm:pt>
    <dgm:pt modelId="{69CE2530-9623-4CB7-AD0B-56D92FD4625A}" type="pres">
      <dgm:prSet presAssocID="{9939CF08-7B28-4425-92D5-0D1CB0BB1B83}" presName="parentText" presStyleLbl="node1" presStyleIdx="2" presStyleCnt="4">
        <dgm:presLayoutVars>
          <dgm:chMax val="0"/>
          <dgm:bulletEnabled val="1"/>
        </dgm:presLayoutVars>
      </dgm:prSet>
      <dgm:spPr/>
    </dgm:pt>
    <dgm:pt modelId="{D05661F1-B151-46F1-8515-73A787624FC5}" type="pres">
      <dgm:prSet presAssocID="{742DDE1C-ACB5-4F10-B394-6B400B66EDE6}" presName="spacer" presStyleCnt="0"/>
      <dgm:spPr/>
    </dgm:pt>
    <dgm:pt modelId="{89090E2C-65B5-48C5-B6B2-7D911A451CE7}" type="pres">
      <dgm:prSet presAssocID="{7F2F93D8-3C25-4746-BB0C-447EAC67B58B}" presName="parentText" presStyleLbl="node1" presStyleIdx="3" presStyleCnt="4">
        <dgm:presLayoutVars>
          <dgm:chMax val="0"/>
          <dgm:bulletEnabled val="1"/>
        </dgm:presLayoutVars>
      </dgm:prSet>
      <dgm:spPr/>
    </dgm:pt>
  </dgm:ptLst>
  <dgm:cxnLst>
    <dgm:cxn modelId="{76ED920C-585D-4A1C-9A96-F5E4D4D9EF9D}" type="presOf" srcId="{F285C714-6FC9-4D01-A811-26F1D711A677}" destId="{69C0E12E-5EBC-4A1C-BA91-7277678286C3}" srcOrd="0" destOrd="0" presId="urn:microsoft.com/office/officeart/2005/8/layout/vList2"/>
    <dgm:cxn modelId="{20E1142F-42FE-4F0F-9E93-9F0415865252}" type="presOf" srcId="{26E1AF53-74AD-4914-9100-D865A07A6A2C}" destId="{CB4949A3-55BA-461D-91F4-A4EEE5913939}" srcOrd="0" destOrd="0" presId="urn:microsoft.com/office/officeart/2005/8/layout/vList2"/>
    <dgm:cxn modelId="{C4916E48-477B-4F81-8C63-B1930266B1BE}" srcId="{26E1AF53-74AD-4914-9100-D865A07A6A2C}" destId="{20073CF8-E1CC-4BF8-9C74-C7D6B2CA134C}" srcOrd="0" destOrd="0" parTransId="{E4E49892-D950-49FA-8601-4007E70E1C48}" sibTransId="{57AF1BDC-8C3C-4064-95F2-C1EE0FBD54EA}"/>
    <dgm:cxn modelId="{81E0A76E-4553-4F27-8C56-836DB7547797}" srcId="{26E1AF53-74AD-4914-9100-D865A07A6A2C}" destId="{9939CF08-7B28-4425-92D5-0D1CB0BB1B83}" srcOrd="2" destOrd="0" parTransId="{43D55C2F-1BFE-4BBB-81C1-5D99DC85BB8C}" sibTransId="{742DDE1C-ACB5-4F10-B394-6B400B66EDE6}"/>
    <dgm:cxn modelId="{240F7657-58B6-43D8-A8AF-9FE62006275E}" type="presOf" srcId="{9939CF08-7B28-4425-92D5-0D1CB0BB1B83}" destId="{69CE2530-9623-4CB7-AD0B-56D92FD4625A}" srcOrd="0" destOrd="0" presId="urn:microsoft.com/office/officeart/2005/8/layout/vList2"/>
    <dgm:cxn modelId="{503DC98B-3905-41C0-92A5-B9A0F2968449}" srcId="{26E1AF53-74AD-4914-9100-D865A07A6A2C}" destId="{F285C714-6FC9-4D01-A811-26F1D711A677}" srcOrd="1" destOrd="0" parTransId="{C61EAF04-58D0-44B8-AD6F-41CA9A63FDBA}" sibTransId="{0BDC0755-C0C7-4D80-8AD8-C4119A776BDB}"/>
    <dgm:cxn modelId="{FE461EAB-C180-474A-9DEE-7F7F9237B239}" type="presOf" srcId="{7F2F93D8-3C25-4746-BB0C-447EAC67B58B}" destId="{89090E2C-65B5-48C5-B6B2-7D911A451CE7}" srcOrd="0" destOrd="0" presId="urn:microsoft.com/office/officeart/2005/8/layout/vList2"/>
    <dgm:cxn modelId="{D226CFAB-DFAA-4FD7-9A45-95DCCA089489}" srcId="{26E1AF53-74AD-4914-9100-D865A07A6A2C}" destId="{7F2F93D8-3C25-4746-BB0C-447EAC67B58B}" srcOrd="3" destOrd="0" parTransId="{D66F701D-CF70-4DEA-8187-5379C9899FF8}" sibTransId="{1C76410B-34EA-45A4-9C50-7F61F969F9E8}"/>
    <dgm:cxn modelId="{4CEA47FA-D95A-4FED-9357-BCA79072FDB7}" type="presOf" srcId="{20073CF8-E1CC-4BF8-9C74-C7D6B2CA134C}" destId="{F4C5A32A-D00F-44A2-95E9-C05558B1BAF7}" srcOrd="0" destOrd="0" presId="urn:microsoft.com/office/officeart/2005/8/layout/vList2"/>
    <dgm:cxn modelId="{26C6D122-0481-41DF-B948-D78F307FD644}" type="presParOf" srcId="{CB4949A3-55BA-461D-91F4-A4EEE5913939}" destId="{F4C5A32A-D00F-44A2-95E9-C05558B1BAF7}" srcOrd="0" destOrd="0" presId="urn:microsoft.com/office/officeart/2005/8/layout/vList2"/>
    <dgm:cxn modelId="{F14859DF-9D42-480E-AA53-0DEDC2592044}" type="presParOf" srcId="{CB4949A3-55BA-461D-91F4-A4EEE5913939}" destId="{3D666F12-31E4-48C7-8C45-16A382FB943A}" srcOrd="1" destOrd="0" presId="urn:microsoft.com/office/officeart/2005/8/layout/vList2"/>
    <dgm:cxn modelId="{1159ACDB-E207-427F-B23A-84E64C0124C4}" type="presParOf" srcId="{CB4949A3-55BA-461D-91F4-A4EEE5913939}" destId="{69C0E12E-5EBC-4A1C-BA91-7277678286C3}" srcOrd="2" destOrd="0" presId="urn:microsoft.com/office/officeart/2005/8/layout/vList2"/>
    <dgm:cxn modelId="{C02D340F-83C2-4F68-BA15-689A6570A58F}" type="presParOf" srcId="{CB4949A3-55BA-461D-91F4-A4EEE5913939}" destId="{F92A09E5-5355-45FF-A91A-A2507141B154}" srcOrd="3" destOrd="0" presId="urn:microsoft.com/office/officeart/2005/8/layout/vList2"/>
    <dgm:cxn modelId="{04CCF10E-C944-43B1-AD16-D77F539A671F}" type="presParOf" srcId="{CB4949A3-55BA-461D-91F4-A4EEE5913939}" destId="{69CE2530-9623-4CB7-AD0B-56D92FD4625A}" srcOrd="4" destOrd="0" presId="urn:microsoft.com/office/officeart/2005/8/layout/vList2"/>
    <dgm:cxn modelId="{2F777C89-5273-43E0-B51B-2EC2CE114F3D}" type="presParOf" srcId="{CB4949A3-55BA-461D-91F4-A4EEE5913939}" destId="{D05661F1-B151-46F1-8515-73A787624FC5}" srcOrd="5" destOrd="0" presId="urn:microsoft.com/office/officeart/2005/8/layout/vList2"/>
    <dgm:cxn modelId="{5764F592-AC36-4101-BFCA-5DDB744A02AC}" type="presParOf" srcId="{CB4949A3-55BA-461D-91F4-A4EEE5913939}" destId="{89090E2C-65B5-48C5-B6B2-7D911A451CE7}"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0DD8915E-DC14-41D6-9BB5-F49E1C265163}" type="doc">
      <dgm:prSet loTypeId="urn:microsoft.com/office/officeart/2005/8/layout/default" loCatId="list" qsTypeId="urn:microsoft.com/office/officeart/2005/8/quickstyle/simple1" qsCatId="simple" csTypeId="urn:microsoft.com/office/officeart/2005/8/colors/colorful1" csCatId="colorful" phldr="1"/>
      <dgm:spPr/>
      <dgm:t>
        <a:bodyPr/>
        <a:lstStyle/>
        <a:p>
          <a:endParaRPr lang="en-US"/>
        </a:p>
      </dgm:t>
    </dgm:pt>
    <dgm:pt modelId="{73D947E0-108F-4D20-A71E-3CF329F97212}">
      <dgm:prSet phldr="0"/>
      <dgm:spPr>
        <a:solidFill>
          <a:schemeClr val="accent2">
            <a:lumMod val="50000"/>
          </a:schemeClr>
        </a:solidFill>
      </dgm:spPr>
      <dgm:t>
        <a:bodyPr/>
        <a:lstStyle/>
        <a:p>
          <a:pPr marL="0" algn="ctr" rtl="0">
            <a:buNone/>
          </a:pPr>
          <a:r>
            <a:rPr lang="en-US" sz="2000">
              <a:latin typeface="Tenorite" pitchFamily="2" charset="0"/>
            </a:rPr>
            <a:t>Requires the federal government to negotiate prices for some of the most popular medications under Medicare</a:t>
          </a:r>
        </a:p>
      </dgm:t>
    </dgm:pt>
    <dgm:pt modelId="{9D249532-A24D-4D8F-848A-9F42F2E486C9}" type="parTrans" cxnId="{A0077D09-C12C-46D0-8DF7-194B6911362A}">
      <dgm:prSet/>
      <dgm:spPr/>
      <dgm:t>
        <a:bodyPr/>
        <a:lstStyle/>
        <a:p>
          <a:endParaRPr lang="en-US">
            <a:latin typeface="Tenorite" pitchFamily="2" charset="0"/>
          </a:endParaRPr>
        </a:p>
      </dgm:t>
    </dgm:pt>
    <dgm:pt modelId="{AE813459-65AB-4FA9-B717-330DDA6DFA4E}" type="sibTrans" cxnId="{A0077D09-C12C-46D0-8DF7-194B6911362A}">
      <dgm:prSet/>
      <dgm:spPr/>
      <dgm:t>
        <a:bodyPr/>
        <a:lstStyle/>
        <a:p>
          <a:endParaRPr lang="en-US">
            <a:latin typeface="Tenorite" pitchFamily="2" charset="0"/>
          </a:endParaRPr>
        </a:p>
      </dgm:t>
    </dgm:pt>
    <dgm:pt modelId="{E9682B4F-0217-4B50-923E-C104AA24290F}">
      <dgm:prSet phldr="0"/>
      <dgm:spPr>
        <a:solidFill>
          <a:schemeClr val="accent4">
            <a:lumMod val="50000"/>
          </a:schemeClr>
        </a:solidFill>
      </dgm:spPr>
      <dgm:t>
        <a:bodyPr/>
        <a:lstStyle/>
        <a:p>
          <a:pPr marL="0" algn="ctr">
            <a:buNone/>
          </a:pPr>
          <a:r>
            <a:rPr lang="en-US" sz="2000">
              <a:latin typeface="Tenorite" pitchFamily="2" charset="0"/>
            </a:rPr>
            <a:t>Eliminates 5% coinsurance for catastrophic coverage in Part D</a:t>
          </a:r>
        </a:p>
      </dgm:t>
    </dgm:pt>
    <dgm:pt modelId="{E0F6C4AF-9BBB-4698-91D7-F9AE3EACBD5D}" type="parTrans" cxnId="{6C23D0C9-74B2-4C8B-AB2F-A03B3B0EBE56}">
      <dgm:prSet/>
      <dgm:spPr/>
      <dgm:t>
        <a:bodyPr/>
        <a:lstStyle/>
        <a:p>
          <a:endParaRPr lang="en-US">
            <a:latin typeface="Tenorite" pitchFamily="2" charset="0"/>
          </a:endParaRPr>
        </a:p>
      </dgm:t>
    </dgm:pt>
    <dgm:pt modelId="{B8632E42-D7EB-4C31-877E-6F1B2801851A}" type="sibTrans" cxnId="{6C23D0C9-74B2-4C8B-AB2F-A03B3B0EBE56}">
      <dgm:prSet/>
      <dgm:spPr/>
      <dgm:t>
        <a:bodyPr/>
        <a:lstStyle/>
        <a:p>
          <a:endParaRPr lang="en-US">
            <a:latin typeface="Tenorite" pitchFamily="2" charset="0"/>
          </a:endParaRPr>
        </a:p>
      </dgm:t>
    </dgm:pt>
    <dgm:pt modelId="{A2322D3A-7AC2-4C5C-9D7E-EAB2313D47D4}">
      <dgm:prSet phldr="0"/>
      <dgm:spPr>
        <a:solidFill>
          <a:schemeClr val="accent6">
            <a:lumMod val="50000"/>
          </a:schemeClr>
        </a:solidFill>
      </dgm:spPr>
      <dgm:t>
        <a:bodyPr/>
        <a:lstStyle/>
        <a:p>
          <a:pPr marL="0" algn="ctr"/>
          <a:r>
            <a:rPr lang="en-US" sz="2000">
              <a:latin typeface="Tenorite" pitchFamily="2" charset="0"/>
            </a:rPr>
            <a:t>Limits annual increases in Part D premiums for a limited time</a:t>
          </a:r>
        </a:p>
      </dgm:t>
    </dgm:pt>
    <dgm:pt modelId="{4A8C15D4-B36F-4764-B4FF-F2AF790D3E17}" type="parTrans" cxnId="{179FAFCF-F878-464E-A8A6-1185EFA0E380}">
      <dgm:prSet/>
      <dgm:spPr/>
      <dgm:t>
        <a:bodyPr/>
        <a:lstStyle/>
        <a:p>
          <a:endParaRPr lang="en-US">
            <a:latin typeface="Tenorite" pitchFamily="2" charset="0"/>
          </a:endParaRPr>
        </a:p>
      </dgm:t>
    </dgm:pt>
    <dgm:pt modelId="{84DE1C3A-3FC7-4DB3-88ED-33F65A71557A}" type="sibTrans" cxnId="{179FAFCF-F878-464E-A8A6-1185EFA0E380}">
      <dgm:prSet/>
      <dgm:spPr/>
      <dgm:t>
        <a:bodyPr/>
        <a:lstStyle/>
        <a:p>
          <a:endParaRPr lang="en-US">
            <a:latin typeface="Tenorite" pitchFamily="2" charset="0"/>
          </a:endParaRPr>
        </a:p>
      </dgm:t>
    </dgm:pt>
    <dgm:pt modelId="{4F85505A-81B6-4FDA-A144-900B71DAD946}">
      <dgm:prSet phldr="0"/>
      <dgm:spPr>
        <a:solidFill>
          <a:schemeClr val="accent5">
            <a:lumMod val="50000"/>
          </a:schemeClr>
        </a:solidFill>
      </dgm:spPr>
      <dgm:t>
        <a:bodyPr/>
        <a:lstStyle/>
        <a:p>
          <a:pPr marL="0" algn="ctr">
            <a:buNone/>
          </a:pPr>
          <a:r>
            <a:rPr lang="en-US" sz="2000">
              <a:latin typeface="Tenorite" pitchFamily="2" charset="0"/>
            </a:rPr>
            <a:t>Adds a $2,000 cap on Part D out‐of‐pocked spending (effective 2025)</a:t>
          </a:r>
        </a:p>
      </dgm:t>
    </dgm:pt>
    <dgm:pt modelId="{D9A96E25-7BBE-4DDD-8DDE-B4970D4340A8}" type="parTrans" cxnId="{2D633B56-E147-4EFC-B9EE-6C0413F329B0}">
      <dgm:prSet/>
      <dgm:spPr/>
      <dgm:t>
        <a:bodyPr/>
        <a:lstStyle/>
        <a:p>
          <a:endParaRPr lang="en-US">
            <a:latin typeface="Tenorite" pitchFamily="2" charset="0"/>
          </a:endParaRPr>
        </a:p>
      </dgm:t>
    </dgm:pt>
    <dgm:pt modelId="{68F74A88-49DC-44B1-BC0D-220A7B97601C}" type="sibTrans" cxnId="{2D633B56-E147-4EFC-B9EE-6C0413F329B0}">
      <dgm:prSet/>
      <dgm:spPr/>
      <dgm:t>
        <a:bodyPr/>
        <a:lstStyle/>
        <a:p>
          <a:endParaRPr lang="en-US">
            <a:latin typeface="Tenorite" pitchFamily="2" charset="0"/>
          </a:endParaRPr>
        </a:p>
      </dgm:t>
    </dgm:pt>
    <dgm:pt modelId="{C0C22E08-E1EF-4D89-8BD2-E63D9C9EB58B}">
      <dgm:prSet phldr="0"/>
      <dgm:spPr>
        <a:solidFill>
          <a:schemeClr val="accent3">
            <a:lumMod val="50000"/>
          </a:schemeClr>
        </a:solidFill>
      </dgm:spPr>
      <dgm:t>
        <a:bodyPr/>
        <a:lstStyle/>
        <a:p>
          <a:pPr marL="0" algn="ctr" rtl="0">
            <a:buNone/>
          </a:pPr>
          <a:r>
            <a:rPr lang="en-US" sz="2000">
              <a:latin typeface="Tenorite" pitchFamily="2" charset="0"/>
            </a:rPr>
            <a:t>Requires drug companies to pay rebates if prices rise faster than inflation for drugs used by Medicare beneficiaries</a:t>
          </a:r>
        </a:p>
      </dgm:t>
    </dgm:pt>
    <dgm:pt modelId="{1F0F6C52-65C5-4345-A9A8-C01FCA5B520C}" type="parTrans" cxnId="{E4567943-0438-4082-B762-9AAEE70D946C}">
      <dgm:prSet/>
      <dgm:spPr/>
      <dgm:t>
        <a:bodyPr/>
        <a:lstStyle/>
        <a:p>
          <a:endParaRPr lang="en-US"/>
        </a:p>
      </dgm:t>
    </dgm:pt>
    <dgm:pt modelId="{A857A8A3-3724-4282-8FA0-97B1AB807CB9}" type="sibTrans" cxnId="{E4567943-0438-4082-B762-9AAEE70D946C}">
      <dgm:prSet/>
      <dgm:spPr/>
      <dgm:t>
        <a:bodyPr/>
        <a:lstStyle/>
        <a:p>
          <a:endParaRPr lang="en-US"/>
        </a:p>
      </dgm:t>
    </dgm:pt>
    <dgm:pt modelId="{03E21A20-A151-45B7-86A8-8E279328917B}">
      <dgm:prSet phldr="0"/>
      <dgm:spPr>
        <a:solidFill>
          <a:schemeClr val="accent2">
            <a:lumMod val="50000"/>
          </a:schemeClr>
        </a:solidFill>
      </dgm:spPr>
      <dgm:t>
        <a:bodyPr/>
        <a:lstStyle/>
        <a:p>
          <a:pPr marL="0" algn="ctr"/>
          <a:r>
            <a:rPr lang="en-US" sz="2000">
              <a:latin typeface="Tenorite" pitchFamily="2" charset="0"/>
            </a:rPr>
            <a:t>Limits monthly cost sharing for insulin to $35</a:t>
          </a:r>
        </a:p>
      </dgm:t>
    </dgm:pt>
    <dgm:pt modelId="{DEBD78F0-E84D-487E-9D3D-6C279CC8BE6F}" type="parTrans" cxnId="{FA7964E5-E678-4AB8-BA38-9F697CBDC889}">
      <dgm:prSet/>
      <dgm:spPr/>
      <dgm:t>
        <a:bodyPr/>
        <a:lstStyle/>
        <a:p>
          <a:endParaRPr lang="en-US"/>
        </a:p>
      </dgm:t>
    </dgm:pt>
    <dgm:pt modelId="{93CDF5A5-F9D6-4953-B7E3-921093ED983F}" type="sibTrans" cxnId="{FA7964E5-E678-4AB8-BA38-9F697CBDC889}">
      <dgm:prSet/>
      <dgm:spPr/>
      <dgm:t>
        <a:bodyPr/>
        <a:lstStyle/>
        <a:p>
          <a:endParaRPr lang="en-US"/>
        </a:p>
      </dgm:t>
    </dgm:pt>
    <dgm:pt modelId="{A1A25DFF-1E50-4F53-870C-D6A974FFC180}">
      <dgm:prSet phldr="0"/>
      <dgm:spPr>
        <a:solidFill>
          <a:schemeClr val="accent3">
            <a:lumMod val="50000"/>
          </a:schemeClr>
        </a:solidFill>
      </dgm:spPr>
      <dgm:t>
        <a:bodyPr/>
        <a:lstStyle/>
        <a:p>
          <a:pPr marL="0" algn="ctr"/>
          <a:r>
            <a:rPr lang="en-US" sz="2000">
              <a:latin typeface="Tenorite" pitchFamily="2" charset="0"/>
            </a:rPr>
            <a:t>Expands eligibility for Extra Help/ Low‐Income Subsidy (LIS)</a:t>
          </a:r>
        </a:p>
      </dgm:t>
    </dgm:pt>
    <dgm:pt modelId="{38AEF01F-E0F1-4685-ABE4-17F51D732468}" type="parTrans" cxnId="{7C8C85D1-6516-41F0-915D-1F9B4BCCABD2}">
      <dgm:prSet/>
      <dgm:spPr/>
      <dgm:t>
        <a:bodyPr/>
        <a:lstStyle/>
        <a:p>
          <a:endParaRPr lang="en-US"/>
        </a:p>
      </dgm:t>
    </dgm:pt>
    <dgm:pt modelId="{2E5DF991-BA32-4053-81B2-63F97774BBFC}" type="sibTrans" cxnId="{7C8C85D1-6516-41F0-915D-1F9B4BCCABD2}">
      <dgm:prSet/>
      <dgm:spPr/>
      <dgm:t>
        <a:bodyPr/>
        <a:lstStyle/>
        <a:p>
          <a:endParaRPr lang="en-US"/>
        </a:p>
      </dgm:t>
    </dgm:pt>
    <dgm:pt modelId="{151A2295-9F89-45DF-B3F5-6720013D7D1D}">
      <dgm:prSet phldr="0"/>
      <dgm:spPr>
        <a:solidFill>
          <a:schemeClr val="accent4">
            <a:lumMod val="50000"/>
          </a:schemeClr>
        </a:solidFill>
      </dgm:spPr>
      <dgm:t>
        <a:bodyPr/>
        <a:lstStyle/>
        <a:p>
          <a:pPr marL="0" algn="ctr"/>
          <a:r>
            <a:rPr lang="en-US" sz="2000">
              <a:latin typeface="Tenorite" pitchFamily="2" charset="0"/>
            </a:rPr>
            <a:t>Eliminates cost sharing for adult vaccines under Part D</a:t>
          </a:r>
        </a:p>
      </dgm:t>
    </dgm:pt>
    <dgm:pt modelId="{048D4623-1A06-4D8B-8636-9D72F4F19E03}" type="parTrans" cxnId="{EA213E03-C47D-43C1-B952-FDCE1BD76B61}">
      <dgm:prSet/>
      <dgm:spPr/>
      <dgm:t>
        <a:bodyPr/>
        <a:lstStyle/>
        <a:p>
          <a:endParaRPr lang="en-US"/>
        </a:p>
      </dgm:t>
    </dgm:pt>
    <dgm:pt modelId="{96DFCF0C-FE0D-4EC4-9626-A6AC38E984ED}" type="sibTrans" cxnId="{EA213E03-C47D-43C1-B952-FDCE1BD76B61}">
      <dgm:prSet/>
      <dgm:spPr/>
      <dgm:t>
        <a:bodyPr/>
        <a:lstStyle/>
        <a:p>
          <a:endParaRPr lang="en-US"/>
        </a:p>
      </dgm:t>
    </dgm:pt>
    <dgm:pt modelId="{06C401FA-7F52-4116-AC7B-4EEA80266A56}">
      <dgm:prSet phldr="0"/>
      <dgm:spPr>
        <a:solidFill>
          <a:schemeClr val="accent5">
            <a:lumMod val="50000"/>
          </a:schemeClr>
        </a:solidFill>
      </dgm:spPr>
      <dgm:t>
        <a:bodyPr/>
        <a:lstStyle/>
        <a:p>
          <a:pPr marL="0" algn="ctr"/>
          <a:r>
            <a:rPr lang="en-US" sz="2000">
              <a:latin typeface="Tenorite" pitchFamily="2" charset="0"/>
            </a:rPr>
            <a:t>Delays implementation of the Trump Administration drug rebate rule</a:t>
          </a:r>
        </a:p>
      </dgm:t>
    </dgm:pt>
    <dgm:pt modelId="{8190F689-B399-4B91-8AB0-A672F76F1957}" type="parTrans" cxnId="{8AA74E80-ED1F-4484-88D3-0F5747295DC6}">
      <dgm:prSet/>
      <dgm:spPr/>
      <dgm:t>
        <a:bodyPr/>
        <a:lstStyle/>
        <a:p>
          <a:endParaRPr lang="en-US"/>
        </a:p>
      </dgm:t>
    </dgm:pt>
    <dgm:pt modelId="{483BC4E0-8724-4AB7-B8BF-84ECF7FA1C7A}" type="sibTrans" cxnId="{8AA74E80-ED1F-4484-88D3-0F5747295DC6}">
      <dgm:prSet/>
      <dgm:spPr/>
      <dgm:t>
        <a:bodyPr/>
        <a:lstStyle/>
        <a:p>
          <a:endParaRPr lang="en-US"/>
        </a:p>
      </dgm:t>
    </dgm:pt>
    <dgm:pt modelId="{75E64030-973F-4FD4-82FF-3ED0E87C87F1}" type="pres">
      <dgm:prSet presAssocID="{0DD8915E-DC14-41D6-9BB5-F49E1C265163}" presName="diagram" presStyleCnt="0">
        <dgm:presLayoutVars>
          <dgm:dir/>
          <dgm:resizeHandles val="exact"/>
        </dgm:presLayoutVars>
      </dgm:prSet>
      <dgm:spPr/>
    </dgm:pt>
    <dgm:pt modelId="{37F84F39-E340-48B8-930D-8635FAEF62A1}" type="pres">
      <dgm:prSet presAssocID="{73D947E0-108F-4D20-A71E-3CF329F97212}" presName="node" presStyleLbl="node1" presStyleIdx="0" presStyleCnt="9">
        <dgm:presLayoutVars>
          <dgm:bulletEnabled val="1"/>
        </dgm:presLayoutVars>
      </dgm:prSet>
      <dgm:spPr/>
    </dgm:pt>
    <dgm:pt modelId="{264E0644-F9EB-4BD1-BF43-DB879472FA0F}" type="pres">
      <dgm:prSet presAssocID="{AE813459-65AB-4FA9-B717-330DDA6DFA4E}" presName="sibTrans" presStyleCnt="0"/>
      <dgm:spPr/>
    </dgm:pt>
    <dgm:pt modelId="{89042FB5-C894-4CDD-BB36-BC93A708EF63}" type="pres">
      <dgm:prSet presAssocID="{C0C22E08-E1EF-4D89-8BD2-E63D9C9EB58B}" presName="node" presStyleLbl="node1" presStyleIdx="1" presStyleCnt="9">
        <dgm:presLayoutVars>
          <dgm:bulletEnabled val="1"/>
        </dgm:presLayoutVars>
      </dgm:prSet>
      <dgm:spPr/>
    </dgm:pt>
    <dgm:pt modelId="{953B2E7B-321C-4751-BBB7-70B52E2A477D}" type="pres">
      <dgm:prSet presAssocID="{A857A8A3-3724-4282-8FA0-97B1AB807CB9}" presName="sibTrans" presStyleCnt="0"/>
      <dgm:spPr/>
    </dgm:pt>
    <dgm:pt modelId="{55B3F757-D28C-42CB-B56C-31B84E22AA37}" type="pres">
      <dgm:prSet presAssocID="{E9682B4F-0217-4B50-923E-C104AA24290F}" presName="node" presStyleLbl="node1" presStyleIdx="2" presStyleCnt="9">
        <dgm:presLayoutVars>
          <dgm:bulletEnabled val="1"/>
        </dgm:presLayoutVars>
      </dgm:prSet>
      <dgm:spPr/>
    </dgm:pt>
    <dgm:pt modelId="{9EECBD53-EE0D-4864-9006-30E4B081C740}" type="pres">
      <dgm:prSet presAssocID="{B8632E42-D7EB-4C31-877E-6F1B2801851A}" presName="sibTrans" presStyleCnt="0"/>
      <dgm:spPr/>
    </dgm:pt>
    <dgm:pt modelId="{AD1010CE-A559-44F3-826C-C269BC038BF8}" type="pres">
      <dgm:prSet presAssocID="{4F85505A-81B6-4FDA-A144-900B71DAD946}" presName="node" presStyleLbl="node1" presStyleIdx="3" presStyleCnt="9">
        <dgm:presLayoutVars>
          <dgm:bulletEnabled val="1"/>
        </dgm:presLayoutVars>
      </dgm:prSet>
      <dgm:spPr/>
    </dgm:pt>
    <dgm:pt modelId="{3544F740-47C5-452A-B0FC-D1E3F7B76BB3}" type="pres">
      <dgm:prSet presAssocID="{68F74A88-49DC-44B1-BC0D-220A7B97601C}" presName="sibTrans" presStyleCnt="0"/>
      <dgm:spPr/>
    </dgm:pt>
    <dgm:pt modelId="{8D8BC359-DFA0-480C-BEE3-C074E74CA127}" type="pres">
      <dgm:prSet presAssocID="{A2322D3A-7AC2-4C5C-9D7E-EAB2313D47D4}" presName="node" presStyleLbl="node1" presStyleIdx="4" presStyleCnt="9">
        <dgm:presLayoutVars>
          <dgm:bulletEnabled val="1"/>
        </dgm:presLayoutVars>
      </dgm:prSet>
      <dgm:spPr/>
    </dgm:pt>
    <dgm:pt modelId="{653EA61A-AF90-4C86-AA81-9C147AFA4A0F}" type="pres">
      <dgm:prSet presAssocID="{84DE1C3A-3FC7-4DB3-88ED-33F65A71557A}" presName="sibTrans" presStyleCnt="0"/>
      <dgm:spPr/>
    </dgm:pt>
    <dgm:pt modelId="{4B82A78E-42BB-49D4-A127-1774C47B2C9F}" type="pres">
      <dgm:prSet presAssocID="{03E21A20-A151-45B7-86A8-8E279328917B}" presName="node" presStyleLbl="node1" presStyleIdx="5" presStyleCnt="9">
        <dgm:presLayoutVars>
          <dgm:bulletEnabled val="1"/>
        </dgm:presLayoutVars>
      </dgm:prSet>
      <dgm:spPr/>
    </dgm:pt>
    <dgm:pt modelId="{A356982A-D059-4DC5-9BE7-E38513E2429A}" type="pres">
      <dgm:prSet presAssocID="{93CDF5A5-F9D6-4953-B7E3-921093ED983F}" presName="sibTrans" presStyleCnt="0"/>
      <dgm:spPr/>
    </dgm:pt>
    <dgm:pt modelId="{AB1E4941-8BB0-4235-8637-B07EAA374EC1}" type="pres">
      <dgm:prSet presAssocID="{A1A25DFF-1E50-4F53-870C-D6A974FFC180}" presName="node" presStyleLbl="node1" presStyleIdx="6" presStyleCnt="9">
        <dgm:presLayoutVars>
          <dgm:bulletEnabled val="1"/>
        </dgm:presLayoutVars>
      </dgm:prSet>
      <dgm:spPr/>
    </dgm:pt>
    <dgm:pt modelId="{D8078077-F650-457F-BA02-5225083C5976}" type="pres">
      <dgm:prSet presAssocID="{2E5DF991-BA32-4053-81B2-63F97774BBFC}" presName="sibTrans" presStyleCnt="0"/>
      <dgm:spPr/>
    </dgm:pt>
    <dgm:pt modelId="{52391237-79E8-4D0C-9437-10BD88EC9472}" type="pres">
      <dgm:prSet presAssocID="{151A2295-9F89-45DF-B3F5-6720013D7D1D}" presName="node" presStyleLbl="node1" presStyleIdx="7" presStyleCnt="9">
        <dgm:presLayoutVars>
          <dgm:bulletEnabled val="1"/>
        </dgm:presLayoutVars>
      </dgm:prSet>
      <dgm:spPr/>
    </dgm:pt>
    <dgm:pt modelId="{8FF0B1E0-9326-4256-8E75-7D93EC4F6A0D}" type="pres">
      <dgm:prSet presAssocID="{96DFCF0C-FE0D-4EC4-9626-A6AC38E984ED}" presName="sibTrans" presStyleCnt="0"/>
      <dgm:spPr/>
    </dgm:pt>
    <dgm:pt modelId="{10BDFE9B-7A69-454B-99CF-7009FCC4A26F}" type="pres">
      <dgm:prSet presAssocID="{06C401FA-7F52-4116-AC7B-4EEA80266A56}" presName="node" presStyleLbl="node1" presStyleIdx="8" presStyleCnt="9">
        <dgm:presLayoutVars>
          <dgm:bulletEnabled val="1"/>
        </dgm:presLayoutVars>
      </dgm:prSet>
      <dgm:spPr/>
    </dgm:pt>
  </dgm:ptLst>
  <dgm:cxnLst>
    <dgm:cxn modelId="{EA213E03-C47D-43C1-B952-FDCE1BD76B61}" srcId="{0DD8915E-DC14-41D6-9BB5-F49E1C265163}" destId="{151A2295-9F89-45DF-B3F5-6720013D7D1D}" srcOrd="7" destOrd="0" parTransId="{048D4623-1A06-4D8B-8636-9D72F4F19E03}" sibTransId="{96DFCF0C-FE0D-4EC4-9626-A6AC38E984ED}"/>
    <dgm:cxn modelId="{A0077D09-C12C-46D0-8DF7-194B6911362A}" srcId="{0DD8915E-DC14-41D6-9BB5-F49E1C265163}" destId="{73D947E0-108F-4D20-A71E-3CF329F97212}" srcOrd="0" destOrd="0" parTransId="{9D249532-A24D-4D8F-848A-9F42F2E486C9}" sibTransId="{AE813459-65AB-4FA9-B717-330DDA6DFA4E}"/>
    <dgm:cxn modelId="{59F60E0D-C787-40F4-B2DD-BF49E2BDDEEF}" type="presOf" srcId="{03E21A20-A151-45B7-86A8-8E279328917B}" destId="{4B82A78E-42BB-49D4-A127-1774C47B2C9F}" srcOrd="0" destOrd="0" presId="urn:microsoft.com/office/officeart/2005/8/layout/default"/>
    <dgm:cxn modelId="{81B65B11-ACB4-46D4-B9ED-D3A67F1CB0C5}" type="presOf" srcId="{73D947E0-108F-4D20-A71E-3CF329F97212}" destId="{37F84F39-E340-48B8-930D-8635FAEF62A1}" srcOrd="0" destOrd="0" presId="urn:microsoft.com/office/officeart/2005/8/layout/default"/>
    <dgm:cxn modelId="{54E5EC26-D55D-47B6-A336-074217358EB6}" type="presOf" srcId="{151A2295-9F89-45DF-B3F5-6720013D7D1D}" destId="{52391237-79E8-4D0C-9437-10BD88EC9472}" srcOrd="0" destOrd="0" presId="urn:microsoft.com/office/officeart/2005/8/layout/default"/>
    <dgm:cxn modelId="{7726A440-0D95-4776-A345-DD4D75911CD4}" type="presOf" srcId="{A2322D3A-7AC2-4C5C-9D7E-EAB2313D47D4}" destId="{8D8BC359-DFA0-480C-BEE3-C074E74CA127}" srcOrd="0" destOrd="0" presId="urn:microsoft.com/office/officeart/2005/8/layout/default"/>
    <dgm:cxn modelId="{E4567943-0438-4082-B762-9AAEE70D946C}" srcId="{0DD8915E-DC14-41D6-9BB5-F49E1C265163}" destId="{C0C22E08-E1EF-4D89-8BD2-E63D9C9EB58B}" srcOrd="1" destOrd="0" parTransId="{1F0F6C52-65C5-4345-A9A8-C01FCA5B520C}" sibTransId="{A857A8A3-3724-4282-8FA0-97B1AB807CB9}"/>
    <dgm:cxn modelId="{ED3AFE66-F757-406A-8452-C584C85DD4FD}" type="presOf" srcId="{C0C22E08-E1EF-4D89-8BD2-E63D9C9EB58B}" destId="{89042FB5-C894-4CDD-BB36-BC93A708EF63}" srcOrd="0" destOrd="0" presId="urn:microsoft.com/office/officeart/2005/8/layout/default"/>
    <dgm:cxn modelId="{C986BF47-A130-4A67-B9F9-F413B6B9A75F}" type="presOf" srcId="{A1A25DFF-1E50-4F53-870C-D6A974FFC180}" destId="{AB1E4941-8BB0-4235-8637-B07EAA374EC1}" srcOrd="0" destOrd="0" presId="urn:microsoft.com/office/officeart/2005/8/layout/default"/>
    <dgm:cxn modelId="{2D633B56-E147-4EFC-B9EE-6C0413F329B0}" srcId="{0DD8915E-DC14-41D6-9BB5-F49E1C265163}" destId="{4F85505A-81B6-4FDA-A144-900B71DAD946}" srcOrd="3" destOrd="0" parTransId="{D9A96E25-7BBE-4DDD-8DDE-B4970D4340A8}" sibTransId="{68F74A88-49DC-44B1-BC0D-220A7B97601C}"/>
    <dgm:cxn modelId="{8AA74E80-ED1F-4484-88D3-0F5747295DC6}" srcId="{0DD8915E-DC14-41D6-9BB5-F49E1C265163}" destId="{06C401FA-7F52-4116-AC7B-4EEA80266A56}" srcOrd="8" destOrd="0" parTransId="{8190F689-B399-4B91-8AB0-A672F76F1957}" sibTransId="{483BC4E0-8724-4AB7-B8BF-84ECF7FA1C7A}"/>
    <dgm:cxn modelId="{A3678D81-8336-41F4-AD6D-E7DA69AC4861}" type="presOf" srcId="{0DD8915E-DC14-41D6-9BB5-F49E1C265163}" destId="{75E64030-973F-4FD4-82FF-3ED0E87C87F1}" srcOrd="0" destOrd="0" presId="urn:microsoft.com/office/officeart/2005/8/layout/default"/>
    <dgm:cxn modelId="{31494096-B650-4072-BD2A-5F4EDD2FE498}" type="presOf" srcId="{06C401FA-7F52-4116-AC7B-4EEA80266A56}" destId="{10BDFE9B-7A69-454B-99CF-7009FCC4A26F}" srcOrd="0" destOrd="0" presId="urn:microsoft.com/office/officeart/2005/8/layout/default"/>
    <dgm:cxn modelId="{6C23D0C9-74B2-4C8B-AB2F-A03B3B0EBE56}" srcId="{0DD8915E-DC14-41D6-9BB5-F49E1C265163}" destId="{E9682B4F-0217-4B50-923E-C104AA24290F}" srcOrd="2" destOrd="0" parTransId="{E0F6C4AF-9BBB-4698-91D7-F9AE3EACBD5D}" sibTransId="{B8632E42-D7EB-4C31-877E-6F1B2801851A}"/>
    <dgm:cxn modelId="{F50B3FCC-6AB4-4D27-8618-DF0F5603E017}" type="presOf" srcId="{4F85505A-81B6-4FDA-A144-900B71DAD946}" destId="{AD1010CE-A559-44F3-826C-C269BC038BF8}" srcOrd="0" destOrd="0" presId="urn:microsoft.com/office/officeart/2005/8/layout/default"/>
    <dgm:cxn modelId="{242622CF-21E9-4057-B4B5-3BD960636471}" type="presOf" srcId="{E9682B4F-0217-4B50-923E-C104AA24290F}" destId="{55B3F757-D28C-42CB-B56C-31B84E22AA37}" srcOrd="0" destOrd="0" presId="urn:microsoft.com/office/officeart/2005/8/layout/default"/>
    <dgm:cxn modelId="{179FAFCF-F878-464E-A8A6-1185EFA0E380}" srcId="{0DD8915E-DC14-41D6-9BB5-F49E1C265163}" destId="{A2322D3A-7AC2-4C5C-9D7E-EAB2313D47D4}" srcOrd="4" destOrd="0" parTransId="{4A8C15D4-B36F-4764-B4FF-F2AF790D3E17}" sibTransId="{84DE1C3A-3FC7-4DB3-88ED-33F65A71557A}"/>
    <dgm:cxn modelId="{7C8C85D1-6516-41F0-915D-1F9B4BCCABD2}" srcId="{0DD8915E-DC14-41D6-9BB5-F49E1C265163}" destId="{A1A25DFF-1E50-4F53-870C-D6A974FFC180}" srcOrd="6" destOrd="0" parTransId="{38AEF01F-E0F1-4685-ABE4-17F51D732468}" sibTransId="{2E5DF991-BA32-4053-81B2-63F97774BBFC}"/>
    <dgm:cxn modelId="{FA7964E5-E678-4AB8-BA38-9F697CBDC889}" srcId="{0DD8915E-DC14-41D6-9BB5-F49E1C265163}" destId="{03E21A20-A151-45B7-86A8-8E279328917B}" srcOrd="5" destOrd="0" parTransId="{DEBD78F0-E84D-487E-9D3D-6C279CC8BE6F}" sibTransId="{93CDF5A5-F9D6-4953-B7E3-921093ED983F}"/>
    <dgm:cxn modelId="{C651487F-BEFA-40C8-B06E-F44BB89B70E5}" type="presParOf" srcId="{75E64030-973F-4FD4-82FF-3ED0E87C87F1}" destId="{37F84F39-E340-48B8-930D-8635FAEF62A1}" srcOrd="0" destOrd="0" presId="urn:microsoft.com/office/officeart/2005/8/layout/default"/>
    <dgm:cxn modelId="{9C929900-9E35-4C9D-AB1B-9B1929AC11EE}" type="presParOf" srcId="{75E64030-973F-4FD4-82FF-3ED0E87C87F1}" destId="{264E0644-F9EB-4BD1-BF43-DB879472FA0F}" srcOrd="1" destOrd="0" presId="urn:microsoft.com/office/officeart/2005/8/layout/default"/>
    <dgm:cxn modelId="{B8335E7D-B708-4C97-BC11-BD637ABA141C}" type="presParOf" srcId="{75E64030-973F-4FD4-82FF-3ED0E87C87F1}" destId="{89042FB5-C894-4CDD-BB36-BC93A708EF63}" srcOrd="2" destOrd="0" presId="urn:microsoft.com/office/officeart/2005/8/layout/default"/>
    <dgm:cxn modelId="{A74A49EE-4B47-4110-93C6-FEA8DE273E2E}" type="presParOf" srcId="{75E64030-973F-4FD4-82FF-3ED0E87C87F1}" destId="{953B2E7B-321C-4751-BBB7-70B52E2A477D}" srcOrd="3" destOrd="0" presId="urn:microsoft.com/office/officeart/2005/8/layout/default"/>
    <dgm:cxn modelId="{81927C42-5EB9-40E2-A321-61F39D84CF01}" type="presParOf" srcId="{75E64030-973F-4FD4-82FF-3ED0E87C87F1}" destId="{55B3F757-D28C-42CB-B56C-31B84E22AA37}" srcOrd="4" destOrd="0" presId="urn:microsoft.com/office/officeart/2005/8/layout/default"/>
    <dgm:cxn modelId="{3B3DF613-3AB7-4B54-BDFD-92515DE9480B}" type="presParOf" srcId="{75E64030-973F-4FD4-82FF-3ED0E87C87F1}" destId="{9EECBD53-EE0D-4864-9006-30E4B081C740}" srcOrd="5" destOrd="0" presId="urn:microsoft.com/office/officeart/2005/8/layout/default"/>
    <dgm:cxn modelId="{854DB2FF-8C46-462F-BA9B-C11879741955}" type="presParOf" srcId="{75E64030-973F-4FD4-82FF-3ED0E87C87F1}" destId="{AD1010CE-A559-44F3-826C-C269BC038BF8}" srcOrd="6" destOrd="0" presId="urn:microsoft.com/office/officeart/2005/8/layout/default"/>
    <dgm:cxn modelId="{D66CEB9E-C15F-414B-8DAD-F3784F99BFB4}" type="presParOf" srcId="{75E64030-973F-4FD4-82FF-3ED0E87C87F1}" destId="{3544F740-47C5-452A-B0FC-D1E3F7B76BB3}" srcOrd="7" destOrd="0" presId="urn:microsoft.com/office/officeart/2005/8/layout/default"/>
    <dgm:cxn modelId="{B52D4A37-83BB-4EBD-9BE9-0610D260F3F7}" type="presParOf" srcId="{75E64030-973F-4FD4-82FF-3ED0E87C87F1}" destId="{8D8BC359-DFA0-480C-BEE3-C074E74CA127}" srcOrd="8" destOrd="0" presId="urn:microsoft.com/office/officeart/2005/8/layout/default"/>
    <dgm:cxn modelId="{89FB7EEB-B053-46E7-B4D6-EC62DF952F76}" type="presParOf" srcId="{75E64030-973F-4FD4-82FF-3ED0E87C87F1}" destId="{653EA61A-AF90-4C86-AA81-9C147AFA4A0F}" srcOrd="9" destOrd="0" presId="urn:microsoft.com/office/officeart/2005/8/layout/default"/>
    <dgm:cxn modelId="{FDF87F69-6658-428B-83ED-C7E11B3A8C16}" type="presParOf" srcId="{75E64030-973F-4FD4-82FF-3ED0E87C87F1}" destId="{4B82A78E-42BB-49D4-A127-1774C47B2C9F}" srcOrd="10" destOrd="0" presId="urn:microsoft.com/office/officeart/2005/8/layout/default"/>
    <dgm:cxn modelId="{72AADD65-A38D-4F89-9CC1-88476E6609B5}" type="presParOf" srcId="{75E64030-973F-4FD4-82FF-3ED0E87C87F1}" destId="{A356982A-D059-4DC5-9BE7-E38513E2429A}" srcOrd="11" destOrd="0" presId="urn:microsoft.com/office/officeart/2005/8/layout/default"/>
    <dgm:cxn modelId="{DC1F0F03-E29D-4678-B9FF-E5F03F022D1D}" type="presParOf" srcId="{75E64030-973F-4FD4-82FF-3ED0E87C87F1}" destId="{AB1E4941-8BB0-4235-8637-B07EAA374EC1}" srcOrd="12" destOrd="0" presId="urn:microsoft.com/office/officeart/2005/8/layout/default"/>
    <dgm:cxn modelId="{0AC7A85E-D3CF-4F5C-8C24-FDE466377BD1}" type="presParOf" srcId="{75E64030-973F-4FD4-82FF-3ED0E87C87F1}" destId="{D8078077-F650-457F-BA02-5225083C5976}" srcOrd="13" destOrd="0" presId="urn:microsoft.com/office/officeart/2005/8/layout/default"/>
    <dgm:cxn modelId="{F45689D1-F8E5-410D-B150-DE5688D42155}" type="presParOf" srcId="{75E64030-973F-4FD4-82FF-3ED0E87C87F1}" destId="{52391237-79E8-4D0C-9437-10BD88EC9472}" srcOrd="14" destOrd="0" presId="urn:microsoft.com/office/officeart/2005/8/layout/default"/>
    <dgm:cxn modelId="{7F58AEC5-EAFC-472B-B370-679914EA3566}" type="presParOf" srcId="{75E64030-973F-4FD4-82FF-3ED0E87C87F1}" destId="{8FF0B1E0-9326-4256-8E75-7D93EC4F6A0D}" srcOrd="15" destOrd="0" presId="urn:microsoft.com/office/officeart/2005/8/layout/default"/>
    <dgm:cxn modelId="{3B8FF8FF-EA01-43E5-9CF5-B486DF0037B3}" type="presParOf" srcId="{75E64030-973F-4FD4-82FF-3ED0E87C87F1}" destId="{10BDFE9B-7A69-454B-99CF-7009FCC4A26F}" srcOrd="1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05A24E01-5535-46B9-A9A1-A9A07E639A88}" type="doc">
      <dgm:prSet loTypeId="urn:microsoft.com/office/officeart/2017/3/layout/DropPinTimeline" loCatId="timeline" qsTypeId="urn:microsoft.com/office/officeart/2005/8/quickstyle/simple2" qsCatId="simple" csTypeId="urn:microsoft.com/office/officeart/2005/8/colors/accent1_2" csCatId="accent1" phldr="1"/>
      <dgm:spPr/>
      <dgm:t>
        <a:bodyPr/>
        <a:lstStyle/>
        <a:p>
          <a:endParaRPr lang="en-US"/>
        </a:p>
      </dgm:t>
    </dgm:pt>
    <dgm:pt modelId="{DF1ABFB3-B399-406F-91BD-DCDF9A38526B}">
      <dgm:prSet phldrT="[Text]" phldr="0"/>
      <dgm:spPr/>
      <dgm:t>
        <a:bodyPr/>
        <a:lstStyle/>
        <a:p>
          <a:r>
            <a:rPr lang="en-US" b="0">
              <a:latin typeface="Tenorite" pitchFamily="2" charset="0"/>
            </a:rPr>
            <a:t>Negotiation of 15 Medicare Part D drugs</a:t>
          </a:r>
          <a:endParaRPr lang="en-US" b="1">
            <a:latin typeface="Tenorite" pitchFamily="2" charset="0"/>
          </a:endParaRPr>
        </a:p>
      </dgm:t>
    </dgm:pt>
    <dgm:pt modelId="{78CB0E27-958C-4066-A189-8B36505E8204}" type="parTrans" cxnId="{15319551-A9EA-462E-845B-E5251E84291F}">
      <dgm:prSet/>
      <dgm:spPr/>
      <dgm:t>
        <a:bodyPr/>
        <a:lstStyle/>
        <a:p>
          <a:endParaRPr lang="en-US"/>
        </a:p>
      </dgm:t>
    </dgm:pt>
    <dgm:pt modelId="{70E4A1D3-514E-4327-991D-5CC9C6B41885}" type="sibTrans" cxnId="{15319551-A9EA-462E-845B-E5251E84291F}">
      <dgm:prSet/>
      <dgm:spPr/>
      <dgm:t>
        <a:bodyPr/>
        <a:lstStyle/>
        <a:p>
          <a:endParaRPr lang="en-US"/>
        </a:p>
      </dgm:t>
    </dgm:pt>
    <dgm:pt modelId="{58FF46FB-368D-4E9C-A650-0513B8879DA8}">
      <dgm:prSet phldr="0"/>
      <dgm:spPr/>
      <dgm:t>
        <a:bodyPr/>
        <a:lstStyle/>
        <a:p>
          <a:pPr>
            <a:defRPr b="1"/>
          </a:pPr>
          <a:r>
            <a:rPr lang="en-US" b="1">
              <a:latin typeface="Tenorite" pitchFamily="2" charset="0"/>
            </a:rPr>
            <a:t>2023</a:t>
          </a:r>
        </a:p>
      </dgm:t>
    </dgm:pt>
    <dgm:pt modelId="{11DFA284-5E99-474D-BF05-364A45269DC7}" type="parTrans" cxnId="{C5645B39-CB65-4A0A-B369-E455C3B827C3}">
      <dgm:prSet/>
      <dgm:spPr/>
      <dgm:t>
        <a:bodyPr/>
        <a:lstStyle/>
        <a:p>
          <a:endParaRPr lang="en-US"/>
        </a:p>
      </dgm:t>
    </dgm:pt>
    <dgm:pt modelId="{CFA40740-0682-470C-AD5A-CFF53CD12BD2}" type="sibTrans" cxnId="{C5645B39-CB65-4A0A-B369-E455C3B827C3}">
      <dgm:prSet/>
      <dgm:spPr/>
      <dgm:t>
        <a:bodyPr/>
        <a:lstStyle/>
        <a:p>
          <a:endParaRPr lang="en-US"/>
        </a:p>
      </dgm:t>
    </dgm:pt>
    <dgm:pt modelId="{9A875394-CA1E-4432-AEEB-9054FCFF5E0E}">
      <dgm:prSet phldr="0" custT="1"/>
      <dgm:spPr/>
      <dgm:t>
        <a:bodyPr/>
        <a:lstStyle/>
        <a:p>
          <a:r>
            <a:rPr lang="en-US" sz="1000" b="0">
              <a:latin typeface="Tenorite" pitchFamily="2" charset="0"/>
            </a:rPr>
            <a:t>Drug Companies pay rebates</a:t>
          </a:r>
        </a:p>
      </dgm:t>
    </dgm:pt>
    <dgm:pt modelId="{FCC92BDD-6EA3-421D-9DA8-7D3A12D003B6}" type="parTrans" cxnId="{B659504B-18E4-4D89-A17C-34ABB280AE52}">
      <dgm:prSet/>
      <dgm:spPr/>
      <dgm:t>
        <a:bodyPr/>
        <a:lstStyle/>
        <a:p>
          <a:endParaRPr lang="en-US"/>
        </a:p>
      </dgm:t>
    </dgm:pt>
    <dgm:pt modelId="{0314452B-82A0-42F4-9551-DF00CFFC3580}" type="sibTrans" cxnId="{B659504B-18E4-4D89-A17C-34ABB280AE52}">
      <dgm:prSet/>
      <dgm:spPr/>
      <dgm:t>
        <a:bodyPr/>
        <a:lstStyle/>
        <a:p>
          <a:endParaRPr lang="en-US"/>
        </a:p>
      </dgm:t>
    </dgm:pt>
    <dgm:pt modelId="{D05E1923-5021-40F7-B4EF-E582E23A699D}">
      <dgm:prSet phldr="0"/>
      <dgm:spPr/>
      <dgm:t>
        <a:bodyPr/>
        <a:lstStyle/>
        <a:p>
          <a:pPr>
            <a:defRPr b="1"/>
          </a:pPr>
          <a:r>
            <a:rPr lang="en-US" b="1">
              <a:latin typeface="Tenorite" pitchFamily="2" charset="0"/>
            </a:rPr>
            <a:t>2024</a:t>
          </a:r>
        </a:p>
      </dgm:t>
    </dgm:pt>
    <dgm:pt modelId="{FD6C5CD2-9CED-4BE6-89CD-A5A5CCE63B3E}" type="parTrans" cxnId="{72C4D6D9-419A-42C1-A76D-84599F65BB08}">
      <dgm:prSet/>
      <dgm:spPr/>
      <dgm:t>
        <a:bodyPr/>
        <a:lstStyle/>
        <a:p>
          <a:endParaRPr lang="en-US"/>
        </a:p>
      </dgm:t>
    </dgm:pt>
    <dgm:pt modelId="{F020958C-EF86-4274-85F9-318F2792F7B6}" type="sibTrans" cxnId="{72C4D6D9-419A-42C1-A76D-84599F65BB08}">
      <dgm:prSet/>
      <dgm:spPr/>
      <dgm:t>
        <a:bodyPr/>
        <a:lstStyle/>
        <a:p>
          <a:endParaRPr lang="en-US"/>
        </a:p>
      </dgm:t>
    </dgm:pt>
    <dgm:pt modelId="{579089A8-5362-4BA4-9163-D19228C1808F}">
      <dgm:prSet phldr="0" custT="1"/>
      <dgm:spPr/>
      <dgm:t>
        <a:bodyPr/>
        <a:lstStyle/>
        <a:p>
          <a:r>
            <a:rPr lang="en-US" sz="1000" b="0">
              <a:latin typeface="Tenorite" pitchFamily="2" charset="0"/>
            </a:rPr>
            <a:t>Eliminates 5% coinsurance</a:t>
          </a:r>
        </a:p>
      </dgm:t>
    </dgm:pt>
    <dgm:pt modelId="{FB2DEB6E-B29F-4E51-960A-23ECC62EBF38}" type="parTrans" cxnId="{4876CF51-F110-4E25-8FD4-08D25B4B0AB8}">
      <dgm:prSet/>
      <dgm:spPr/>
      <dgm:t>
        <a:bodyPr/>
        <a:lstStyle/>
        <a:p>
          <a:endParaRPr lang="en-US"/>
        </a:p>
      </dgm:t>
    </dgm:pt>
    <dgm:pt modelId="{1C5328B1-AC18-4CF7-A034-BB0592F4A2A1}" type="sibTrans" cxnId="{4876CF51-F110-4E25-8FD4-08D25B4B0AB8}">
      <dgm:prSet/>
      <dgm:spPr/>
      <dgm:t>
        <a:bodyPr/>
        <a:lstStyle/>
        <a:p>
          <a:endParaRPr lang="en-US"/>
        </a:p>
      </dgm:t>
    </dgm:pt>
    <dgm:pt modelId="{FA8F44BD-C8C7-462C-9756-1EC498E86842}">
      <dgm:prSet phldr="0"/>
      <dgm:spPr/>
      <dgm:t>
        <a:bodyPr/>
        <a:lstStyle/>
        <a:p>
          <a:pPr>
            <a:defRPr b="1"/>
          </a:pPr>
          <a:r>
            <a:rPr lang="en-US" b="1">
              <a:latin typeface="Tenorite" pitchFamily="2" charset="0"/>
            </a:rPr>
            <a:t>2025</a:t>
          </a:r>
        </a:p>
      </dgm:t>
    </dgm:pt>
    <dgm:pt modelId="{F47063EE-4B58-4EDE-A4F2-A4BD81B82F21}" type="parTrans" cxnId="{0D51BD2E-4619-469B-B233-EBAC3D4D0BA6}">
      <dgm:prSet/>
      <dgm:spPr/>
      <dgm:t>
        <a:bodyPr/>
        <a:lstStyle/>
        <a:p>
          <a:endParaRPr lang="en-US"/>
        </a:p>
      </dgm:t>
    </dgm:pt>
    <dgm:pt modelId="{8C8A9736-03DA-4B1C-A590-10B4AD89452B}" type="sibTrans" cxnId="{0D51BD2E-4619-469B-B233-EBAC3D4D0BA6}">
      <dgm:prSet/>
      <dgm:spPr/>
      <dgm:t>
        <a:bodyPr/>
        <a:lstStyle/>
        <a:p>
          <a:endParaRPr lang="en-US"/>
        </a:p>
      </dgm:t>
    </dgm:pt>
    <dgm:pt modelId="{EFEB4D61-3A9C-4140-977F-3C3F5C9EE9D1}">
      <dgm:prSet phldr="0"/>
      <dgm:spPr/>
      <dgm:t>
        <a:bodyPr/>
        <a:lstStyle/>
        <a:p>
          <a:r>
            <a:rPr lang="en-US" b="0">
              <a:latin typeface="Tenorite" pitchFamily="2" charset="0"/>
            </a:rPr>
            <a:t>$2000 out-of-pocket cap in Part D</a:t>
          </a:r>
        </a:p>
      </dgm:t>
    </dgm:pt>
    <dgm:pt modelId="{57D352E4-0431-4F68-B8F1-61BFA34799AA}" type="parTrans" cxnId="{1B32EF2C-9DB5-4504-A9DA-B4956CC00208}">
      <dgm:prSet/>
      <dgm:spPr/>
      <dgm:t>
        <a:bodyPr/>
        <a:lstStyle/>
        <a:p>
          <a:endParaRPr lang="en-US"/>
        </a:p>
      </dgm:t>
    </dgm:pt>
    <dgm:pt modelId="{0ECC32B6-1E7C-4AA4-9DBF-D69B7C5E64A9}" type="sibTrans" cxnId="{1B32EF2C-9DB5-4504-A9DA-B4956CC00208}">
      <dgm:prSet/>
      <dgm:spPr/>
      <dgm:t>
        <a:bodyPr/>
        <a:lstStyle/>
        <a:p>
          <a:endParaRPr lang="en-US"/>
        </a:p>
      </dgm:t>
    </dgm:pt>
    <dgm:pt modelId="{8BAB5E6F-A65E-41DB-A296-0818B0E49F7C}">
      <dgm:prSet phldr="0"/>
      <dgm:spPr/>
      <dgm:t>
        <a:bodyPr/>
        <a:lstStyle/>
        <a:p>
          <a:pPr>
            <a:defRPr b="1"/>
          </a:pPr>
          <a:r>
            <a:rPr lang="en-US" b="1">
              <a:latin typeface="Tenorite" pitchFamily="2" charset="0"/>
            </a:rPr>
            <a:t>2026</a:t>
          </a:r>
        </a:p>
      </dgm:t>
    </dgm:pt>
    <dgm:pt modelId="{886842C6-3EFC-4BE7-B417-415595758830}" type="parTrans" cxnId="{66B49C6C-FAFD-47B4-BF22-05A295C23D4E}">
      <dgm:prSet/>
      <dgm:spPr/>
      <dgm:t>
        <a:bodyPr/>
        <a:lstStyle/>
        <a:p>
          <a:endParaRPr lang="en-US"/>
        </a:p>
      </dgm:t>
    </dgm:pt>
    <dgm:pt modelId="{B407F4C3-8FC9-4E91-A0EC-6B33713CC9A5}" type="sibTrans" cxnId="{66B49C6C-FAFD-47B4-BF22-05A295C23D4E}">
      <dgm:prSet/>
      <dgm:spPr/>
      <dgm:t>
        <a:bodyPr/>
        <a:lstStyle/>
        <a:p>
          <a:endParaRPr lang="en-US"/>
        </a:p>
      </dgm:t>
    </dgm:pt>
    <dgm:pt modelId="{332BC85C-1CF3-4F8F-ACB7-5B6D53744AE1}">
      <dgm:prSet phldr="0"/>
      <dgm:spPr/>
      <dgm:t>
        <a:bodyPr/>
        <a:lstStyle/>
        <a:p>
          <a:r>
            <a:rPr lang="en-US" b="0">
              <a:latin typeface="Tenorite" pitchFamily="2" charset="0"/>
            </a:rPr>
            <a:t>Negotiation of 10 Medicare Part D drugs</a:t>
          </a:r>
        </a:p>
      </dgm:t>
    </dgm:pt>
    <dgm:pt modelId="{99F218FD-90FE-450E-A368-B3E3677E74E8}" type="parTrans" cxnId="{2617C475-F537-46A6-ADE1-4EB764853601}">
      <dgm:prSet/>
      <dgm:spPr/>
      <dgm:t>
        <a:bodyPr/>
        <a:lstStyle/>
        <a:p>
          <a:endParaRPr lang="en-US"/>
        </a:p>
      </dgm:t>
    </dgm:pt>
    <dgm:pt modelId="{8D1CC686-B05C-4470-A959-236CC9C8BB70}" type="sibTrans" cxnId="{2617C475-F537-46A6-ADE1-4EB764853601}">
      <dgm:prSet/>
      <dgm:spPr/>
      <dgm:t>
        <a:bodyPr/>
        <a:lstStyle/>
        <a:p>
          <a:endParaRPr lang="en-US"/>
        </a:p>
      </dgm:t>
    </dgm:pt>
    <dgm:pt modelId="{8B9AF88A-E1F7-4D3A-905F-87228D6A8655}">
      <dgm:prSet phldr="0"/>
      <dgm:spPr/>
      <dgm:t>
        <a:bodyPr/>
        <a:lstStyle/>
        <a:p>
          <a:pPr>
            <a:defRPr b="1"/>
          </a:pPr>
          <a:r>
            <a:rPr lang="en-US" b="1">
              <a:latin typeface="Tenorite" pitchFamily="2" charset="0"/>
            </a:rPr>
            <a:t>2027</a:t>
          </a:r>
        </a:p>
      </dgm:t>
    </dgm:pt>
    <dgm:pt modelId="{933A8FED-7B84-4ED0-B6AA-2EE26A89B8EA}" type="parTrans" cxnId="{E1474FF3-8E3C-4B30-985C-CE88BA0FE324}">
      <dgm:prSet/>
      <dgm:spPr/>
      <dgm:t>
        <a:bodyPr/>
        <a:lstStyle/>
        <a:p>
          <a:endParaRPr lang="en-US"/>
        </a:p>
      </dgm:t>
    </dgm:pt>
    <dgm:pt modelId="{F11DD6EC-352C-4A0E-84AA-FEBE2F06BCF9}" type="sibTrans" cxnId="{E1474FF3-8E3C-4B30-985C-CE88BA0FE324}">
      <dgm:prSet/>
      <dgm:spPr/>
      <dgm:t>
        <a:bodyPr/>
        <a:lstStyle/>
        <a:p>
          <a:endParaRPr lang="en-US"/>
        </a:p>
      </dgm:t>
    </dgm:pt>
    <dgm:pt modelId="{32496E77-3A49-4584-950D-8A9FA92385C5}">
      <dgm:prSet custT="1"/>
      <dgm:spPr/>
      <dgm:t>
        <a:bodyPr/>
        <a:lstStyle/>
        <a:p>
          <a:r>
            <a:rPr lang="en-US" sz="1000" b="0">
              <a:latin typeface="Tenorite" pitchFamily="2" charset="0"/>
            </a:rPr>
            <a:t>Insulin $35 cap</a:t>
          </a:r>
        </a:p>
      </dgm:t>
    </dgm:pt>
    <dgm:pt modelId="{50517104-5DA6-4C00-ABB9-D725571A3F14}" type="parTrans" cxnId="{0AFC0278-F875-40C4-ACE8-D0BF76182854}">
      <dgm:prSet/>
      <dgm:spPr/>
      <dgm:t>
        <a:bodyPr/>
        <a:lstStyle/>
        <a:p>
          <a:endParaRPr lang="en-US"/>
        </a:p>
      </dgm:t>
    </dgm:pt>
    <dgm:pt modelId="{6B446E18-3690-4BD0-B878-9C2972A429DB}" type="sibTrans" cxnId="{0AFC0278-F875-40C4-ACE8-D0BF76182854}">
      <dgm:prSet/>
      <dgm:spPr/>
      <dgm:t>
        <a:bodyPr/>
        <a:lstStyle/>
        <a:p>
          <a:endParaRPr lang="en-US"/>
        </a:p>
      </dgm:t>
    </dgm:pt>
    <dgm:pt modelId="{1E1E75D2-9AF9-4BE2-9AD1-5A57A0BEA16E}">
      <dgm:prSet custT="1"/>
      <dgm:spPr/>
      <dgm:t>
        <a:bodyPr/>
        <a:lstStyle/>
        <a:p>
          <a:r>
            <a:rPr lang="en-US" sz="1000" b="0">
              <a:latin typeface="Tenorite" pitchFamily="2" charset="0"/>
            </a:rPr>
            <a:t>Vaccine copay reduction</a:t>
          </a:r>
        </a:p>
      </dgm:t>
    </dgm:pt>
    <dgm:pt modelId="{40792F12-36CE-4D52-B4A8-EEA8A962102D}" type="parTrans" cxnId="{38FA6194-3757-45C8-A44F-F0548802AE8D}">
      <dgm:prSet/>
      <dgm:spPr/>
      <dgm:t>
        <a:bodyPr/>
        <a:lstStyle/>
        <a:p>
          <a:endParaRPr lang="en-US"/>
        </a:p>
      </dgm:t>
    </dgm:pt>
    <dgm:pt modelId="{B91FE004-1C77-49E8-B908-79FE42770D87}" type="sibTrans" cxnId="{38FA6194-3757-45C8-A44F-F0548802AE8D}">
      <dgm:prSet/>
      <dgm:spPr/>
      <dgm:t>
        <a:bodyPr/>
        <a:lstStyle/>
        <a:p>
          <a:endParaRPr lang="en-US"/>
        </a:p>
      </dgm:t>
    </dgm:pt>
    <dgm:pt modelId="{EEEB3D72-B408-4819-A4E2-A7D7C76FD82A}">
      <dgm:prSet custT="1"/>
      <dgm:spPr/>
      <dgm:t>
        <a:bodyPr/>
        <a:lstStyle/>
        <a:p>
          <a:r>
            <a:rPr lang="en-US" sz="1000" b="0">
              <a:latin typeface="Tenorite" pitchFamily="2" charset="0"/>
            </a:rPr>
            <a:t>Part D catastrophic level</a:t>
          </a:r>
        </a:p>
      </dgm:t>
    </dgm:pt>
    <dgm:pt modelId="{6DF29350-AA00-4ED0-962D-A142029C8006}" type="parTrans" cxnId="{9C2B2B3D-7D69-497D-BD7C-FAB5F36FDFE3}">
      <dgm:prSet/>
      <dgm:spPr/>
      <dgm:t>
        <a:bodyPr/>
        <a:lstStyle/>
        <a:p>
          <a:endParaRPr lang="en-US"/>
        </a:p>
      </dgm:t>
    </dgm:pt>
    <dgm:pt modelId="{0B9A252D-48F0-46CD-BFAA-19063A4849E7}" type="sibTrans" cxnId="{9C2B2B3D-7D69-497D-BD7C-FAB5F36FDFE3}">
      <dgm:prSet/>
      <dgm:spPr/>
      <dgm:t>
        <a:bodyPr/>
        <a:lstStyle/>
        <a:p>
          <a:endParaRPr lang="en-US"/>
        </a:p>
      </dgm:t>
    </dgm:pt>
    <dgm:pt modelId="{37B945DC-1BDD-4959-9472-35CCE4DED581}">
      <dgm:prSet custT="1"/>
      <dgm:spPr/>
      <dgm:t>
        <a:bodyPr/>
        <a:lstStyle/>
        <a:p>
          <a:r>
            <a:rPr lang="en-US" sz="1000" b="0">
              <a:latin typeface="Tenorite" pitchFamily="2" charset="0"/>
            </a:rPr>
            <a:t>Expands LIS eligibility</a:t>
          </a:r>
        </a:p>
      </dgm:t>
    </dgm:pt>
    <dgm:pt modelId="{CC0F9DD8-E58F-4721-8D44-6E4618D3601C}" type="parTrans" cxnId="{A0D9BD8A-4C9B-42F6-831A-702D456EC533}">
      <dgm:prSet/>
      <dgm:spPr/>
      <dgm:t>
        <a:bodyPr/>
        <a:lstStyle/>
        <a:p>
          <a:endParaRPr lang="en-US"/>
        </a:p>
      </dgm:t>
    </dgm:pt>
    <dgm:pt modelId="{1D2C2294-B429-4D4A-9E2B-2DE1F77084FB}" type="sibTrans" cxnId="{A0D9BD8A-4C9B-42F6-831A-702D456EC533}">
      <dgm:prSet/>
      <dgm:spPr/>
      <dgm:t>
        <a:bodyPr/>
        <a:lstStyle/>
        <a:p>
          <a:endParaRPr lang="en-US"/>
        </a:p>
      </dgm:t>
    </dgm:pt>
    <dgm:pt modelId="{01291246-F181-4B24-9151-2D7A05DF6DB0}">
      <dgm:prSet phldrT="[Text]" phldr="0"/>
      <dgm:spPr/>
      <dgm:t>
        <a:bodyPr/>
        <a:lstStyle/>
        <a:p>
          <a:r>
            <a:rPr lang="en-US" b="1">
              <a:latin typeface="Tenorite" pitchFamily="2" charset="0"/>
            </a:rPr>
            <a:t>Delay drug rebate rule</a:t>
          </a:r>
        </a:p>
      </dgm:t>
    </dgm:pt>
    <dgm:pt modelId="{F76A0943-1C7A-416F-B566-8A9C1F539646}" type="parTrans" cxnId="{BB82E87B-FDC4-4796-A583-B8DB5B6587D9}">
      <dgm:prSet/>
      <dgm:spPr/>
      <dgm:t>
        <a:bodyPr/>
        <a:lstStyle/>
        <a:p>
          <a:endParaRPr lang="en-US"/>
        </a:p>
      </dgm:t>
    </dgm:pt>
    <dgm:pt modelId="{1A9F6009-D5FA-44C5-9938-BF73134D8D11}" type="sibTrans" cxnId="{BB82E87B-FDC4-4796-A583-B8DB5B6587D9}">
      <dgm:prSet/>
      <dgm:spPr/>
      <dgm:t>
        <a:bodyPr/>
        <a:lstStyle/>
        <a:p>
          <a:endParaRPr lang="en-US"/>
        </a:p>
      </dgm:t>
    </dgm:pt>
    <dgm:pt modelId="{54CDEC18-3413-45AD-941A-7A41EA72231A}">
      <dgm:prSet phldrT="[Text]" phldr="0"/>
      <dgm:spPr/>
      <dgm:t>
        <a:bodyPr/>
        <a:lstStyle/>
        <a:p>
          <a:r>
            <a:rPr lang="en-US" b="0">
              <a:latin typeface="Tenorite" pitchFamily="2" charset="0"/>
            </a:rPr>
            <a:t>Negotiation of 15 Medicare Part B and Part D drugs</a:t>
          </a:r>
          <a:endParaRPr lang="en-US" b="1">
            <a:latin typeface="Tenorite" pitchFamily="2" charset="0"/>
          </a:endParaRPr>
        </a:p>
      </dgm:t>
    </dgm:pt>
    <dgm:pt modelId="{AA65333E-A897-4BE5-B38C-867FCE42CA88}" type="parTrans" cxnId="{1392A86C-417B-4E30-8F6F-4CE74D463849}">
      <dgm:prSet/>
      <dgm:spPr/>
      <dgm:t>
        <a:bodyPr/>
        <a:lstStyle/>
        <a:p>
          <a:endParaRPr lang="en-US"/>
        </a:p>
      </dgm:t>
    </dgm:pt>
    <dgm:pt modelId="{329B0196-6F4B-4D4E-8E1C-F3D99DB33557}" type="sibTrans" cxnId="{1392A86C-417B-4E30-8F6F-4CE74D463849}">
      <dgm:prSet/>
      <dgm:spPr/>
      <dgm:t>
        <a:bodyPr/>
        <a:lstStyle/>
        <a:p>
          <a:endParaRPr lang="en-US"/>
        </a:p>
      </dgm:t>
    </dgm:pt>
    <dgm:pt modelId="{25D496DA-59B5-4099-8400-C7613062AAB4}">
      <dgm:prSet phldrT="[Text]" phldr="0"/>
      <dgm:spPr/>
      <dgm:t>
        <a:bodyPr/>
        <a:lstStyle/>
        <a:p>
          <a:pPr>
            <a:defRPr b="1"/>
          </a:pPr>
          <a:r>
            <a:rPr lang="en-US" b="1">
              <a:latin typeface="Tenorite" pitchFamily="2" charset="0"/>
            </a:rPr>
            <a:t>2028</a:t>
          </a:r>
        </a:p>
      </dgm:t>
    </dgm:pt>
    <dgm:pt modelId="{B090609E-9949-4869-9039-C2E7B7ECD029}" type="parTrans" cxnId="{1A501E42-2A8F-48DA-B58D-9C964CDD60C2}">
      <dgm:prSet/>
      <dgm:spPr/>
      <dgm:t>
        <a:bodyPr/>
        <a:lstStyle/>
        <a:p>
          <a:endParaRPr lang="en-US"/>
        </a:p>
      </dgm:t>
    </dgm:pt>
    <dgm:pt modelId="{0F13A1A4-EC3D-4897-88AF-73F02B243C5B}" type="sibTrans" cxnId="{1A501E42-2A8F-48DA-B58D-9C964CDD60C2}">
      <dgm:prSet/>
      <dgm:spPr/>
      <dgm:t>
        <a:bodyPr/>
        <a:lstStyle/>
        <a:p>
          <a:endParaRPr lang="en-US"/>
        </a:p>
      </dgm:t>
    </dgm:pt>
    <dgm:pt modelId="{EEDF3A14-7E18-4B54-A6F2-4C854CF13EF1}">
      <dgm:prSet phldrT="[Text]" phldr="0"/>
      <dgm:spPr/>
      <dgm:t>
        <a:bodyPr/>
        <a:lstStyle/>
        <a:p>
          <a:pPr>
            <a:defRPr b="1"/>
          </a:pPr>
          <a:r>
            <a:rPr lang="en-US" b="1">
              <a:latin typeface="Tenorite" pitchFamily="2" charset="0"/>
            </a:rPr>
            <a:t>2029</a:t>
          </a:r>
        </a:p>
      </dgm:t>
    </dgm:pt>
    <dgm:pt modelId="{8A4A4C75-6D7F-49D7-B9F6-05D6796828DB}" type="parTrans" cxnId="{BAEB160E-B8D4-4891-817E-EE6F325052F5}">
      <dgm:prSet/>
      <dgm:spPr/>
      <dgm:t>
        <a:bodyPr/>
        <a:lstStyle/>
        <a:p>
          <a:endParaRPr lang="en-US"/>
        </a:p>
      </dgm:t>
    </dgm:pt>
    <dgm:pt modelId="{1E33882E-4D7D-40C1-AC74-68376507A35F}" type="sibTrans" cxnId="{BAEB160E-B8D4-4891-817E-EE6F325052F5}">
      <dgm:prSet/>
      <dgm:spPr/>
      <dgm:t>
        <a:bodyPr/>
        <a:lstStyle/>
        <a:p>
          <a:endParaRPr lang="en-US"/>
        </a:p>
      </dgm:t>
    </dgm:pt>
    <dgm:pt modelId="{F52E4AE3-5251-4F20-BA00-C0E63CFCC0F8}">
      <dgm:prSet phldrT="[Text]" phldr="0"/>
      <dgm:spPr/>
      <dgm:t>
        <a:bodyPr/>
        <a:lstStyle/>
        <a:p>
          <a:r>
            <a:rPr lang="en-US" b="0">
              <a:latin typeface="Tenorite" pitchFamily="2" charset="0"/>
            </a:rPr>
            <a:t>Negotiation of 20 Medicare Part B and Part D drugs</a:t>
          </a:r>
          <a:endParaRPr lang="en-US" b="1">
            <a:latin typeface="Tenorite" pitchFamily="2" charset="0"/>
          </a:endParaRPr>
        </a:p>
      </dgm:t>
    </dgm:pt>
    <dgm:pt modelId="{8405EB44-B405-40BC-AC22-199203A68160}" type="parTrans" cxnId="{8510442D-736C-465F-8FFC-E87BD13BC5A7}">
      <dgm:prSet/>
      <dgm:spPr/>
      <dgm:t>
        <a:bodyPr/>
        <a:lstStyle/>
        <a:p>
          <a:endParaRPr lang="en-US"/>
        </a:p>
      </dgm:t>
    </dgm:pt>
    <dgm:pt modelId="{9C9F22D9-8084-455D-8D4E-C5D8EA6A9ABB}" type="sibTrans" cxnId="{8510442D-736C-465F-8FFC-E87BD13BC5A7}">
      <dgm:prSet/>
      <dgm:spPr/>
      <dgm:t>
        <a:bodyPr/>
        <a:lstStyle/>
        <a:p>
          <a:endParaRPr lang="en-US"/>
        </a:p>
      </dgm:t>
    </dgm:pt>
    <dgm:pt modelId="{2CB700A9-0FEB-4F3F-8680-8A8B003EBC50}" type="pres">
      <dgm:prSet presAssocID="{05A24E01-5535-46B9-A9A1-A9A07E639A88}" presName="root" presStyleCnt="0">
        <dgm:presLayoutVars>
          <dgm:chMax/>
          <dgm:chPref/>
          <dgm:animLvl val="lvl"/>
        </dgm:presLayoutVars>
      </dgm:prSet>
      <dgm:spPr/>
    </dgm:pt>
    <dgm:pt modelId="{4D38CE50-4F20-444E-B6E2-88E0C92364A8}" type="pres">
      <dgm:prSet presAssocID="{05A24E01-5535-46B9-A9A1-A9A07E639A88}" presName="divider" presStyleLbl="fgAcc1" presStyleIdx="0" presStyleCnt="8"/>
      <dgm:spPr>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tailEnd type="triangle" w="lg" len="lg"/>
        </a:ln>
        <a:effectLst/>
      </dgm:spPr>
    </dgm:pt>
    <dgm:pt modelId="{27DA1C69-1AA5-4E7A-8265-29EDBF875670}" type="pres">
      <dgm:prSet presAssocID="{05A24E01-5535-46B9-A9A1-A9A07E639A88}" presName="nodes" presStyleCnt="0">
        <dgm:presLayoutVars>
          <dgm:chMax/>
          <dgm:chPref/>
          <dgm:animLvl val="lvl"/>
        </dgm:presLayoutVars>
      </dgm:prSet>
      <dgm:spPr/>
    </dgm:pt>
    <dgm:pt modelId="{3662D014-9C12-47B3-A58C-AD539196F698}" type="pres">
      <dgm:prSet presAssocID="{58FF46FB-368D-4E9C-A650-0513B8879DA8}" presName="composite" presStyleCnt="0"/>
      <dgm:spPr/>
    </dgm:pt>
    <dgm:pt modelId="{86119C1D-025F-41EA-882F-09CED9E18B07}" type="pres">
      <dgm:prSet presAssocID="{58FF46FB-368D-4E9C-A650-0513B8879DA8}" presName="ConnectorPoint" presStyleLbl="lnNode1" presStyleIdx="0" presStyleCnt="7"/>
      <dgm:spPr>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43754C5C-2AF0-4909-986F-097AF4093D32}" type="pres">
      <dgm:prSet presAssocID="{58FF46FB-368D-4E9C-A650-0513B8879DA8}" presName="DropPinPlaceHolder" presStyleCnt="0"/>
      <dgm:spPr/>
    </dgm:pt>
    <dgm:pt modelId="{970B3A63-9958-47C9-AD7C-468365497FBA}" type="pres">
      <dgm:prSet presAssocID="{58FF46FB-368D-4E9C-A650-0513B8879DA8}" presName="DropPin" presStyleLbl="alignNode1" presStyleIdx="0" presStyleCnt="7"/>
      <dgm:spPr/>
    </dgm:pt>
    <dgm:pt modelId="{1B24D3D9-FB46-4EBE-9149-F4B0BC86051C}" type="pres">
      <dgm:prSet presAssocID="{58FF46FB-368D-4E9C-A650-0513B8879DA8}" presName="Ellipse" presStyleLbl="fgAcc1" presStyleIdx="1" presStyleCnt="8"/>
      <dgm:spPr>
        <a:solidFill>
          <a:schemeClr val="lt1">
            <a:alpha val="90000"/>
            <a:hueOff val="0"/>
            <a:satOff val="0"/>
            <a:lumOff val="0"/>
            <a:alphaOff val="0"/>
          </a:schemeClr>
        </a:solidFill>
        <a:ln w="12700" cap="flat" cmpd="sng" algn="ctr">
          <a:noFill/>
          <a:prstDash val="solid"/>
          <a:miter lim="800000"/>
        </a:ln>
        <a:effectLst/>
      </dgm:spPr>
    </dgm:pt>
    <dgm:pt modelId="{16FDC1CD-F561-44DC-B0FD-33BDA5AFE8CF}" type="pres">
      <dgm:prSet presAssocID="{58FF46FB-368D-4E9C-A650-0513B8879DA8}" presName="L2TextContainer" presStyleLbl="revTx" presStyleIdx="0" presStyleCnt="14">
        <dgm:presLayoutVars>
          <dgm:bulletEnabled val="1"/>
        </dgm:presLayoutVars>
      </dgm:prSet>
      <dgm:spPr/>
    </dgm:pt>
    <dgm:pt modelId="{8E673C76-08AA-420D-928F-0B95B45BE4A3}" type="pres">
      <dgm:prSet presAssocID="{58FF46FB-368D-4E9C-A650-0513B8879DA8}" presName="L1TextContainer" presStyleLbl="revTx" presStyleIdx="1" presStyleCnt="14">
        <dgm:presLayoutVars>
          <dgm:chMax val="1"/>
          <dgm:chPref val="1"/>
          <dgm:bulletEnabled val="1"/>
        </dgm:presLayoutVars>
      </dgm:prSet>
      <dgm:spPr/>
    </dgm:pt>
    <dgm:pt modelId="{135D9F92-EDD1-41FA-8FA9-9A4198A21F9B}" type="pres">
      <dgm:prSet presAssocID="{58FF46FB-368D-4E9C-A650-0513B8879DA8}" presName="ConnectLine" presStyleLbl="sibTrans1D1" presStyleIdx="0" presStyleCnt="7"/>
      <dgm:spPr>
        <a:noFill/>
        <a:ln w="12700" cap="flat" cmpd="sng" algn="ctr">
          <a:solidFill>
            <a:schemeClr val="accent1">
              <a:hueOff val="0"/>
              <a:satOff val="0"/>
              <a:lumOff val="0"/>
              <a:alphaOff val="0"/>
            </a:schemeClr>
          </a:solidFill>
          <a:prstDash val="dash"/>
          <a:miter lim="800000"/>
        </a:ln>
        <a:effectLst/>
      </dgm:spPr>
    </dgm:pt>
    <dgm:pt modelId="{781C3BC6-BBB9-4F11-B728-883712E75609}" type="pres">
      <dgm:prSet presAssocID="{58FF46FB-368D-4E9C-A650-0513B8879DA8}" presName="EmptyPlaceHolder" presStyleCnt="0"/>
      <dgm:spPr/>
    </dgm:pt>
    <dgm:pt modelId="{2EA34568-862C-4DC4-B4E5-49CBDDFEF43E}" type="pres">
      <dgm:prSet presAssocID="{CFA40740-0682-470C-AD5A-CFF53CD12BD2}" presName="spaceBetweenRectangles" presStyleCnt="0"/>
      <dgm:spPr/>
    </dgm:pt>
    <dgm:pt modelId="{3546847D-ACEE-4F9C-A81E-AACCB7A89852}" type="pres">
      <dgm:prSet presAssocID="{D05E1923-5021-40F7-B4EF-E582E23A699D}" presName="composite" presStyleCnt="0"/>
      <dgm:spPr/>
    </dgm:pt>
    <dgm:pt modelId="{D43A3952-8881-4E8B-90FE-A14DF119CCB2}" type="pres">
      <dgm:prSet presAssocID="{D05E1923-5021-40F7-B4EF-E582E23A699D}" presName="ConnectorPoint" presStyleLbl="lnNode1" presStyleIdx="1" presStyleCnt="7"/>
      <dgm:spPr>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5E0F65CA-405E-4DFC-93EA-9260A7861C26}" type="pres">
      <dgm:prSet presAssocID="{D05E1923-5021-40F7-B4EF-E582E23A699D}" presName="DropPinPlaceHolder" presStyleCnt="0"/>
      <dgm:spPr/>
    </dgm:pt>
    <dgm:pt modelId="{144B1B30-4833-467F-AE8C-D2A2A4E10DB4}" type="pres">
      <dgm:prSet presAssocID="{D05E1923-5021-40F7-B4EF-E582E23A699D}" presName="DropPin" presStyleLbl="alignNode1" presStyleIdx="1" presStyleCnt="7"/>
      <dgm:spPr/>
    </dgm:pt>
    <dgm:pt modelId="{028834C1-8F7C-4A7B-8BB9-597C662448A9}" type="pres">
      <dgm:prSet presAssocID="{D05E1923-5021-40F7-B4EF-E582E23A699D}" presName="Ellipse" presStyleLbl="fgAcc1" presStyleIdx="2" presStyleCnt="8"/>
      <dgm:spPr>
        <a:solidFill>
          <a:schemeClr val="lt1">
            <a:alpha val="90000"/>
            <a:hueOff val="0"/>
            <a:satOff val="0"/>
            <a:lumOff val="0"/>
            <a:alphaOff val="0"/>
          </a:schemeClr>
        </a:solidFill>
        <a:ln w="12700" cap="flat" cmpd="sng" algn="ctr">
          <a:noFill/>
          <a:prstDash val="solid"/>
          <a:miter lim="800000"/>
        </a:ln>
        <a:effectLst/>
      </dgm:spPr>
    </dgm:pt>
    <dgm:pt modelId="{86CFC58C-A2BA-42EC-86DA-79984C83A231}" type="pres">
      <dgm:prSet presAssocID="{D05E1923-5021-40F7-B4EF-E582E23A699D}" presName="L2TextContainer" presStyleLbl="revTx" presStyleIdx="2" presStyleCnt="14">
        <dgm:presLayoutVars>
          <dgm:bulletEnabled val="1"/>
        </dgm:presLayoutVars>
      </dgm:prSet>
      <dgm:spPr/>
    </dgm:pt>
    <dgm:pt modelId="{D51F19C9-711E-41B7-8674-BB6F41D01095}" type="pres">
      <dgm:prSet presAssocID="{D05E1923-5021-40F7-B4EF-E582E23A699D}" presName="L1TextContainer" presStyleLbl="revTx" presStyleIdx="3" presStyleCnt="14">
        <dgm:presLayoutVars>
          <dgm:chMax val="1"/>
          <dgm:chPref val="1"/>
          <dgm:bulletEnabled val="1"/>
        </dgm:presLayoutVars>
      </dgm:prSet>
      <dgm:spPr/>
    </dgm:pt>
    <dgm:pt modelId="{0875343D-C66F-4246-B469-C0931EE26771}" type="pres">
      <dgm:prSet presAssocID="{D05E1923-5021-40F7-B4EF-E582E23A699D}" presName="ConnectLine" presStyleLbl="sibTrans1D1" presStyleIdx="1" presStyleCnt="7"/>
      <dgm:spPr>
        <a:noFill/>
        <a:ln w="12700" cap="flat" cmpd="sng" algn="ctr">
          <a:solidFill>
            <a:schemeClr val="accent1">
              <a:hueOff val="0"/>
              <a:satOff val="0"/>
              <a:lumOff val="0"/>
              <a:alphaOff val="0"/>
            </a:schemeClr>
          </a:solidFill>
          <a:prstDash val="dash"/>
          <a:miter lim="800000"/>
        </a:ln>
        <a:effectLst/>
      </dgm:spPr>
    </dgm:pt>
    <dgm:pt modelId="{C5C0B574-C697-4638-8F6A-426986EA62B6}" type="pres">
      <dgm:prSet presAssocID="{D05E1923-5021-40F7-B4EF-E582E23A699D}" presName="EmptyPlaceHolder" presStyleCnt="0"/>
      <dgm:spPr/>
    </dgm:pt>
    <dgm:pt modelId="{BFBDCBDF-C9E9-44AE-9DAC-B9A910482AFF}" type="pres">
      <dgm:prSet presAssocID="{F020958C-EF86-4274-85F9-318F2792F7B6}" presName="spaceBetweenRectangles" presStyleCnt="0"/>
      <dgm:spPr/>
    </dgm:pt>
    <dgm:pt modelId="{56DF6B6E-3720-495F-BF7C-230604AD22BA}" type="pres">
      <dgm:prSet presAssocID="{FA8F44BD-C8C7-462C-9756-1EC498E86842}" presName="composite" presStyleCnt="0"/>
      <dgm:spPr/>
    </dgm:pt>
    <dgm:pt modelId="{41A0A6A7-428F-477F-906F-D52B92AF0180}" type="pres">
      <dgm:prSet presAssocID="{FA8F44BD-C8C7-462C-9756-1EC498E86842}" presName="ConnectorPoint" presStyleLbl="lnNode1" presStyleIdx="2" presStyleCnt="7"/>
      <dgm:spPr>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2194FEDF-FDBB-4150-B9E4-7742FE9FB3F6}" type="pres">
      <dgm:prSet presAssocID="{FA8F44BD-C8C7-462C-9756-1EC498E86842}" presName="DropPinPlaceHolder" presStyleCnt="0"/>
      <dgm:spPr/>
    </dgm:pt>
    <dgm:pt modelId="{A0825E3C-4D48-4779-8E33-2F0E3B8B61E1}" type="pres">
      <dgm:prSet presAssocID="{FA8F44BD-C8C7-462C-9756-1EC498E86842}" presName="DropPin" presStyleLbl="alignNode1" presStyleIdx="2" presStyleCnt="7"/>
      <dgm:spPr/>
    </dgm:pt>
    <dgm:pt modelId="{87503B2C-530B-40E6-AECB-1A11266F69B3}" type="pres">
      <dgm:prSet presAssocID="{FA8F44BD-C8C7-462C-9756-1EC498E86842}" presName="Ellipse" presStyleLbl="fgAcc1" presStyleIdx="3" presStyleCnt="8"/>
      <dgm:spPr>
        <a:solidFill>
          <a:schemeClr val="lt1">
            <a:alpha val="90000"/>
            <a:hueOff val="0"/>
            <a:satOff val="0"/>
            <a:lumOff val="0"/>
            <a:alphaOff val="0"/>
          </a:schemeClr>
        </a:solidFill>
        <a:ln w="12700" cap="flat" cmpd="sng" algn="ctr">
          <a:noFill/>
          <a:prstDash val="solid"/>
          <a:miter lim="800000"/>
        </a:ln>
        <a:effectLst/>
      </dgm:spPr>
    </dgm:pt>
    <dgm:pt modelId="{AE83010A-37EC-40FA-8985-F4C0BF48B529}" type="pres">
      <dgm:prSet presAssocID="{FA8F44BD-C8C7-462C-9756-1EC498E86842}" presName="L2TextContainer" presStyleLbl="revTx" presStyleIdx="4" presStyleCnt="14">
        <dgm:presLayoutVars>
          <dgm:bulletEnabled val="1"/>
        </dgm:presLayoutVars>
      </dgm:prSet>
      <dgm:spPr/>
    </dgm:pt>
    <dgm:pt modelId="{36F091BD-08A8-4CEB-AB3A-D65AB2CF6B54}" type="pres">
      <dgm:prSet presAssocID="{FA8F44BD-C8C7-462C-9756-1EC498E86842}" presName="L1TextContainer" presStyleLbl="revTx" presStyleIdx="5" presStyleCnt="14">
        <dgm:presLayoutVars>
          <dgm:chMax val="1"/>
          <dgm:chPref val="1"/>
          <dgm:bulletEnabled val="1"/>
        </dgm:presLayoutVars>
      </dgm:prSet>
      <dgm:spPr/>
    </dgm:pt>
    <dgm:pt modelId="{F2709F90-BF7B-4338-AA2E-99BFA5893F9E}" type="pres">
      <dgm:prSet presAssocID="{FA8F44BD-C8C7-462C-9756-1EC498E86842}" presName="ConnectLine" presStyleLbl="sibTrans1D1" presStyleIdx="2" presStyleCnt="7"/>
      <dgm:spPr>
        <a:noFill/>
        <a:ln w="12700" cap="flat" cmpd="sng" algn="ctr">
          <a:solidFill>
            <a:schemeClr val="accent1">
              <a:hueOff val="0"/>
              <a:satOff val="0"/>
              <a:lumOff val="0"/>
              <a:alphaOff val="0"/>
            </a:schemeClr>
          </a:solidFill>
          <a:prstDash val="dash"/>
          <a:miter lim="800000"/>
        </a:ln>
        <a:effectLst/>
      </dgm:spPr>
    </dgm:pt>
    <dgm:pt modelId="{527A6F62-0247-46D4-8822-7DB4ECF17214}" type="pres">
      <dgm:prSet presAssocID="{FA8F44BD-C8C7-462C-9756-1EC498E86842}" presName="EmptyPlaceHolder" presStyleCnt="0"/>
      <dgm:spPr/>
    </dgm:pt>
    <dgm:pt modelId="{F032B677-DE5B-46D9-BE47-B23EE878A3B7}" type="pres">
      <dgm:prSet presAssocID="{8C8A9736-03DA-4B1C-A590-10B4AD89452B}" presName="spaceBetweenRectangles" presStyleCnt="0"/>
      <dgm:spPr/>
    </dgm:pt>
    <dgm:pt modelId="{DBB33BB7-358B-4EC6-B3F3-869BAE67B0F4}" type="pres">
      <dgm:prSet presAssocID="{8BAB5E6F-A65E-41DB-A296-0818B0E49F7C}" presName="composite" presStyleCnt="0"/>
      <dgm:spPr/>
    </dgm:pt>
    <dgm:pt modelId="{5C3F2641-9A9F-45DF-8D0E-929B36A15F8C}" type="pres">
      <dgm:prSet presAssocID="{8BAB5E6F-A65E-41DB-A296-0818B0E49F7C}" presName="ConnectorPoint" presStyleLbl="lnNode1" presStyleIdx="3" presStyleCnt="7"/>
      <dgm:spPr>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49322968-2FAE-4A1A-B19D-FCA43506DCE2}" type="pres">
      <dgm:prSet presAssocID="{8BAB5E6F-A65E-41DB-A296-0818B0E49F7C}" presName="DropPinPlaceHolder" presStyleCnt="0"/>
      <dgm:spPr/>
    </dgm:pt>
    <dgm:pt modelId="{BAB65663-09F8-4024-8C13-29C97BFDF9F6}" type="pres">
      <dgm:prSet presAssocID="{8BAB5E6F-A65E-41DB-A296-0818B0E49F7C}" presName="DropPin" presStyleLbl="alignNode1" presStyleIdx="3" presStyleCnt="7"/>
      <dgm:spPr/>
    </dgm:pt>
    <dgm:pt modelId="{B4C43699-D1FF-4C20-9251-6CAC3841BF76}" type="pres">
      <dgm:prSet presAssocID="{8BAB5E6F-A65E-41DB-A296-0818B0E49F7C}" presName="Ellipse" presStyleLbl="fgAcc1" presStyleIdx="4" presStyleCnt="8"/>
      <dgm:spPr>
        <a:solidFill>
          <a:schemeClr val="lt1">
            <a:alpha val="90000"/>
            <a:hueOff val="0"/>
            <a:satOff val="0"/>
            <a:lumOff val="0"/>
            <a:alphaOff val="0"/>
          </a:schemeClr>
        </a:solidFill>
        <a:ln w="12700" cap="flat" cmpd="sng" algn="ctr">
          <a:noFill/>
          <a:prstDash val="solid"/>
          <a:miter lim="800000"/>
        </a:ln>
        <a:effectLst/>
      </dgm:spPr>
    </dgm:pt>
    <dgm:pt modelId="{4D941920-0527-4302-99E1-CE99C50411ED}" type="pres">
      <dgm:prSet presAssocID="{8BAB5E6F-A65E-41DB-A296-0818B0E49F7C}" presName="L2TextContainer" presStyleLbl="revTx" presStyleIdx="6" presStyleCnt="14">
        <dgm:presLayoutVars>
          <dgm:bulletEnabled val="1"/>
        </dgm:presLayoutVars>
      </dgm:prSet>
      <dgm:spPr/>
    </dgm:pt>
    <dgm:pt modelId="{EE148E43-94B4-4C27-BAB0-F1AE2539699D}" type="pres">
      <dgm:prSet presAssocID="{8BAB5E6F-A65E-41DB-A296-0818B0E49F7C}" presName="L1TextContainer" presStyleLbl="revTx" presStyleIdx="7" presStyleCnt="14">
        <dgm:presLayoutVars>
          <dgm:chMax val="1"/>
          <dgm:chPref val="1"/>
          <dgm:bulletEnabled val="1"/>
        </dgm:presLayoutVars>
      </dgm:prSet>
      <dgm:spPr/>
    </dgm:pt>
    <dgm:pt modelId="{9C279165-099E-440E-BA69-F9DAC60013A2}" type="pres">
      <dgm:prSet presAssocID="{8BAB5E6F-A65E-41DB-A296-0818B0E49F7C}" presName="ConnectLine" presStyleLbl="sibTrans1D1" presStyleIdx="3" presStyleCnt="7"/>
      <dgm:spPr>
        <a:noFill/>
        <a:ln w="12700" cap="flat" cmpd="sng" algn="ctr">
          <a:solidFill>
            <a:schemeClr val="accent1">
              <a:hueOff val="0"/>
              <a:satOff val="0"/>
              <a:lumOff val="0"/>
              <a:alphaOff val="0"/>
            </a:schemeClr>
          </a:solidFill>
          <a:prstDash val="dash"/>
          <a:miter lim="800000"/>
        </a:ln>
        <a:effectLst/>
      </dgm:spPr>
    </dgm:pt>
    <dgm:pt modelId="{0F29B474-1705-4FED-9EBE-D57EDE6EB44C}" type="pres">
      <dgm:prSet presAssocID="{8BAB5E6F-A65E-41DB-A296-0818B0E49F7C}" presName="EmptyPlaceHolder" presStyleCnt="0"/>
      <dgm:spPr/>
    </dgm:pt>
    <dgm:pt modelId="{B172C0ED-6924-4FCC-A0DE-E6163BED3296}" type="pres">
      <dgm:prSet presAssocID="{B407F4C3-8FC9-4E91-A0EC-6B33713CC9A5}" presName="spaceBetweenRectangles" presStyleCnt="0"/>
      <dgm:spPr/>
    </dgm:pt>
    <dgm:pt modelId="{E3791AA8-8CD0-4888-A1C9-4B7D5089BF82}" type="pres">
      <dgm:prSet presAssocID="{8B9AF88A-E1F7-4D3A-905F-87228D6A8655}" presName="composite" presStyleCnt="0"/>
      <dgm:spPr/>
    </dgm:pt>
    <dgm:pt modelId="{363EEFEF-493C-4BDC-A00E-51795E24F681}" type="pres">
      <dgm:prSet presAssocID="{8B9AF88A-E1F7-4D3A-905F-87228D6A8655}" presName="ConnectorPoint" presStyleLbl="lnNode1" presStyleIdx="4" presStyleCnt="7"/>
      <dgm:spPr>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B55CDE07-FF17-4DC1-A31B-39D8CD45C69B}" type="pres">
      <dgm:prSet presAssocID="{8B9AF88A-E1F7-4D3A-905F-87228D6A8655}" presName="DropPinPlaceHolder" presStyleCnt="0"/>
      <dgm:spPr/>
    </dgm:pt>
    <dgm:pt modelId="{595F370E-A15B-4C33-8430-A43771C8ADBC}" type="pres">
      <dgm:prSet presAssocID="{8B9AF88A-E1F7-4D3A-905F-87228D6A8655}" presName="DropPin" presStyleLbl="alignNode1" presStyleIdx="4" presStyleCnt="7"/>
      <dgm:spPr/>
    </dgm:pt>
    <dgm:pt modelId="{254C2BE5-0FAF-441C-84F0-EA468964916E}" type="pres">
      <dgm:prSet presAssocID="{8B9AF88A-E1F7-4D3A-905F-87228D6A8655}" presName="Ellipse" presStyleLbl="fgAcc1" presStyleIdx="5" presStyleCnt="8"/>
      <dgm:spPr>
        <a:solidFill>
          <a:schemeClr val="lt1">
            <a:alpha val="90000"/>
            <a:hueOff val="0"/>
            <a:satOff val="0"/>
            <a:lumOff val="0"/>
            <a:alphaOff val="0"/>
          </a:schemeClr>
        </a:solidFill>
        <a:ln w="12700" cap="flat" cmpd="sng" algn="ctr">
          <a:noFill/>
          <a:prstDash val="solid"/>
          <a:miter lim="800000"/>
        </a:ln>
        <a:effectLst/>
      </dgm:spPr>
    </dgm:pt>
    <dgm:pt modelId="{A8B0F288-8E05-40DB-9179-74C81C50259D}" type="pres">
      <dgm:prSet presAssocID="{8B9AF88A-E1F7-4D3A-905F-87228D6A8655}" presName="L2TextContainer" presStyleLbl="revTx" presStyleIdx="8" presStyleCnt="14">
        <dgm:presLayoutVars>
          <dgm:bulletEnabled val="1"/>
        </dgm:presLayoutVars>
      </dgm:prSet>
      <dgm:spPr/>
    </dgm:pt>
    <dgm:pt modelId="{A78F261F-E598-490B-AA7D-B7C5CE1B3A57}" type="pres">
      <dgm:prSet presAssocID="{8B9AF88A-E1F7-4D3A-905F-87228D6A8655}" presName="L1TextContainer" presStyleLbl="revTx" presStyleIdx="9" presStyleCnt="14">
        <dgm:presLayoutVars>
          <dgm:chMax val="1"/>
          <dgm:chPref val="1"/>
          <dgm:bulletEnabled val="1"/>
        </dgm:presLayoutVars>
      </dgm:prSet>
      <dgm:spPr/>
    </dgm:pt>
    <dgm:pt modelId="{925211D2-B423-4175-B307-49D11CD5BB1B}" type="pres">
      <dgm:prSet presAssocID="{8B9AF88A-E1F7-4D3A-905F-87228D6A8655}" presName="ConnectLine" presStyleLbl="sibTrans1D1" presStyleIdx="4" presStyleCnt="7"/>
      <dgm:spPr>
        <a:noFill/>
        <a:ln w="12700" cap="flat" cmpd="sng" algn="ctr">
          <a:solidFill>
            <a:schemeClr val="accent1">
              <a:hueOff val="0"/>
              <a:satOff val="0"/>
              <a:lumOff val="0"/>
              <a:alphaOff val="0"/>
            </a:schemeClr>
          </a:solidFill>
          <a:prstDash val="dash"/>
          <a:miter lim="800000"/>
        </a:ln>
        <a:effectLst/>
      </dgm:spPr>
    </dgm:pt>
    <dgm:pt modelId="{A158B741-4AE4-4FBA-A6A2-4B931C06E9B8}" type="pres">
      <dgm:prSet presAssocID="{8B9AF88A-E1F7-4D3A-905F-87228D6A8655}" presName="EmptyPlaceHolder" presStyleCnt="0"/>
      <dgm:spPr/>
    </dgm:pt>
    <dgm:pt modelId="{B192BA3D-9CE2-4AD1-A722-145B13CE16DE}" type="pres">
      <dgm:prSet presAssocID="{F11DD6EC-352C-4A0E-84AA-FEBE2F06BCF9}" presName="spaceBetweenRectangles" presStyleCnt="0"/>
      <dgm:spPr/>
    </dgm:pt>
    <dgm:pt modelId="{B5871066-54BC-4E98-B842-444E5397F23B}" type="pres">
      <dgm:prSet presAssocID="{25D496DA-59B5-4099-8400-C7613062AAB4}" presName="composite" presStyleCnt="0"/>
      <dgm:spPr/>
    </dgm:pt>
    <dgm:pt modelId="{C14C6FC3-6D76-476B-957A-190CEBBF580F}" type="pres">
      <dgm:prSet presAssocID="{25D496DA-59B5-4099-8400-C7613062AAB4}" presName="ConnectorPoint" presStyleLbl="lnNode1" presStyleIdx="5" presStyleCnt="7"/>
      <dgm:spPr>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6527DB3C-8770-486D-ABD4-3367F20BF411}" type="pres">
      <dgm:prSet presAssocID="{25D496DA-59B5-4099-8400-C7613062AAB4}" presName="DropPinPlaceHolder" presStyleCnt="0"/>
      <dgm:spPr/>
    </dgm:pt>
    <dgm:pt modelId="{6DA0C182-B720-45D6-A4CE-C819271B693F}" type="pres">
      <dgm:prSet presAssocID="{25D496DA-59B5-4099-8400-C7613062AAB4}" presName="DropPin" presStyleLbl="alignNode1" presStyleIdx="5" presStyleCnt="7"/>
      <dgm:spPr/>
    </dgm:pt>
    <dgm:pt modelId="{BB2B4AD6-B71E-4EC2-946A-612A1C2B02B7}" type="pres">
      <dgm:prSet presAssocID="{25D496DA-59B5-4099-8400-C7613062AAB4}" presName="Ellipse" presStyleLbl="fgAcc1" presStyleIdx="6" presStyleCnt="8"/>
      <dgm:spPr>
        <a:solidFill>
          <a:schemeClr val="lt1">
            <a:alpha val="90000"/>
            <a:hueOff val="0"/>
            <a:satOff val="0"/>
            <a:lumOff val="0"/>
            <a:alphaOff val="0"/>
          </a:schemeClr>
        </a:solidFill>
        <a:ln w="12700" cap="flat" cmpd="sng" algn="ctr">
          <a:noFill/>
          <a:prstDash val="solid"/>
          <a:miter lim="800000"/>
        </a:ln>
        <a:effectLst/>
      </dgm:spPr>
    </dgm:pt>
    <dgm:pt modelId="{78487F00-3D63-4EDE-98B3-3EF694D21761}" type="pres">
      <dgm:prSet presAssocID="{25D496DA-59B5-4099-8400-C7613062AAB4}" presName="L2TextContainer" presStyleLbl="revTx" presStyleIdx="10" presStyleCnt="14">
        <dgm:presLayoutVars>
          <dgm:bulletEnabled val="1"/>
        </dgm:presLayoutVars>
      </dgm:prSet>
      <dgm:spPr/>
    </dgm:pt>
    <dgm:pt modelId="{CEF95C76-F90B-4918-BD24-C24B83D13206}" type="pres">
      <dgm:prSet presAssocID="{25D496DA-59B5-4099-8400-C7613062AAB4}" presName="L1TextContainer" presStyleLbl="revTx" presStyleIdx="11" presStyleCnt="14">
        <dgm:presLayoutVars>
          <dgm:chMax val="1"/>
          <dgm:chPref val="1"/>
          <dgm:bulletEnabled val="1"/>
        </dgm:presLayoutVars>
      </dgm:prSet>
      <dgm:spPr/>
    </dgm:pt>
    <dgm:pt modelId="{641D92CE-2BD9-4EB3-BAAB-738BD7B76536}" type="pres">
      <dgm:prSet presAssocID="{25D496DA-59B5-4099-8400-C7613062AAB4}" presName="ConnectLine" presStyleLbl="sibTrans1D1" presStyleIdx="5" presStyleCnt="7"/>
      <dgm:spPr>
        <a:noFill/>
        <a:ln w="12700" cap="flat" cmpd="sng" algn="ctr">
          <a:solidFill>
            <a:schemeClr val="accent1">
              <a:hueOff val="0"/>
              <a:satOff val="0"/>
              <a:lumOff val="0"/>
              <a:alphaOff val="0"/>
            </a:schemeClr>
          </a:solidFill>
          <a:prstDash val="dash"/>
          <a:miter lim="800000"/>
        </a:ln>
        <a:effectLst/>
      </dgm:spPr>
    </dgm:pt>
    <dgm:pt modelId="{0BF4675F-C024-4487-8A13-EE1C2E738C03}" type="pres">
      <dgm:prSet presAssocID="{25D496DA-59B5-4099-8400-C7613062AAB4}" presName="EmptyPlaceHolder" presStyleCnt="0"/>
      <dgm:spPr/>
    </dgm:pt>
    <dgm:pt modelId="{E8923EFC-703C-4E28-A3D2-29DAAB59A8D6}" type="pres">
      <dgm:prSet presAssocID="{0F13A1A4-EC3D-4897-88AF-73F02B243C5B}" presName="spaceBetweenRectangles" presStyleCnt="0"/>
      <dgm:spPr/>
    </dgm:pt>
    <dgm:pt modelId="{F22F2464-F5C8-45E9-9FF1-1F83A119617F}" type="pres">
      <dgm:prSet presAssocID="{EEDF3A14-7E18-4B54-A6F2-4C854CF13EF1}" presName="composite" presStyleCnt="0"/>
      <dgm:spPr/>
    </dgm:pt>
    <dgm:pt modelId="{D84668C9-2AF8-44A1-8C33-5BFC83CC1B18}" type="pres">
      <dgm:prSet presAssocID="{EEDF3A14-7E18-4B54-A6F2-4C854CF13EF1}" presName="ConnectorPoint" presStyleLbl="lnNode1" presStyleIdx="6" presStyleCnt="7"/>
      <dgm:spPr>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6054CE3A-4619-4982-B3A9-E84D1A7BC447}" type="pres">
      <dgm:prSet presAssocID="{EEDF3A14-7E18-4B54-A6F2-4C854CF13EF1}" presName="DropPinPlaceHolder" presStyleCnt="0"/>
      <dgm:spPr/>
    </dgm:pt>
    <dgm:pt modelId="{E781556C-66ED-4109-BB26-DA128B79181B}" type="pres">
      <dgm:prSet presAssocID="{EEDF3A14-7E18-4B54-A6F2-4C854CF13EF1}" presName="DropPin" presStyleLbl="alignNode1" presStyleIdx="6" presStyleCnt="7"/>
      <dgm:spPr/>
    </dgm:pt>
    <dgm:pt modelId="{4E911255-7CB1-44EC-BABA-DB8B620CA520}" type="pres">
      <dgm:prSet presAssocID="{EEDF3A14-7E18-4B54-A6F2-4C854CF13EF1}" presName="Ellipse" presStyleLbl="fgAcc1" presStyleIdx="7" presStyleCnt="8"/>
      <dgm:spPr>
        <a:solidFill>
          <a:schemeClr val="lt1">
            <a:alpha val="90000"/>
            <a:hueOff val="0"/>
            <a:satOff val="0"/>
            <a:lumOff val="0"/>
            <a:alphaOff val="0"/>
          </a:schemeClr>
        </a:solidFill>
        <a:ln w="12700" cap="flat" cmpd="sng" algn="ctr">
          <a:noFill/>
          <a:prstDash val="solid"/>
          <a:miter lim="800000"/>
        </a:ln>
        <a:effectLst/>
      </dgm:spPr>
    </dgm:pt>
    <dgm:pt modelId="{6C8A3B9B-1DB8-4B1B-B89A-F5F69F5E3586}" type="pres">
      <dgm:prSet presAssocID="{EEDF3A14-7E18-4B54-A6F2-4C854CF13EF1}" presName="L2TextContainer" presStyleLbl="revTx" presStyleIdx="12" presStyleCnt="14">
        <dgm:presLayoutVars>
          <dgm:bulletEnabled val="1"/>
        </dgm:presLayoutVars>
      </dgm:prSet>
      <dgm:spPr/>
    </dgm:pt>
    <dgm:pt modelId="{827D2A69-38D1-48AC-B271-A4E9237375FF}" type="pres">
      <dgm:prSet presAssocID="{EEDF3A14-7E18-4B54-A6F2-4C854CF13EF1}" presName="L1TextContainer" presStyleLbl="revTx" presStyleIdx="13" presStyleCnt="14">
        <dgm:presLayoutVars>
          <dgm:chMax val="1"/>
          <dgm:chPref val="1"/>
          <dgm:bulletEnabled val="1"/>
        </dgm:presLayoutVars>
      </dgm:prSet>
      <dgm:spPr/>
    </dgm:pt>
    <dgm:pt modelId="{6BDE5441-F4CD-4165-BED7-172898231BC4}" type="pres">
      <dgm:prSet presAssocID="{EEDF3A14-7E18-4B54-A6F2-4C854CF13EF1}" presName="ConnectLine" presStyleLbl="sibTrans1D1" presStyleIdx="6" presStyleCnt="7"/>
      <dgm:spPr>
        <a:noFill/>
        <a:ln w="12700" cap="flat" cmpd="sng" algn="ctr">
          <a:solidFill>
            <a:schemeClr val="accent1">
              <a:hueOff val="0"/>
              <a:satOff val="0"/>
              <a:lumOff val="0"/>
              <a:alphaOff val="0"/>
            </a:schemeClr>
          </a:solidFill>
          <a:prstDash val="dash"/>
          <a:miter lim="800000"/>
        </a:ln>
        <a:effectLst/>
      </dgm:spPr>
    </dgm:pt>
    <dgm:pt modelId="{0ED2AC07-3A5B-4B00-ACA4-2279271C7330}" type="pres">
      <dgm:prSet presAssocID="{EEDF3A14-7E18-4B54-A6F2-4C854CF13EF1}" presName="EmptyPlaceHolder" presStyleCnt="0"/>
      <dgm:spPr/>
    </dgm:pt>
  </dgm:ptLst>
  <dgm:cxnLst>
    <dgm:cxn modelId="{1DF1D102-09B6-42C2-A188-09214CD18C8A}" type="presOf" srcId="{D05E1923-5021-40F7-B4EF-E582E23A699D}" destId="{D51F19C9-711E-41B7-8674-BB6F41D01095}" srcOrd="0" destOrd="0" presId="urn:microsoft.com/office/officeart/2017/3/layout/DropPinTimeline"/>
    <dgm:cxn modelId="{BAEB160E-B8D4-4891-817E-EE6F325052F5}" srcId="{05A24E01-5535-46B9-A9A1-A9A07E639A88}" destId="{EEDF3A14-7E18-4B54-A6F2-4C854CF13EF1}" srcOrd="6" destOrd="0" parTransId="{8A4A4C75-6D7F-49D7-B9F6-05D6796828DB}" sibTransId="{1E33882E-4D7D-40C1-AC74-68376507A35F}"/>
    <dgm:cxn modelId="{1B32EF2C-9DB5-4504-A9DA-B4956CC00208}" srcId="{FA8F44BD-C8C7-462C-9756-1EC498E86842}" destId="{EFEB4D61-3A9C-4140-977F-3C3F5C9EE9D1}" srcOrd="0" destOrd="0" parTransId="{57D352E4-0431-4F68-B8F1-61BFA34799AA}" sibTransId="{0ECC32B6-1E7C-4AA4-9DBF-D69B7C5E64A9}"/>
    <dgm:cxn modelId="{8510442D-736C-465F-8FFC-E87BD13BC5A7}" srcId="{EEDF3A14-7E18-4B54-A6F2-4C854CF13EF1}" destId="{F52E4AE3-5251-4F20-BA00-C0E63CFCC0F8}" srcOrd="0" destOrd="0" parTransId="{8405EB44-B405-40BC-AC22-199203A68160}" sibTransId="{9C9F22D9-8084-455D-8D4E-C5D8EA6A9ABB}"/>
    <dgm:cxn modelId="{FE2D532D-BA1F-4528-8482-C599FDD131F8}" type="presOf" srcId="{F52E4AE3-5251-4F20-BA00-C0E63CFCC0F8}" destId="{6C8A3B9B-1DB8-4B1B-B89A-F5F69F5E3586}" srcOrd="0" destOrd="0" presId="urn:microsoft.com/office/officeart/2017/3/layout/DropPinTimeline"/>
    <dgm:cxn modelId="{0D51BD2E-4619-469B-B233-EBAC3D4D0BA6}" srcId="{05A24E01-5535-46B9-A9A1-A9A07E639A88}" destId="{FA8F44BD-C8C7-462C-9756-1EC498E86842}" srcOrd="2" destOrd="0" parTransId="{F47063EE-4B58-4EDE-A4F2-A4BD81B82F21}" sibTransId="{8C8A9736-03DA-4B1C-A590-10B4AD89452B}"/>
    <dgm:cxn modelId="{C5645B39-CB65-4A0A-B369-E455C3B827C3}" srcId="{05A24E01-5535-46B9-A9A1-A9A07E639A88}" destId="{58FF46FB-368D-4E9C-A650-0513B8879DA8}" srcOrd="0" destOrd="0" parTransId="{11DFA284-5E99-474D-BF05-364A45269DC7}" sibTransId="{CFA40740-0682-470C-AD5A-CFF53CD12BD2}"/>
    <dgm:cxn modelId="{C88BFE3B-8FE9-4FF8-A4D3-D3E9D594F98E}" type="presOf" srcId="{58FF46FB-368D-4E9C-A650-0513B8879DA8}" destId="{8E673C76-08AA-420D-928F-0B95B45BE4A3}" srcOrd="0" destOrd="0" presId="urn:microsoft.com/office/officeart/2017/3/layout/DropPinTimeline"/>
    <dgm:cxn modelId="{9C2B2B3D-7D69-497D-BD7C-FAB5F36FDFE3}" srcId="{D05E1923-5021-40F7-B4EF-E582E23A699D}" destId="{EEEB3D72-B408-4819-A4E2-A7D7C76FD82A}" srcOrd="1" destOrd="0" parTransId="{6DF29350-AA00-4ED0-962D-A142029C8006}" sibTransId="{0B9A252D-48F0-46CD-BFAA-19063A4849E7}"/>
    <dgm:cxn modelId="{26366760-F519-4D8C-ACE2-77F2276466C3}" type="presOf" srcId="{EEDF3A14-7E18-4B54-A6F2-4C854CF13EF1}" destId="{827D2A69-38D1-48AC-B271-A4E9237375FF}" srcOrd="0" destOrd="0" presId="urn:microsoft.com/office/officeart/2017/3/layout/DropPinTimeline"/>
    <dgm:cxn modelId="{1A501E42-2A8F-48DA-B58D-9C964CDD60C2}" srcId="{05A24E01-5535-46B9-A9A1-A9A07E639A88}" destId="{25D496DA-59B5-4099-8400-C7613062AAB4}" srcOrd="5" destOrd="0" parTransId="{B090609E-9949-4869-9039-C2E7B7ECD029}" sibTransId="{0F13A1A4-EC3D-4897-88AF-73F02B243C5B}"/>
    <dgm:cxn modelId="{B659504B-18E4-4D89-A17C-34ABB280AE52}" srcId="{58FF46FB-368D-4E9C-A650-0513B8879DA8}" destId="{9A875394-CA1E-4432-AEEB-9054FCFF5E0E}" srcOrd="0" destOrd="0" parTransId="{FCC92BDD-6EA3-421D-9DA8-7D3A12D003B6}" sibTransId="{0314452B-82A0-42F4-9551-DF00CFFC3580}"/>
    <dgm:cxn modelId="{66B49C6C-FAFD-47B4-BF22-05A295C23D4E}" srcId="{05A24E01-5535-46B9-A9A1-A9A07E639A88}" destId="{8BAB5E6F-A65E-41DB-A296-0818B0E49F7C}" srcOrd="3" destOrd="0" parTransId="{886842C6-3EFC-4BE7-B417-415595758830}" sibTransId="{B407F4C3-8FC9-4E91-A0EC-6B33713CC9A5}"/>
    <dgm:cxn modelId="{1392A86C-417B-4E30-8F6F-4CE74D463849}" srcId="{25D496DA-59B5-4099-8400-C7613062AAB4}" destId="{54CDEC18-3413-45AD-941A-7A41EA72231A}" srcOrd="0" destOrd="0" parTransId="{AA65333E-A897-4BE5-B38C-867FCE42CA88}" sibTransId="{329B0196-6F4B-4D4E-8E1C-F3D99DB33557}"/>
    <dgm:cxn modelId="{8BA2BA4C-D467-4A31-A339-F8741173C558}" type="presOf" srcId="{332BC85C-1CF3-4F8F-ACB7-5B6D53744AE1}" destId="{4D941920-0527-4302-99E1-CE99C50411ED}" srcOrd="0" destOrd="0" presId="urn:microsoft.com/office/officeart/2017/3/layout/DropPinTimeline"/>
    <dgm:cxn modelId="{CAB8F04E-60A6-4B81-A8FE-BF4EE9A9B165}" type="presOf" srcId="{25D496DA-59B5-4099-8400-C7613062AAB4}" destId="{CEF95C76-F90B-4918-BD24-C24B83D13206}" srcOrd="0" destOrd="0" presId="urn:microsoft.com/office/officeart/2017/3/layout/DropPinTimeline"/>
    <dgm:cxn modelId="{7D6F7C51-D067-4C17-A2B6-F8466B266901}" type="presOf" srcId="{32496E77-3A49-4584-950D-8A9FA92385C5}" destId="{16FDC1CD-F561-44DC-B0FD-33BDA5AFE8CF}" srcOrd="0" destOrd="1" presId="urn:microsoft.com/office/officeart/2017/3/layout/DropPinTimeline"/>
    <dgm:cxn modelId="{15319551-A9EA-462E-845B-E5251E84291F}" srcId="{8B9AF88A-E1F7-4D3A-905F-87228D6A8655}" destId="{DF1ABFB3-B399-406F-91BD-DCDF9A38526B}" srcOrd="0" destOrd="0" parTransId="{78CB0E27-958C-4066-A189-8B36505E8204}" sibTransId="{70E4A1D3-514E-4327-991D-5CC9C6B41885}"/>
    <dgm:cxn modelId="{4876CF51-F110-4E25-8FD4-08D25B4B0AB8}" srcId="{D05E1923-5021-40F7-B4EF-E582E23A699D}" destId="{579089A8-5362-4BA4-9163-D19228C1808F}" srcOrd="0" destOrd="0" parTransId="{FB2DEB6E-B29F-4E51-960A-23ECC62EBF38}" sibTransId="{1C5328B1-AC18-4CF7-A034-BB0592F4A2A1}"/>
    <dgm:cxn modelId="{EB2A4D52-B3A7-4602-8205-0E46AD670B55}" type="presOf" srcId="{EEEB3D72-B408-4819-A4E2-A7D7C76FD82A}" destId="{86CFC58C-A2BA-42EC-86DA-79984C83A231}" srcOrd="0" destOrd="1" presId="urn:microsoft.com/office/officeart/2017/3/layout/DropPinTimeline"/>
    <dgm:cxn modelId="{2617C475-F537-46A6-ADE1-4EB764853601}" srcId="{8BAB5E6F-A65E-41DB-A296-0818B0E49F7C}" destId="{332BC85C-1CF3-4F8F-ACB7-5B6D53744AE1}" srcOrd="0" destOrd="0" parTransId="{99F218FD-90FE-450E-A368-B3E3677E74E8}" sibTransId="{8D1CC686-B05C-4470-A959-236CC9C8BB70}"/>
    <dgm:cxn modelId="{A57ED656-C3C2-46BB-A259-F1E17BBD9F36}" type="presOf" srcId="{EFEB4D61-3A9C-4140-977F-3C3F5C9EE9D1}" destId="{AE83010A-37EC-40FA-8985-F4C0BF48B529}" srcOrd="0" destOrd="0" presId="urn:microsoft.com/office/officeart/2017/3/layout/DropPinTimeline"/>
    <dgm:cxn modelId="{0AFC0278-F875-40C4-ACE8-D0BF76182854}" srcId="{58FF46FB-368D-4E9C-A650-0513B8879DA8}" destId="{32496E77-3A49-4584-950D-8A9FA92385C5}" srcOrd="1" destOrd="0" parTransId="{50517104-5DA6-4C00-ABB9-D725571A3F14}" sibTransId="{6B446E18-3690-4BD0-B878-9C2972A429DB}"/>
    <dgm:cxn modelId="{500F6A7B-C992-4F7B-81CE-076B6983C692}" type="presOf" srcId="{05A24E01-5535-46B9-A9A1-A9A07E639A88}" destId="{2CB700A9-0FEB-4F3F-8680-8A8B003EBC50}" srcOrd="0" destOrd="0" presId="urn:microsoft.com/office/officeart/2017/3/layout/DropPinTimeline"/>
    <dgm:cxn modelId="{BB82E87B-FDC4-4796-A583-B8DB5B6587D9}" srcId="{8B9AF88A-E1F7-4D3A-905F-87228D6A8655}" destId="{01291246-F181-4B24-9151-2D7A05DF6DB0}" srcOrd="1" destOrd="0" parTransId="{F76A0943-1C7A-416F-B566-8A9C1F539646}" sibTransId="{1A9F6009-D5FA-44C5-9938-BF73134D8D11}"/>
    <dgm:cxn modelId="{A0D9BD8A-4C9B-42F6-831A-702D456EC533}" srcId="{D05E1923-5021-40F7-B4EF-E582E23A699D}" destId="{37B945DC-1BDD-4959-9472-35CCE4DED581}" srcOrd="2" destOrd="0" parTransId="{CC0F9DD8-E58F-4721-8D44-6E4618D3601C}" sibTransId="{1D2C2294-B429-4D4A-9E2B-2DE1F77084FB}"/>
    <dgm:cxn modelId="{38FA6194-3757-45C8-A44F-F0548802AE8D}" srcId="{58FF46FB-368D-4E9C-A650-0513B8879DA8}" destId="{1E1E75D2-9AF9-4BE2-9AD1-5A57A0BEA16E}" srcOrd="2" destOrd="0" parTransId="{40792F12-36CE-4D52-B4A8-EEA8A962102D}" sibTransId="{B91FE004-1C77-49E8-B908-79FE42770D87}"/>
    <dgm:cxn modelId="{44B31C98-19D0-4FA4-ACD0-5058482279B3}" type="presOf" srcId="{579089A8-5362-4BA4-9163-D19228C1808F}" destId="{86CFC58C-A2BA-42EC-86DA-79984C83A231}" srcOrd="0" destOrd="0" presId="urn:microsoft.com/office/officeart/2017/3/layout/DropPinTimeline"/>
    <dgm:cxn modelId="{137ADFC0-6B7B-4BE4-94AA-18FAEE2C8F6C}" type="presOf" srcId="{8BAB5E6F-A65E-41DB-A296-0818B0E49F7C}" destId="{EE148E43-94B4-4C27-BAB0-F1AE2539699D}" srcOrd="0" destOrd="0" presId="urn:microsoft.com/office/officeart/2017/3/layout/DropPinTimeline"/>
    <dgm:cxn modelId="{E0A65EC2-44C8-4C46-98A1-A62E609EDEE2}" type="presOf" srcId="{01291246-F181-4B24-9151-2D7A05DF6DB0}" destId="{A8B0F288-8E05-40DB-9179-74C81C50259D}" srcOrd="0" destOrd="1" presId="urn:microsoft.com/office/officeart/2017/3/layout/DropPinTimeline"/>
    <dgm:cxn modelId="{73C5A3C7-881B-48BF-8AAC-CEFF02F629EC}" type="presOf" srcId="{DF1ABFB3-B399-406F-91BD-DCDF9A38526B}" destId="{A8B0F288-8E05-40DB-9179-74C81C50259D}" srcOrd="0" destOrd="0" presId="urn:microsoft.com/office/officeart/2017/3/layout/DropPinTimeline"/>
    <dgm:cxn modelId="{77A731C9-4FCF-41B0-94A0-2C080F4C97E1}" type="presOf" srcId="{54CDEC18-3413-45AD-941A-7A41EA72231A}" destId="{78487F00-3D63-4EDE-98B3-3EF694D21761}" srcOrd="0" destOrd="0" presId="urn:microsoft.com/office/officeart/2017/3/layout/DropPinTimeline"/>
    <dgm:cxn modelId="{44ED8FCF-5B50-4CDF-B445-C852A49398A4}" type="presOf" srcId="{FA8F44BD-C8C7-462C-9756-1EC498E86842}" destId="{36F091BD-08A8-4CEB-AB3A-D65AB2CF6B54}" srcOrd="0" destOrd="0" presId="urn:microsoft.com/office/officeart/2017/3/layout/DropPinTimeline"/>
    <dgm:cxn modelId="{72C4D6D9-419A-42C1-A76D-84599F65BB08}" srcId="{05A24E01-5535-46B9-A9A1-A9A07E639A88}" destId="{D05E1923-5021-40F7-B4EF-E582E23A699D}" srcOrd="1" destOrd="0" parTransId="{FD6C5CD2-9CED-4BE6-89CD-A5A5CCE63B3E}" sibTransId="{F020958C-EF86-4274-85F9-318F2792F7B6}"/>
    <dgm:cxn modelId="{C95A5ADC-1F5D-45BD-8427-92D73DC12722}" type="presOf" srcId="{37B945DC-1BDD-4959-9472-35CCE4DED581}" destId="{86CFC58C-A2BA-42EC-86DA-79984C83A231}" srcOrd="0" destOrd="2" presId="urn:microsoft.com/office/officeart/2017/3/layout/DropPinTimeline"/>
    <dgm:cxn modelId="{962180E5-BC91-4DDA-9AD6-4D36F77427E4}" type="presOf" srcId="{1E1E75D2-9AF9-4BE2-9AD1-5A57A0BEA16E}" destId="{16FDC1CD-F561-44DC-B0FD-33BDA5AFE8CF}" srcOrd="0" destOrd="2" presId="urn:microsoft.com/office/officeart/2017/3/layout/DropPinTimeline"/>
    <dgm:cxn modelId="{4E3EF9E8-80A7-4796-9433-4F9295D80067}" type="presOf" srcId="{8B9AF88A-E1F7-4D3A-905F-87228D6A8655}" destId="{A78F261F-E598-490B-AA7D-B7C5CE1B3A57}" srcOrd="0" destOrd="0" presId="urn:microsoft.com/office/officeart/2017/3/layout/DropPinTimeline"/>
    <dgm:cxn modelId="{E1474FF3-8E3C-4B30-985C-CE88BA0FE324}" srcId="{05A24E01-5535-46B9-A9A1-A9A07E639A88}" destId="{8B9AF88A-E1F7-4D3A-905F-87228D6A8655}" srcOrd="4" destOrd="0" parTransId="{933A8FED-7B84-4ED0-B6AA-2EE26A89B8EA}" sibTransId="{F11DD6EC-352C-4A0E-84AA-FEBE2F06BCF9}"/>
    <dgm:cxn modelId="{CE8B40FD-B211-4636-8739-15C45605F7DD}" type="presOf" srcId="{9A875394-CA1E-4432-AEEB-9054FCFF5E0E}" destId="{16FDC1CD-F561-44DC-B0FD-33BDA5AFE8CF}" srcOrd="0" destOrd="0" presId="urn:microsoft.com/office/officeart/2017/3/layout/DropPinTimeline"/>
    <dgm:cxn modelId="{F3B53021-3CA0-46B9-B9D3-005D479F0BDC}" type="presParOf" srcId="{2CB700A9-0FEB-4F3F-8680-8A8B003EBC50}" destId="{4D38CE50-4F20-444E-B6E2-88E0C92364A8}" srcOrd="0" destOrd="0" presId="urn:microsoft.com/office/officeart/2017/3/layout/DropPinTimeline"/>
    <dgm:cxn modelId="{AE33B7F3-1D31-4E6A-A6D5-79ADA2BE5206}" type="presParOf" srcId="{2CB700A9-0FEB-4F3F-8680-8A8B003EBC50}" destId="{27DA1C69-1AA5-4E7A-8265-29EDBF875670}" srcOrd="1" destOrd="0" presId="urn:microsoft.com/office/officeart/2017/3/layout/DropPinTimeline"/>
    <dgm:cxn modelId="{2CBAB607-5E9C-4BE6-985B-E7CE25480802}" type="presParOf" srcId="{27DA1C69-1AA5-4E7A-8265-29EDBF875670}" destId="{3662D014-9C12-47B3-A58C-AD539196F698}" srcOrd="0" destOrd="0" presId="urn:microsoft.com/office/officeart/2017/3/layout/DropPinTimeline"/>
    <dgm:cxn modelId="{62ABC3CA-5514-4726-967D-1CF0F7C408BF}" type="presParOf" srcId="{3662D014-9C12-47B3-A58C-AD539196F698}" destId="{86119C1D-025F-41EA-882F-09CED9E18B07}" srcOrd="0" destOrd="0" presId="urn:microsoft.com/office/officeart/2017/3/layout/DropPinTimeline"/>
    <dgm:cxn modelId="{628FE094-9781-4E4C-A8AD-0D0739E90E32}" type="presParOf" srcId="{3662D014-9C12-47B3-A58C-AD539196F698}" destId="{43754C5C-2AF0-4909-986F-097AF4093D32}" srcOrd="1" destOrd="0" presId="urn:microsoft.com/office/officeart/2017/3/layout/DropPinTimeline"/>
    <dgm:cxn modelId="{C4F427FC-CA14-4A67-9967-56807F3338AF}" type="presParOf" srcId="{43754C5C-2AF0-4909-986F-097AF4093D32}" destId="{970B3A63-9958-47C9-AD7C-468365497FBA}" srcOrd="0" destOrd="0" presId="urn:microsoft.com/office/officeart/2017/3/layout/DropPinTimeline"/>
    <dgm:cxn modelId="{CC002697-ACD8-4DDB-9A54-9D0020A38817}" type="presParOf" srcId="{43754C5C-2AF0-4909-986F-097AF4093D32}" destId="{1B24D3D9-FB46-4EBE-9149-F4B0BC86051C}" srcOrd="1" destOrd="0" presId="urn:microsoft.com/office/officeart/2017/3/layout/DropPinTimeline"/>
    <dgm:cxn modelId="{2FC8462A-17DA-4633-9D52-DED105B6AA48}" type="presParOf" srcId="{3662D014-9C12-47B3-A58C-AD539196F698}" destId="{16FDC1CD-F561-44DC-B0FD-33BDA5AFE8CF}" srcOrd="2" destOrd="0" presId="urn:microsoft.com/office/officeart/2017/3/layout/DropPinTimeline"/>
    <dgm:cxn modelId="{C6A7BE67-34C3-446A-B96B-C41E50831347}" type="presParOf" srcId="{3662D014-9C12-47B3-A58C-AD539196F698}" destId="{8E673C76-08AA-420D-928F-0B95B45BE4A3}" srcOrd="3" destOrd="0" presId="urn:microsoft.com/office/officeart/2017/3/layout/DropPinTimeline"/>
    <dgm:cxn modelId="{C00D3C2F-A503-4E44-A664-1D04AEC2A06A}" type="presParOf" srcId="{3662D014-9C12-47B3-A58C-AD539196F698}" destId="{135D9F92-EDD1-41FA-8FA9-9A4198A21F9B}" srcOrd="4" destOrd="0" presId="urn:microsoft.com/office/officeart/2017/3/layout/DropPinTimeline"/>
    <dgm:cxn modelId="{6BE68A44-EF9F-4BDE-A11E-0B42F89CE701}" type="presParOf" srcId="{3662D014-9C12-47B3-A58C-AD539196F698}" destId="{781C3BC6-BBB9-4F11-B728-883712E75609}" srcOrd="5" destOrd="0" presId="urn:microsoft.com/office/officeart/2017/3/layout/DropPinTimeline"/>
    <dgm:cxn modelId="{608B00CE-8692-40B1-9D34-F056952676A3}" type="presParOf" srcId="{27DA1C69-1AA5-4E7A-8265-29EDBF875670}" destId="{2EA34568-862C-4DC4-B4E5-49CBDDFEF43E}" srcOrd="1" destOrd="0" presId="urn:microsoft.com/office/officeart/2017/3/layout/DropPinTimeline"/>
    <dgm:cxn modelId="{5C850A13-5666-4A13-B5CE-2CF76BF5B05F}" type="presParOf" srcId="{27DA1C69-1AA5-4E7A-8265-29EDBF875670}" destId="{3546847D-ACEE-4F9C-A81E-AACCB7A89852}" srcOrd="2" destOrd="0" presId="urn:microsoft.com/office/officeart/2017/3/layout/DropPinTimeline"/>
    <dgm:cxn modelId="{A8640B4F-6E17-45E8-89ED-2FFF1979EBB4}" type="presParOf" srcId="{3546847D-ACEE-4F9C-A81E-AACCB7A89852}" destId="{D43A3952-8881-4E8B-90FE-A14DF119CCB2}" srcOrd="0" destOrd="0" presId="urn:microsoft.com/office/officeart/2017/3/layout/DropPinTimeline"/>
    <dgm:cxn modelId="{D9CCFB5C-2743-4CD5-84DA-577EB2AEBD6C}" type="presParOf" srcId="{3546847D-ACEE-4F9C-A81E-AACCB7A89852}" destId="{5E0F65CA-405E-4DFC-93EA-9260A7861C26}" srcOrd="1" destOrd="0" presId="urn:microsoft.com/office/officeart/2017/3/layout/DropPinTimeline"/>
    <dgm:cxn modelId="{762BA1A4-6128-4D55-AC35-2364613598C0}" type="presParOf" srcId="{5E0F65CA-405E-4DFC-93EA-9260A7861C26}" destId="{144B1B30-4833-467F-AE8C-D2A2A4E10DB4}" srcOrd="0" destOrd="0" presId="urn:microsoft.com/office/officeart/2017/3/layout/DropPinTimeline"/>
    <dgm:cxn modelId="{C8E5C0D1-3C0E-40B1-AF35-AFB36C33DD7A}" type="presParOf" srcId="{5E0F65CA-405E-4DFC-93EA-9260A7861C26}" destId="{028834C1-8F7C-4A7B-8BB9-597C662448A9}" srcOrd="1" destOrd="0" presId="urn:microsoft.com/office/officeart/2017/3/layout/DropPinTimeline"/>
    <dgm:cxn modelId="{5F8B2B83-0C7E-4728-9436-2903139700AC}" type="presParOf" srcId="{3546847D-ACEE-4F9C-A81E-AACCB7A89852}" destId="{86CFC58C-A2BA-42EC-86DA-79984C83A231}" srcOrd="2" destOrd="0" presId="urn:microsoft.com/office/officeart/2017/3/layout/DropPinTimeline"/>
    <dgm:cxn modelId="{2CEC8BBE-8BE7-40C8-96C5-E1CD3749CAB0}" type="presParOf" srcId="{3546847D-ACEE-4F9C-A81E-AACCB7A89852}" destId="{D51F19C9-711E-41B7-8674-BB6F41D01095}" srcOrd="3" destOrd="0" presId="urn:microsoft.com/office/officeart/2017/3/layout/DropPinTimeline"/>
    <dgm:cxn modelId="{87DD2E66-65CB-4598-96B1-F8469BFFF7F2}" type="presParOf" srcId="{3546847D-ACEE-4F9C-A81E-AACCB7A89852}" destId="{0875343D-C66F-4246-B469-C0931EE26771}" srcOrd="4" destOrd="0" presId="urn:microsoft.com/office/officeart/2017/3/layout/DropPinTimeline"/>
    <dgm:cxn modelId="{158E4B05-D08C-4A99-ABEA-5D16F4D1217E}" type="presParOf" srcId="{3546847D-ACEE-4F9C-A81E-AACCB7A89852}" destId="{C5C0B574-C697-4638-8F6A-426986EA62B6}" srcOrd="5" destOrd="0" presId="urn:microsoft.com/office/officeart/2017/3/layout/DropPinTimeline"/>
    <dgm:cxn modelId="{27F8FCD9-19C3-46AB-9AAB-BF27DE505BBF}" type="presParOf" srcId="{27DA1C69-1AA5-4E7A-8265-29EDBF875670}" destId="{BFBDCBDF-C9E9-44AE-9DAC-B9A910482AFF}" srcOrd="3" destOrd="0" presId="urn:microsoft.com/office/officeart/2017/3/layout/DropPinTimeline"/>
    <dgm:cxn modelId="{2A1C85B3-F802-4E12-BDF5-C69BD2E3BC1A}" type="presParOf" srcId="{27DA1C69-1AA5-4E7A-8265-29EDBF875670}" destId="{56DF6B6E-3720-495F-BF7C-230604AD22BA}" srcOrd="4" destOrd="0" presId="urn:microsoft.com/office/officeart/2017/3/layout/DropPinTimeline"/>
    <dgm:cxn modelId="{8E3F23E4-6F15-4930-B350-9B269D23440B}" type="presParOf" srcId="{56DF6B6E-3720-495F-BF7C-230604AD22BA}" destId="{41A0A6A7-428F-477F-906F-D52B92AF0180}" srcOrd="0" destOrd="0" presId="urn:microsoft.com/office/officeart/2017/3/layout/DropPinTimeline"/>
    <dgm:cxn modelId="{009D7498-E6FD-4713-9689-4C4537837160}" type="presParOf" srcId="{56DF6B6E-3720-495F-BF7C-230604AD22BA}" destId="{2194FEDF-FDBB-4150-B9E4-7742FE9FB3F6}" srcOrd="1" destOrd="0" presId="urn:microsoft.com/office/officeart/2017/3/layout/DropPinTimeline"/>
    <dgm:cxn modelId="{9A0D98C0-DA4F-4224-831D-6EA99D874102}" type="presParOf" srcId="{2194FEDF-FDBB-4150-B9E4-7742FE9FB3F6}" destId="{A0825E3C-4D48-4779-8E33-2F0E3B8B61E1}" srcOrd="0" destOrd="0" presId="urn:microsoft.com/office/officeart/2017/3/layout/DropPinTimeline"/>
    <dgm:cxn modelId="{590F6037-B54C-402E-B6C8-9F65D1B1D939}" type="presParOf" srcId="{2194FEDF-FDBB-4150-B9E4-7742FE9FB3F6}" destId="{87503B2C-530B-40E6-AECB-1A11266F69B3}" srcOrd="1" destOrd="0" presId="urn:microsoft.com/office/officeart/2017/3/layout/DropPinTimeline"/>
    <dgm:cxn modelId="{6A9A5813-8FC4-48CC-902B-AE65FC3B9780}" type="presParOf" srcId="{56DF6B6E-3720-495F-BF7C-230604AD22BA}" destId="{AE83010A-37EC-40FA-8985-F4C0BF48B529}" srcOrd="2" destOrd="0" presId="urn:microsoft.com/office/officeart/2017/3/layout/DropPinTimeline"/>
    <dgm:cxn modelId="{13B61989-EA08-4B52-889E-16644C5B5396}" type="presParOf" srcId="{56DF6B6E-3720-495F-BF7C-230604AD22BA}" destId="{36F091BD-08A8-4CEB-AB3A-D65AB2CF6B54}" srcOrd="3" destOrd="0" presId="urn:microsoft.com/office/officeart/2017/3/layout/DropPinTimeline"/>
    <dgm:cxn modelId="{9E098618-9B3F-4926-9B34-1E077CD3F73D}" type="presParOf" srcId="{56DF6B6E-3720-495F-BF7C-230604AD22BA}" destId="{F2709F90-BF7B-4338-AA2E-99BFA5893F9E}" srcOrd="4" destOrd="0" presId="urn:microsoft.com/office/officeart/2017/3/layout/DropPinTimeline"/>
    <dgm:cxn modelId="{7B14FADA-09F9-4CC2-899E-AFFCC0A89568}" type="presParOf" srcId="{56DF6B6E-3720-495F-BF7C-230604AD22BA}" destId="{527A6F62-0247-46D4-8822-7DB4ECF17214}" srcOrd="5" destOrd="0" presId="urn:microsoft.com/office/officeart/2017/3/layout/DropPinTimeline"/>
    <dgm:cxn modelId="{DEB356A4-AFF5-46C1-B4D3-BD42A6D42F9C}" type="presParOf" srcId="{27DA1C69-1AA5-4E7A-8265-29EDBF875670}" destId="{F032B677-DE5B-46D9-BE47-B23EE878A3B7}" srcOrd="5" destOrd="0" presId="urn:microsoft.com/office/officeart/2017/3/layout/DropPinTimeline"/>
    <dgm:cxn modelId="{4E70577E-6BC5-4342-868C-7C0A2CB2297E}" type="presParOf" srcId="{27DA1C69-1AA5-4E7A-8265-29EDBF875670}" destId="{DBB33BB7-358B-4EC6-B3F3-869BAE67B0F4}" srcOrd="6" destOrd="0" presId="urn:microsoft.com/office/officeart/2017/3/layout/DropPinTimeline"/>
    <dgm:cxn modelId="{94D3E039-E0F6-4591-9472-E6D9D090FFA2}" type="presParOf" srcId="{DBB33BB7-358B-4EC6-B3F3-869BAE67B0F4}" destId="{5C3F2641-9A9F-45DF-8D0E-929B36A15F8C}" srcOrd="0" destOrd="0" presId="urn:microsoft.com/office/officeart/2017/3/layout/DropPinTimeline"/>
    <dgm:cxn modelId="{FAD14442-3AAF-4EFC-B4C6-9D9B2EAC9CA6}" type="presParOf" srcId="{DBB33BB7-358B-4EC6-B3F3-869BAE67B0F4}" destId="{49322968-2FAE-4A1A-B19D-FCA43506DCE2}" srcOrd="1" destOrd="0" presId="urn:microsoft.com/office/officeart/2017/3/layout/DropPinTimeline"/>
    <dgm:cxn modelId="{484EB49B-BFDD-496E-8BCA-9FDEF29B0D75}" type="presParOf" srcId="{49322968-2FAE-4A1A-B19D-FCA43506DCE2}" destId="{BAB65663-09F8-4024-8C13-29C97BFDF9F6}" srcOrd="0" destOrd="0" presId="urn:microsoft.com/office/officeart/2017/3/layout/DropPinTimeline"/>
    <dgm:cxn modelId="{2F3A9337-71FA-4999-8D01-19154BA5254B}" type="presParOf" srcId="{49322968-2FAE-4A1A-B19D-FCA43506DCE2}" destId="{B4C43699-D1FF-4C20-9251-6CAC3841BF76}" srcOrd="1" destOrd="0" presId="urn:microsoft.com/office/officeart/2017/3/layout/DropPinTimeline"/>
    <dgm:cxn modelId="{2263B151-1084-4D86-9B08-83E1122D0C68}" type="presParOf" srcId="{DBB33BB7-358B-4EC6-B3F3-869BAE67B0F4}" destId="{4D941920-0527-4302-99E1-CE99C50411ED}" srcOrd="2" destOrd="0" presId="urn:microsoft.com/office/officeart/2017/3/layout/DropPinTimeline"/>
    <dgm:cxn modelId="{F979CE00-F337-49E6-993E-38F9EC61A55A}" type="presParOf" srcId="{DBB33BB7-358B-4EC6-B3F3-869BAE67B0F4}" destId="{EE148E43-94B4-4C27-BAB0-F1AE2539699D}" srcOrd="3" destOrd="0" presId="urn:microsoft.com/office/officeart/2017/3/layout/DropPinTimeline"/>
    <dgm:cxn modelId="{DAC637E3-DDAC-47CA-912C-609FA2C4A97C}" type="presParOf" srcId="{DBB33BB7-358B-4EC6-B3F3-869BAE67B0F4}" destId="{9C279165-099E-440E-BA69-F9DAC60013A2}" srcOrd="4" destOrd="0" presId="urn:microsoft.com/office/officeart/2017/3/layout/DropPinTimeline"/>
    <dgm:cxn modelId="{785D9312-1BFD-4939-805D-5368D8DDA3AB}" type="presParOf" srcId="{DBB33BB7-358B-4EC6-B3F3-869BAE67B0F4}" destId="{0F29B474-1705-4FED-9EBE-D57EDE6EB44C}" srcOrd="5" destOrd="0" presId="urn:microsoft.com/office/officeart/2017/3/layout/DropPinTimeline"/>
    <dgm:cxn modelId="{2809BFB8-FB80-443C-9EBE-897292B5252B}" type="presParOf" srcId="{27DA1C69-1AA5-4E7A-8265-29EDBF875670}" destId="{B172C0ED-6924-4FCC-A0DE-E6163BED3296}" srcOrd="7" destOrd="0" presId="urn:microsoft.com/office/officeart/2017/3/layout/DropPinTimeline"/>
    <dgm:cxn modelId="{B2C7658C-E53E-42EC-917C-EF58DEFFF3D7}" type="presParOf" srcId="{27DA1C69-1AA5-4E7A-8265-29EDBF875670}" destId="{E3791AA8-8CD0-4888-A1C9-4B7D5089BF82}" srcOrd="8" destOrd="0" presId="urn:microsoft.com/office/officeart/2017/3/layout/DropPinTimeline"/>
    <dgm:cxn modelId="{B056C5F9-65E2-40DC-8AC6-DA1B8BC775E4}" type="presParOf" srcId="{E3791AA8-8CD0-4888-A1C9-4B7D5089BF82}" destId="{363EEFEF-493C-4BDC-A00E-51795E24F681}" srcOrd="0" destOrd="0" presId="urn:microsoft.com/office/officeart/2017/3/layout/DropPinTimeline"/>
    <dgm:cxn modelId="{694ADD6F-6C10-4E0D-8C81-61C42682F15B}" type="presParOf" srcId="{E3791AA8-8CD0-4888-A1C9-4B7D5089BF82}" destId="{B55CDE07-FF17-4DC1-A31B-39D8CD45C69B}" srcOrd="1" destOrd="0" presId="urn:microsoft.com/office/officeart/2017/3/layout/DropPinTimeline"/>
    <dgm:cxn modelId="{87765DDA-46F8-421F-80FE-7657F8BD9EF3}" type="presParOf" srcId="{B55CDE07-FF17-4DC1-A31B-39D8CD45C69B}" destId="{595F370E-A15B-4C33-8430-A43771C8ADBC}" srcOrd="0" destOrd="0" presId="urn:microsoft.com/office/officeart/2017/3/layout/DropPinTimeline"/>
    <dgm:cxn modelId="{D38821FC-3CFF-4432-BA73-23767DE837D2}" type="presParOf" srcId="{B55CDE07-FF17-4DC1-A31B-39D8CD45C69B}" destId="{254C2BE5-0FAF-441C-84F0-EA468964916E}" srcOrd="1" destOrd="0" presId="urn:microsoft.com/office/officeart/2017/3/layout/DropPinTimeline"/>
    <dgm:cxn modelId="{3A30DE02-4674-4FD6-94CC-D1EF785C2B44}" type="presParOf" srcId="{E3791AA8-8CD0-4888-A1C9-4B7D5089BF82}" destId="{A8B0F288-8E05-40DB-9179-74C81C50259D}" srcOrd="2" destOrd="0" presId="urn:microsoft.com/office/officeart/2017/3/layout/DropPinTimeline"/>
    <dgm:cxn modelId="{253D24DD-DF41-4DA8-A5F5-7DD8CCB8C47B}" type="presParOf" srcId="{E3791AA8-8CD0-4888-A1C9-4B7D5089BF82}" destId="{A78F261F-E598-490B-AA7D-B7C5CE1B3A57}" srcOrd="3" destOrd="0" presId="urn:microsoft.com/office/officeart/2017/3/layout/DropPinTimeline"/>
    <dgm:cxn modelId="{5AA0B3C9-93A3-4B37-8F48-0BEA5A4BC98E}" type="presParOf" srcId="{E3791AA8-8CD0-4888-A1C9-4B7D5089BF82}" destId="{925211D2-B423-4175-B307-49D11CD5BB1B}" srcOrd="4" destOrd="0" presId="urn:microsoft.com/office/officeart/2017/3/layout/DropPinTimeline"/>
    <dgm:cxn modelId="{0128B61D-67ED-4A28-9CDE-76B25277F27C}" type="presParOf" srcId="{E3791AA8-8CD0-4888-A1C9-4B7D5089BF82}" destId="{A158B741-4AE4-4FBA-A6A2-4B931C06E9B8}" srcOrd="5" destOrd="0" presId="urn:microsoft.com/office/officeart/2017/3/layout/DropPinTimeline"/>
    <dgm:cxn modelId="{C60DE626-128C-44C7-B751-FBE4B994DAEE}" type="presParOf" srcId="{27DA1C69-1AA5-4E7A-8265-29EDBF875670}" destId="{B192BA3D-9CE2-4AD1-A722-145B13CE16DE}" srcOrd="9" destOrd="0" presId="urn:microsoft.com/office/officeart/2017/3/layout/DropPinTimeline"/>
    <dgm:cxn modelId="{75B68FED-1792-4E3C-A9D0-7ECA272CEC84}" type="presParOf" srcId="{27DA1C69-1AA5-4E7A-8265-29EDBF875670}" destId="{B5871066-54BC-4E98-B842-444E5397F23B}" srcOrd="10" destOrd="0" presId="urn:microsoft.com/office/officeart/2017/3/layout/DropPinTimeline"/>
    <dgm:cxn modelId="{0FA5BEAD-39DF-4391-8420-A1048285E3D3}" type="presParOf" srcId="{B5871066-54BC-4E98-B842-444E5397F23B}" destId="{C14C6FC3-6D76-476B-957A-190CEBBF580F}" srcOrd="0" destOrd="0" presId="urn:microsoft.com/office/officeart/2017/3/layout/DropPinTimeline"/>
    <dgm:cxn modelId="{B40976B0-C0DB-4E4A-B3AA-B3E39B5A0A6B}" type="presParOf" srcId="{B5871066-54BC-4E98-B842-444E5397F23B}" destId="{6527DB3C-8770-486D-ABD4-3367F20BF411}" srcOrd="1" destOrd="0" presId="urn:microsoft.com/office/officeart/2017/3/layout/DropPinTimeline"/>
    <dgm:cxn modelId="{18E2AC92-5F79-45AE-8D88-E0CBFAA22070}" type="presParOf" srcId="{6527DB3C-8770-486D-ABD4-3367F20BF411}" destId="{6DA0C182-B720-45D6-A4CE-C819271B693F}" srcOrd="0" destOrd="0" presId="urn:microsoft.com/office/officeart/2017/3/layout/DropPinTimeline"/>
    <dgm:cxn modelId="{DD4F1FD2-1A01-4C80-8F6E-3DFFD8B23138}" type="presParOf" srcId="{6527DB3C-8770-486D-ABD4-3367F20BF411}" destId="{BB2B4AD6-B71E-4EC2-946A-612A1C2B02B7}" srcOrd="1" destOrd="0" presId="urn:microsoft.com/office/officeart/2017/3/layout/DropPinTimeline"/>
    <dgm:cxn modelId="{9D80B658-F2A4-4A34-A27C-3CBFA19C0ECE}" type="presParOf" srcId="{B5871066-54BC-4E98-B842-444E5397F23B}" destId="{78487F00-3D63-4EDE-98B3-3EF694D21761}" srcOrd="2" destOrd="0" presId="urn:microsoft.com/office/officeart/2017/3/layout/DropPinTimeline"/>
    <dgm:cxn modelId="{333FAFAB-3347-4ED1-AEC4-33AC2C45DCE1}" type="presParOf" srcId="{B5871066-54BC-4E98-B842-444E5397F23B}" destId="{CEF95C76-F90B-4918-BD24-C24B83D13206}" srcOrd="3" destOrd="0" presId="urn:microsoft.com/office/officeart/2017/3/layout/DropPinTimeline"/>
    <dgm:cxn modelId="{D0DDB31F-5AD4-46A6-B0CF-5EA1F21CE1C0}" type="presParOf" srcId="{B5871066-54BC-4E98-B842-444E5397F23B}" destId="{641D92CE-2BD9-4EB3-BAAB-738BD7B76536}" srcOrd="4" destOrd="0" presId="urn:microsoft.com/office/officeart/2017/3/layout/DropPinTimeline"/>
    <dgm:cxn modelId="{AE7600A1-EE8A-46BE-8AA4-D47825EBD027}" type="presParOf" srcId="{B5871066-54BC-4E98-B842-444E5397F23B}" destId="{0BF4675F-C024-4487-8A13-EE1C2E738C03}" srcOrd="5" destOrd="0" presId="urn:microsoft.com/office/officeart/2017/3/layout/DropPinTimeline"/>
    <dgm:cxn modelId="{FFB1FFBB-23CD-4C6D-806B-CF766BE2DEA5}" type="presParOf" srcId="{27DA1C69-1AA5-4E7A-8265-29EDBF875670}" destId="{E8923EFC-703C-4E28-A3D2-29DAAB59A8D6}" srcOrd="11" destOrd="0" presId="urn:microsoft.com/office/officeart/2017/3/layout/DropPinTimeline"/>
    <dgm:cxn modelId="{90420FCB-EF0F-47B9-B374-2AE2EF236804}" type="presParOf" srcId="{27DA1C69-1AA5-4E7A-8265-29EDBF875670}" destId="{F22F2464-F5C8-45E9-9FF1-1F83A119617F}" srcOrd="12" destOrd="0" presId="urn:microsoft.com/office/officeart/2017/3/layout/DropPinTimeline"/>
    <dgm:cxn modelId="{6914A93F-BD00-44A1-B1AF-C63BCEE5EC51}" type="presParOf" srcId="{F22F2464-F5C8-45E9-9FF1-1F83A119617F}" destId="{D84668C9-2AF8-44A1-8C33-5BFC83CC1B18}" srcOrd="0" destOrd="0" presId="urn:microsoft.com/office/officeart/2017/3/layout/DropPinTimeline"/>
    <dgm:cxn modelId="{285A4935-E1A8-4971-B12C-834F55E8BD78}" type="presParOf" srcId="{F22F2464-F5C8-45E9-9FF1-1F83A119617F}" destId="{6054CE3A-4619-4982-B3A9-E84D1A7BC447}" srcOrd="1" destOrd="0" presId="urn:microsoft.com/office/officeart/2017/3/layout/DropPinTimeline"/>
    <dgm:cxn modelId="{2C6D5E5E-5407-4B0C-8500-3170A61F1442}" type="presParOf" srcId="{6054CE3A-4619-4982-B3A9-E84D1A7BC447}" destId="{E781556C-66ED-4109-BB26-DA128B79181B}" srcOrd="0" destOrd="0" presId="urn:microsoft.com/office/officeart/2017/3/layout/DropPinTimeline"/>
    <dgm:cxn modelId="{0795B4A3-D2C7-4DA7-AE7A-AE9D61475231}" type="presParOf" srcId="{6054CE3A-4619-4982-B3A9-E84D1A7BC447}" destId="{4E911255-7CB1-44EC-BABA-DB8B620CA520}" srcOrd="1" destOrd="0" presId="urn:microsoft.com/office/officeart/2017/3/layout/DropPinTimeline"/>
    <dgm:cxn modelId="{22BA9C58-E9C2-4D18-96E1-09728A738154}" type="presParOf" srcId="{F22F2464-F5C8-45E9-9FF1-1F83A119617F}" destId="{6C8A3B9B-1DB8-4B1B-B89A-F5F69F5E3586}" srcOrd="2" destOrd="0" presId="urn:microsoft.com/office/officeart/2017/3/layout/DropPinTimeline"/>
    <dgm:cxn modelId="{7846BBE4-236A-4A6C-BD40-8634DDAD6E92}" type="presParOf" srcId="{F22F2464-F5C8-45E9-9FF1-1F83A119617F}" destId="{827D2A69-38D1-48AC-B271-A4E9237375FF}" srcOrd="3" destOrd="0" presId="urn:microsoft.com/office/officeart/2017/3/layout/DropPinTimeline"/>
    <dgm:cxn modelId="{47CF22AB-294D-4FC7-BF4C-5D470D86B3EF}" type="presParOf" srcId="{F22F2464-F5C8-45E9-9FF1-1F83A119617F}" destId="{6BDE5441-F4CD-4165-BED7-172898231BC4}" srcOrd="4" destOrd="0" presId="urn:microsoft.com/office/officeart/2017/3/layout/DropPinTimeline"/>
    <dgm:cxn modelId="{58A746C4-F7B5-495B-8713-ECA36A6E657A}" type="presParOf" srcId="{F22F2464-F5C8-45E9-9FF1-1F83A119617F}" destId="{0ED2AC07-3A5B-4B00-ACA4-2279271C7330}" srcOrd="5" destOrd="0" presId="urn:microsoft.com/office/officeart/2017/3/layout/DropPinTimeline"/>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B61C2AEB-C071-4DD4-A29F-A3387F8B2FD3}" type="doc">
      <dgm:prSet loTypeId="urn:microsoft.com/office/officeart/2005/8/layout/default" loCatId="list" qsTypeId="urn:microsoft.com/office/officeart/2005/8/quickstyle/simple1" qsCatId="simple" csTypeId="urn:microsoft.com/office/officeart/2005/8/colors/colorful5" csCatId="colorful"/>
      <dgm:spPr/>
      <dgm:t>
        <a:bodyPr/>
        <a:lstStyle/>
        <a:p>
          <a:endParaRPr lang="en-US"/>
        </a:p>
      </dgm:t>
    </dgm:pt>
    <dgm:pt modelId="{287D7EF5-D8CE-4148-8762-96BC5669FDD7}">
      <dgm:prSet/>
      <dgm:spPr/>
      <dgm:t>
        <a:bodyPr/>
        <a:lstStyle/>
        <a:p>
          <a:r>
            <a:rPr lang="en-US"/>
            <a:t>Covered by Medicare Part B</a:t>
          </a:r>
        </a:p>
      </dgm:t>
    </dgm:pt>
    <dgm:pt modelId="{A66458D7-A702-463F-806C-9DED17C52A59}" type="parTrans" cxnId="{999F4FCF-B274-445B-A1C0-B0EF55F96B74}">
      <dgm:prSet/>
      <dgm:spPr/>
      <dgm:t>
        <a:bodyPr/>
        <a:lstStyle/>
        <a:p>
          <a:endParaRPr lang="en-US"/>
        </a:p>
      </dgm:t>
    </dgm:pt>
    <dgm:pt modelId="{EAF1ECEC-C6F5-441C-8D89-56918EB818D7}" type="sibTrans" cxnId="{999F4FCF-B274-445B-A1C0-B0EF55F96B74}">
      <dgm:prSet/>
      <dgm:spPr/>
      <dgm:t>
        <a:bodyPr/>
        <a:lstStyle/>
        <a:p>
          <a:endParaRPr lang="en-US"/>
        </a:p>
      </dgm:t>
    </dgm:pt>
    <dgm:pt modelId="{D9ABDEA8-0AEB-466C-A66F-04BACEB1D9DE}">
      <dgm:prSet/>
      <dgm:spPr/>
      <dgm:t>
        <a:bodyPr/>
        <a:lstStyle/>
        <a:p>
          <a:r>
            <a:rPr lang="en-US"/>
            <a:t>Covered by Original Medicare, Medicare Advantage and other plans</a:t>
          </a:r>
        </a:p>
      </dgm:t>
    </dgm:pt>
    <dgm:pt modelId="{4717DAFA-A4A0-4652-8E16-EAED625C4A64}" type="parTrans" cxnId="{5653283A-DBD2-4709-B587-D6513710E7EA}">
      <dgm:prSet/>
      <dgm:spPr/>
      <dgm:t>
        <a:bodyPr/>
        <a:lstStyle/>
        <a:p>
          <a:endParaRPr lang="en-US"/>
        </a:p>
      </dgm:t>
    </dgm:pt>
    <dgm:pt modelId="{A427E696-947C-4FA7-BBA3-D889B4D568D4}" type="sibTrans" cxnId="{5653283A-DBD2-4709-B587-D6513710E7EA}">
      <dgm:prSet/>
      <dgm:spPr/>
      <dgm:t>
        <a:bodyPr/>
        <a:lstStyle/>
        <a:p>
          <a:endParaRPr lang="en-US"/>
        </a:p>
      </dgm:t>
    </dgm:pt>
    <dgm:pt modelId="{5442285D-D0FB-4DEE-A8FE-D98AAA43F0C7}">
      <dgm:prSet/>
      <dgm:spPr/>
      <dgm:t>
        <a:bodyPr/>
        <a:lstStyle/>
        <a:p>
          <a:r>
            <a:rPr lang="en-US"/>
            <a:t>Find problems early, when treatment works best</a:t>
          </a:r>
        </a:p>
      </dgm:t>
    </dgm:pt>
    <dgm:pt modelId="{D4802A60-7C62-4108-9C9A-0486F84D1E41}" type="parTrans" cxnId="{1EFE635E-355E-437F-B8D1-B40424797DBF}">
      <dgm:prSet/>
      <dgm:spPr/>
      <dgm:t>
        <a:bodyPr/>
        <a:lstStyle/>
        <a:p>
          <a:endParaRPr lang="en-US"/>
        </a:p>
      </dgm:t>
    </dgm:pt>
    <dgm:pt modelId="{60FE34F6-DA60-4CF3-B14A-E8D0A5F02582}" type="sibTrans" cxnId="{1EFE635E-355E-437F-B8D1-B40424797DBF}">
      <dgm:prSet/>
      <dgm:spPr/>
      <dgm:t>
        <a:bodyPr/>
        <a:lstStyle/>
        <a:p>
          <a:endParaRPr lang="en-US"/>
        </a:p>
      </dgm:t>
    </dgm:pt>
    <dgm:pt modelId="{E5841623-2115-43D9-BF2A-EF448367AF92}" type="pres">
      <dgm:prSet presAssocID="{B61C2AEB-C071-4DD4-A29F-A3387F8B2FD3}" presName="diagram" presStyleCnt="0">
        <dgm:presLayoutVars>
          <dgm:dir/>
          <dgm:resizeHandles val="exact"/>
        </dgm:presLayoutVars>
      </dgm:prSet>
      <dgm:spPr/>
    </dgm:pt>
    <dgm:pt modelId="{D53BF9E6-253F-45AF-A922-3D55E9745760}" type="pres">
      <dgm:prSet presAssocID="{287D7EF5-D8CE-4148-8762-96BC5669FDD7}" presName="node" presStyleLbl="node1" presStyleIdx="0" presStyleCnt="3">
        <dgm:presLayoutVars>
          <dgm:bulletEnabled val="1"/>
        </dgm:presLayoutVars>
      </dgm:prSet>
      <dgm:spPr/>
    </dgm:pt>
    <dgm:pt modelId="{4006AA52-AC22-441E-8BDB-CCB6C537E611}" type="pres">
      <dgm:prSet presAssocID="{EAF1ECEC-C6F5-441C-8D89-56918EB818D7}" presName="sibTrans" presStyleCnt="0"/>
      <dgm:spPr/>
    </dgm:pt>
    <dgm:pt modelId="{D4E611D4-8854-4DD3-A8E7-4D612D110273}" type="pres">
      <dgm:prSet presAssocID="{D9ABDEA8-0AEB-466C-A66F-04BACEB1D9DE}" presName="node" presStyleLbl="node1" presStyleIdx="1" presStyleCnt="3">
        <dgm:presLayoutVars>
          <dgm:bulletEnabled val="1"/>
        </dgm:presLayoutVars>
      </dgm:prSet>
      <dgm:spPr/>
    </dgm:pt>
    <dgm:pt modelId="{EE1B1E9B-E78A-47D2-9DFE-7AD37B2994E6}" type="pres">
      <dgm:prSet presAssocID="{A427E696-947C-4FA7-BBA3-D889B4D568D4}" presName="sibTrans" presStyleCnt="0"/>
      <dgm:spPr/>
    </dgm:pt>
    <dgm:pt modelId="{CBC83130-D04E-478D-938F-4A09EC19AFF6}" type="pres">
      <dgm:prSet presAssocID="{5442285D-D0FB-4DEE-A8FE-D98AAA43F0C7}" presName="node" presStyleLbl="node1" presStyleIdx="2" presStyleCnt="3">
        <dgm:presLayoutVars>
          <dgm:bulletEnabled val="1"/>
        </dgm:presLayoutVars>
      </dgm:prSet>
      <dgm:spPr/>
    </dgm:pt>
  </dgm:ptLst>
  <dgm:cxnLst>
    <dgm:cxn modelId="{99724322-738F-4521-BAC8-421718E2E310}" type="presOf" srcId="{D9ABDEA8-0AEB-466C-A66F-04BACEB1D9DE}" destId="{D4E611D4-8854-4DD3-A8E7-4D612D110273}" srcOrd="0" destOrd="0" presId="urn:microsoft.com/office/officeart/2005/8/layout/default"/>
    <dgm:cxn modelId="{072BD936-8C70-4BD6-960A-A156C1621C21}" type="presOf" srcId="{B61C2AEB-C071-4DD4-A29F-A3387F8B2FD3}" destId="{E5841623-2115-43D9-BF2A-EF448367AF92}" srcOrd="0" destOrd="0" presId="urn:microsoft.com/office/officeart/2005/8/layout/default"/>
    <dgm:cxn modelId="{5653283A-DBD2-4709-B587-D6513710E7EA}" srcId="{B61C2AEB-C071-4DD4-A29F-A3387F8B2FD3}" destId="{D9ABDEA8-0AEB-466C-A66F-04BACEB1D9DE}" srcOrd="1" destOrd="0" parTransId="{4717DAFA-A4A0-4652-8E16-EAED625C4A64}" sibTransId="{A427E696-947C-4FA7-BBA3-D889B4D568D4}"/>
    <dgm:cxn modelId="{1EFE635E-355E-437F-B8D1-B40424797DBF}" srcId="{B61C2AEB-C071-4DD4-A29F-A3387F8B2FD3}" destId="{5442285D-D0FB-4DEE-A8FE-D98AAA43F0C7}" srcOrd="2" destOrd="0" parTransId="{D4802A60-7C62-4108-9C9A-0486F84D1E41}" sibTransId="{60FE34F6-DA60-4CF3-B14A-E8D0A5F02582}"/>
    <dgm:cxn modelId="{62B1F176-38C9-44B2-B4CE-3B621BC9D4E6}" type="presOf" srcId="{5442285D-D0FB-4DEE-A8FE-D98AAA43F0C7}" destId="{CBC83130-D04E-478D-938F-4A09EC19AFF6}" srcOrd="0" destOrd="0" presId="urn:microsoft.com/office/officeart/2005/8/layout/default"/>
    <dgm:cxn modelId="{68089EAE-D02C-475D-B62E-81A4FCB07ED3}" type="presOf" srcId="{287D7EF5-D8CE-4148-8762-96BC5669FDD7}" destId="{D53BF9E6-253F-45AF-A922-3D55E9745760}" srcOrd="0" destOrd="0" presId="urn:microsoft.com/office/officeart/2005/8/layout/default"/>
    <dgm:cxn modelId="{999F4FCF-B274-445B-A1C0-B0EF55F96B74}" srcId="{B61C2AEB-C071-4DD4-A29F-A3387F8B2FD3}" destId="{287D7EF5-D8CE-4148-8762-96BC5669FDD7}" srcOrd="0" destOrd="0" parTransId="{A66458D7-A702-463F-806C-9DED17C52A59}" sibTransId="{EAF1ECEC-C6F5-441C-8D89-56918EB818D7}"/>
    <dgm:cxn modelId="{0F756B24-0EA2-41E8-98D7-E29F2C7A6F50}" type="presParOf" srcId="{E5841623-2115-43D9-BF2A-EF448367AF92}" destId="{D53BF9E6-253F-45AF-A922-3D55E9745760}" srcOrd="0" destOrd="0" presId="urn:microsoft.com/office/officeart/2005/8/layout/default"/>
    <dgm:cxn modelId="{6C9BA09C-B508-4C52-B9A5-085956456684}" type="presParOf" srcId="{E5841623-2115-43D9-BF2A-EF448367AF92}" destId="{4006AA52-AC22-441E-8BDB-CCB6C537E611}" srcOrd="1" destOrd="0" presId="urn:microsoft.com/office/officeart/2005/8/layout/default"/>
    <dgm:cxn modelId="{B4286F81-A84F-4A26-B4DA-7A71DCA02657}" type="presParOf" srcId="{E5841623-2115-43D9-BF2A-EF448367AF92}" destId="{D4E611D4-8854-4DD3-A8E7-4D612D110273}" srcOrd="2" destOrd="0" presId="urn:microsoft.com/office/officeart/2005/8/layout/default"/>
    <dgm:cxn modelId="{ACFE0082-194B-44DD-BB79-E55ABFC7683F}" type="presParOf" srcId="{E5841623-2115-43D9-BF2A-EF448367AF92}" destId="{EE1B1E9B-E78A-47D2-9DFE-7AD37B2994E6}" srcOrd="3" destOrd="0" presId="urn:microsoft.com/office/officeart/2005/8/layout/default"/>
    <dgm:cxn modelId="{E6831F97-05D8-4FB3-8BCF-5FDAA2878B28}" type="presParOf" srcId="{E5841623-2115-43D9-BF2A-EF448367AF92}" destId="{CBC83130-D04E-478D-938F-4A09EC19AFF6}" srcOrd="4"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BF1BEE45-EDEC-4E3C-AEAF-91BFAA04303A}" type="doc">
      <dgm:prSet loTypeId="urn:microsoft.com/office/officeart/2016/7/layout/LinearBlockProcessNumbered" loCatId="process" qsTypeId="urn:microsoft.com/office/officeart/2005/8/quickstyle/simple1" qsCatId="simple" csTypeId="urn:microsoft.com/office/officeart/2005/8/colors/colorful1" csCatId="colorful" phldr="1"/>
      <dgm:spPr/>
      <dgm:t>
        <a:bodyPr/>
        <a:lstStyle/>
        <a:p>
          <a:endParaRPr lang="en-US"/>
        </a:p>
      </dgm:t>
    </dgm:pt>
    <dgm:pt modelId="{165BC9F6-FE1B-4A82-B82B-3A613BACDF63}">
      <dgm:prSet/>
      <dgm:spPr>
        <a:solidFill>
          <a:schemeClr val="accent2">
            <a:lumMod val="50000"/>
          </a:schemeClr>
        </a:solidFill>
      </dgm:spPr>
      <dgm:t>
        <a:bodyPr/>
        <a:lstStyle/>
        <a:p>
          <a:r>
            <a:rPr lang="en-US"/>
            <a:t>Understand Medicare health plans</a:t>
          </a:r>
        </a:p>
      </dgm:t>
    </dgm:pt>
    <dgm:pt modelId="{20A3B558-983E-454A-AE7D-7348A4624109}" type="parTrans" cxnId="{B5B1F446-C972-4469-B57D-A9FDDBBC0545}">
      <dgm:prSet/>
      <dgm:spPr/>
      <dgm:t>
        <a:bodyPr/>
        <a:lstStyle/>
        <a:p>
          <a:endParaRPr lang="en-US"/>
        </a:p>
      </dgm:t>
    </dgm:pt>
    <dgm:pt modelId="{B3F1AE91-A090-4CA4-AC4D-25FDAD8A19ED}" type="sibTrans" cxnId="{B5B1F446-C972-4469-B57D-A9FDDBBC0545}">
      <dgm:prSet phldrT="01" phldr="0"/>
      <dgm:spPr/>
      <dgm:t>
        <a:bodyPr/>
        <a:lstStyle/>
        <a:p>
          <a:r>
            <a:rPr lang="en-US"/>
            <a:t>01</a:t>
          </a:r>
        </a:p>
      </dgm:t>
    </dgm:pt>
    <dgm:pt modelId="{23B72C73-1832-49D7-AFFB-20AF6DFDDC6D}">
      <dgm:prSet/>
      <dgm:spPr>
        <a:solidFill>
          <a:schemeClr val="accent3">
            <a:lumMod val="50000"/>
          </a:schemeClr>
        </a:solidFill>
      </dgm:spPr>
      <dgm:t>
        <a:bodyPr/>
        <a:lstStyle/>
        <a:p>
          <a:r>
            <a:rPr lang="en-US"/>
            <a:t>Compare and enroll in Medicare Advantage Coverage</a:t>
          </a:r>
        </a:p>
      </dgm:t>
    </dgm:pt>
    <dgm:pt modelId="{FD19CD1A-B107-4D90-9D31-1016D9E3D00D}" type="parTrans" cxnId="{73CC95BF-8A50-45BB-8FC6-325F5BCEA8D9}">
      <dgm:prSet/>
      <dgm:spPr/>
      <dgm:t>
        <a:bodyPr/>
        <a:lstStyle/>
        <a:p>
          <a:endParaRPr lang="en-US"/>
        </a:p>
      </dgm:t>
    </dgm:pt>
    <dgm:pt modelId="{198B4725-1A7D-4535-880D-DAF0D2F1C1B8}" type="sibTrans" cxnId="{73CC95BF-8A50-45BB-8FC6-325F5BCEA8D9}">
      <dgm:prSet phldrT="02" phldr="0"/>
      <dgm:spPr/>
      <dgm:t>
        <a:bodyPr/>
        <a:lstStyle/>
        <a:p>
          <a:r>
            <a:rPr lang="en-US"/>
            <a:t>02</a:t>
          </a:r>
        </a:p>
      </dgm:t>
    </dgm:pt>
    <dgm:pt modelId="{8D4169E9-0AC5-4940-9286-9C5F21716238}">
      <dgm:prSet/>
      <dgm:spPr>
        <a:solidFill>
          <a:schemeClr val="accent4">
            <a:lumMod val="50000"/>
          </a:schemeClr>
        </a:solidFill>
      </dgm:spPr>
      <dgm:t>
        <a:bodyPr/>
        <a:lstStyle/>
        <a:p>
          <a:r>
            <a:rPr lang="en-US"/>
            <a:t>Compare or enroll in Medicare Prescription Drug Coverage</a:t>
          </a:r>
        </a:p>
      </dgm:t>
    </dgm:pt>
    <dgm:pt modelId="{27C2BD0D-208E-40F2-94CF-161588B32A4B}" type="parTrans" cxnId="{165A47A5-A069-4A41-B0ED-653664692422}">
      <dgm:prSet/>
      <dgm:spPr/>
      <dgm:t>
        <a:bodyPr/>
        <a:lstStyle/>
        <a:p>
          <a:endParaRPr lang="en-US"/>
        </a:p>
      </dgm:t>
    </dgm:pt>
    <dgm:pt modelId="{BF2B0B0C-D45A-42E2-85D3-2EA84761BB4B}" type="sibTrans" cxnId="{165A47A5-A069-4A41-B0ED-653664692422}">
      <dgm:prSet phldrT="03" phldr="0"/>
      <dgm:spPr/>
      <dgm:t>
        <a:bodyPr/>
        <a:lstStyle/>
        <a:p>
          <a:r>
            <a:rPr lang="en-US"/>
            <a:t>03</a:t>
          </a:r>
        </a:p>
      </dgm:t>
    </dgm:pt>
    <dgm:pt modelId="{043A388F-9DF2-4233-8D0E-9F5F0491ADCB}">
      <dgm:prSet/>
      <dgm:spPr>
        <a:solidFill>
          <a:schemeClr val="accent5">
            <a:lumMod val="50000"/>
          </a:schemeClr>
        </a:solidFill>
      </dgm:spPr>
      <dgm:t>
        <a:bodyPr/>
        <a:lstStyle/>
        <a:p>
          <a:r>
            <a:rPr lang="en-US"/>
            <a:t>Identify and report Medicare and Medicaid fraud and scams</a:t>
          </a:r>
        </a:p>
      </dgm:t>
    </dgm:pt>
    <dgm:pt modelId="{C65AFB78-DFAC-478C-BE43-D3385B35CF12}" type="parTrans" cxnId="{E5D0FA5C-2D2C-4EB1-995A-81C42B969A9D}">
      <dgm:prSet/>
      <dgm:spPr/>
      <dgm:t>
        <a:bodyPr/>
        <a:lstStyle/>
        <a:p>
          <a:endParaRPr lang="en-US"/>
        </a:p>
      </dgm:t>
    </dgm:pt>
    <dgm:pt modelId="{2D4CE928-4DDF-481A-9F66-4E5B72B535C3}" type="sibTrans" cxnId="{E5D0FA5C-2D2C-4EB1-995A-81C42B969A9D}">
      <dgm:prSet phldrT="04" phldr="0"/>
      <dgm:spPr/>
      <dgm:t>
        <a:bodyPr/>
        <a:lstStyle/>
        <a:p>
          <a:r>
            <a:rPr lang="en-US"/>
            <a:t>04</a:t>
          </a:r>
        </a:p>
      </dgm:t>
    </dgm:pt>
    <dgm:pt modelId="{5D09A4FD-1FA6-436E-9088-36F8C85ABB12}">
      <dgm:prSet/>
      <dgm:spPr>
        <a:solidFill>
          <a:schemeClr val="accent6">
            <a:lumMod val="50000"/>
          </a:schemeClr>
        </a:solidFill>
      </dgm:spPr>
      <dgm:t>
        <a:bodyPr/>
        <a:lstStyle/>
        <a:p>
          <a:r>
            <a:rPr lang="en-US"/>
            <a:t>Assist with enrollment into low-income programs</a:t>
          </a:r>
        </a:p>
      </dgm:t>
    </dgm:pt>
    <dgm:pt modelId="{BC3726CF-BE55-4E51-A7CF-892093F51A2E}" type="parTrans" cxnId="{F675DB9D-1029-46D9-95E2-7A0D464406C0}">
      <dgm:prSet/>
      <dgm:spPr/>
      <dgm:t>
        <a:bodyPr/>
        <a:lstStyle/>
        <a:p>
          <a:endParaRPr lang="en-US"/>
        </a:p>
      </dgm:t>
    </dgm:pt>
    <dgm:pt modelId="{CB1E2A65-DDA2-46D7-BC93-FA0673A56D86}" type="sibTrans" cxnId="{F675DB9D-1029-46D9-95E2-7A0D464406C0}">
      <dgm:prSet phldrT="05" phldr="0"/>
      <dgm:spPr/>
      <dgm:t>
        <a:bodyPr/>
        <a:lstStyle/>
        <a:p>
          <a:r>
            <a:rPr lang="en-US"/>
            <a:t>05</a:t>
          </a:r>
        </a:p>
      </dgm:t>
    </dgm:pt>
    <dgm:pt modelId="{4774204E-8442-45D6-9339-667F2D40D8BB}" type="pres">
      <dgm:prSet presAssocID="{BF1BEE45-EDEC-4E3C-AEAF-91BFAA04303A}" presName="Name0" presStyleCnt="0">
        <dgm:presLayoutVars>
          <dgm:animLvl val="lvl"/>
          <dgm:resizeHandles val="exact"/>
        </dgm:presLayoutVars>
      </dgm:prSet>
      <dgm:spPr/>
    </dgm:pt>
    <dgm:pt modelId="{58FBDF26-BE20-49CA-A48E-43DA4AB0D3FA}" type="pres">
      <dgm:prSet presAssocID="{165BC9F6-FE1B-4A82-B82B-3A613BACDF63}" presName="compositeNode" presStyleCnt="0">
        <dgm:presLayoutVars>
          <dgm:bulletEnabled val="1"/>
        </dgm:presLayoutVars>
      </dgm:prSet>
      <dgm:spPr/>
    </dgm:pt>
    <dgm:pt modelId="{9E9A5AAC-A1CC-4EF6-BEB5-CE54AAAE5EB1}" type="pres">
      <dgm:prSet presAssocID="{165BC9F6-FE1B-4A82-B82B-3A613BACDF63}" presName="bgRect" presStyleLbl="alignNode1" presStyleIdx="0" presStyleCnt="5"/>
      <dgm:spPr/>
    </dgm:pt>
    <dgm:pt modelId="{F27122C0-4ABD-401A-8E9A-C0F64203B75A}" type="pres">
      <dgm:prSet presAssocID="{B3F1AE91-A090-4CA4-AC4D-25FDAD8A19ED}" presName="sibTransNodeRect" presStyleLbl="alignNode1" presStyleIdx="0" presStyleCnt="5">
        <dgm:presLayoutVars>
          <dgm:chMax val="0"/>
          <dgm:bulletEnabled val="1"/>
        </dgm:presLayoutVars>
      </dgm:prSet>
      <dgm:spPr/>
    </dgm:pt>
    <dgm:pt modelId="{09BC5C52-3C4D-45E7-BC53-7287E5D7E4F3}" type="pres">
      <dgm:prSet presAssocID="{165BC9F6-FE1B-4A82-B82B-3A613BACDF63}" presName="nodeRect" presStyleLbl="alignNode1" presStyleIdx="0" presStyleCnt="5">
        <dgm:presLayoutVars>
          <dgm:bulletEnabled val="1"/>
        </dgm:presLayoutVars>
      </dgm:prSet>
      <dgm:spPr/>
    </dgm:pt>
    <dgm:pt modelId="{910DFEAF-52FD-446D-B4B9-2430C92B745B}" type="pres">
      <dgm:prSet presAssocID="{B3F1AE91-A090-4CA4-AC4D-25FDAD8A19ED}" presName="sibTrans" presStyleCnt="0"/>
      <dgm:spPr/>
    </dgm:pt>
    <dgm:pt modelId="{8C48EBBC-79D1-4E36-9188-A45976A9DB7B}" type="pres">
      <dgm:prSet presAssocID="{23B72C73-1832-49D7-AFFB-20AF6DFDDC6D}" presName="compositeNode" presStyleCnt="0">
        <dgm:presLayoutVars>
          <dgm:bulletEnabled val="1"/>
        </dgm:presLayoutVars>
      </dgm:prSet>
      <dgm:spPr/>
    </dgm:pt>
    <dgm:pt modelId="{C2216369-4C1C-484C-AE85-B0E1940D9727}" type="pres">
      <dgm:prSet presAssocID="{23B72C73-1832-49D7-AFFB-20AF6DFDDC6D}" presName="bgRect" presStyleLbl="alignNode1" presStyleIdx="1" presStyleCnt="5"/>
      <dgm:spPr/>
    </dgm:pt>
    <dgm:pt modelId="{6F3D7E2D-3E88-48CD-BBFD-790C12454E1E}" type="pres">
      <dgm:prSet presAssocID="{198B4725-1A7D-4535-880D-DAF0D2F1C1B8}" presName="sibTransNodeRect" presStyleLbl="alignNode1" presStyleIdx="1" presStyleCnt="5">
        <dgm:presLayoutVars>
          <dgm:chMax val="0"/>
          <dgm:bulletEnabled val="1"/>
        </dgm:presLayoutVars>
      </dgm:prSet>
      <dgm:spPr/>
    </dgm:pt>
    <dgm:pt modelId="{EFF13098-ED8F-4FC5-84F5-AAA5CFA02592}" type="pres">
      <dgm:prSet presAssocID="{23B72C73-1832-49D7-AFFB-20AF6DFDDC6D}" presName="nodeRect" presStyleLbl="alignNode1" presStyleIdx="1" presStyleCnt="5">
        <dgm:presLayoutVars>
          <dgm:bulletEnabled val="1"/>
        </dgm:presLayoutVars>
      </dgm:prSet>
      <dgm:spPr/>
    </dgm:pt>
    <dgm:pt modelId="{C068EC25-A226-485A-9CA2-A3024844F499}" type="pres">
      <dgm:prSet presAssocID="{198B4725-1A7D-4535-880D-DAF0D2F1C1B8}" presName="sibTrans" presStyleCnt="0"/>
      <dgm:spPr/>
    </dgm:pt>
    <dgm:pt modelId="{243571DC-9D85-46A2-B6B8-C5C7D4A9221E}" type="pres">
      <dgm:prSet presAssocID="{8D4169E9-0AC5-4940-9286-9C5F21716238}" presName="compositeNode" presStyleCnt="0">
        <dgm:presLayoutVars>
          <dgm:bulletEnabled val="1"/>
        </dgm:presLayoutVars>
      </dgm:prSet>
      <dgm:spPr/>
    </dgm:pt>
    <dgm:pt modelId="{DAFCD7A5-D17F-4C63-B65D-808C4E6B9E24}" type="pres">
      <dgm:prSet presAssocID="{8D4169E9-0AC5-4940-9286-9C5F21716238}" presName="bgRect" presStyleLbl="alignNode1" presStyleIdx="2" presStyleCnt="5"/>
      <dgm:spPr/>
    </dgm:pt>
    <dgm:pt modelId="{9EB44CE8-3D73-4FDA-9625-D112AFB52CD2}" type="pres">
      <dgm:prSet presAssocID="{BF2B0B0C-D45A-42E2-85D3-2EA84761BB4B}" presName="sibTransNodeRect" presStyleLbl="alignNode1" presStyleIdx="2" presStyleCnt="5">
        <dgm:presLayoutVars>
          <dgm:chMax val="0"/>
          <dgm:bulletEnabled val="1"/>
        </dgm:presLayoutVars>
      </dgm:prSet>
      <dgm:spPr/>
    </dgm:pt>
    <dgm:pt modelId="{57729AAE-34D6-459F-A6D5-8858D6B15EAD}" type="pres">
      <dgm:prSet presAssocID="{8D4169E9-0AC5-4940-9286-9C5F21716238}" presName="nodeRect" presStyleLbl="alignNode1" presStyleIdx="2" presStyleCnt="5">
        <dgm:presLayoutVars>
          <dgm:bulletEnabled val="1"/>
        </dgm:presLayoutVars>
      </dgm:prSet>
      <dgm:spPr/>
    </dgm:pt>
    <dgm:pt modelId="{3923DBCA-1036-4368-9214-94F485C9F81A}" type="pres">
      <dgm:prSet presAssocID="{BF2B0B0C-D45A-42E2-85D3-2EA84761BB4B}" presName="sibTrans" presStyleCnt="0"/>
      <dgm:spPr/>
    </dgm:pt>
    <dgm:pt modelId="{25825C7C-1C27-4F96-8A93-A0549DF1FA4B}" type="pres">
      <dgm:prSet presAssocID="{043A388F-9DF2-4233-8D0E-9F5F0491ADCB}" presName="compositeNode" presStyleCnt="0">
        <dgm:presLayoutVars>
          <dgm:bulletEnabled val="1"/>
        </dgm:presLayoutVars>
      </dgm:prSet>
      <dgm:spPr/>
    </dgm:pt>
    <dgm:pt modelId="{FCD8E2B4-4CC9-4028-AE88-5DFEFC8E3CC1}" type="pres">
      <dgm:prSet presAssocID="{043A388F-9DF2-4233-8D0E-9F5F0491ADCB}" presName="bgRect" presStyleLbl="alignNode1" presStyleIdx="3" presStyleCnt="5"/>
      <dgm:spPr/>
    </dgm:pt>
    <dgm:pt modelId="{1CCFDC9B-E590-4518-89CC-72ED3AB93223}" type="pres">
      <dgm:prSet presAssocID="{2D4CE928-4DDF-481A-9F66-4E5B72B535C3}" presName="sibTransNodeRect" presStyleLbl="alignNode1" presStyleIdx="3" presStyleCnt="5">
        <dgm:presLayoutVars>
          <dgm:chMax val="0"/>
          <dgm:bulletEnabled val="1"/>
        </dgm:presLayoutVars>
      </dgm:prSet>
      <dgm:spPr/>
    </dgm:pt>
    <dgm:pt modelId="{C57CBE82-CC34-4A6A-AC44-6CF078CF1F39}" type="pres">
      <dgm:prSet presAssocID="{043A388F-9DF2-4233-8D0E-9F5F0491ADCB}" presName="nodeRect" presStyleLbl="alignNode1" presStyleIdx="3" presStyleCnt="5">
        <dgm:presLayoutVars>
          <dgm:bulletEnabled val="1"/>
        </dgm:presLayoutVars>
      </dgm:prSet>
      <dgm:spPr/>
    </dgm:pt>
    <dgm:pt modelId="{629C3267-8994-45D4-8700-C19368722EF7}" type="pres">
      <dgm:prSet presAssocID="{2D4CE928-4DDF-481A-9F66-4E5B72B535C3}" presName="sibTrans" presStyleCnt="0"/>
      <dgm:spPr/>
    </dgm:pt>
    <dgm:pt modelId="{2E80EE10-EB08-40E8-A6C6-128016FC3AF6}" type="pres">
      <dgm:prSet presAssocID="{5D09A4FD-1FA6-436E-9088-36F8C85ABB12}" presName="compositeNode" presStyleCnt="0">
        <dgm:presLayoutVars>
          <dgm:bulletEnabled val="1"/>
        </dgm:presLayoutVars>
      </dgm:prSet>
      <dgm:spPr/>
    </dgm:pt>
    <dgm:pt modelId="{AB89EA79-0A44-47B5-8172-F8C44EDF0A9A}" type="pres">
      <dgm:prSet presAssocID="{5D09A4FD-1FA6-436E-9088-36F8C85ABB12}" presName="bgRect" presStyleLbl="alignNode1" presStyleIdx="4" presStyleCnt="5"/>
      <dgm:spPr/>
    </dgm:pt>
    <dgm:pt modelId="{8FB8C315-8EA6-4CAB-AFF2-EA9128A729E1}" type="pres">
      <dgm:prSet presAssocID="{CB1E2A65-DDA2-46D7-BC93-FA0673A56D86}" presName="sibTransNodeRect" presStyleLbl="alignNode1" presStyleIdx="4" presStyleCnt="5">
        <dgm:presLayoutVars>
          <dgm:chMax val="0"/>
          <dgm:bulletEnabled val="1"/>
        </dgm:presLayoutVars>
      </dgm:prSet>
      <dgm:spPr/>
    </dgm:pt>
    <dgm:pt modelId="{894C5488-B4F4-4D31-8A47-4644CE7EA8CE}" type="pres">
      <dgm:prSet presAssocID="{5D09A4FD-1FA6-436E-9088-36F8C85ABB12}" presName="nodeRect" presStyleLbl="alignNode1" presStyleIdx="4" presStyleCnt="5">
        <dgm:presLayoutVars>
          <dgm:bulletEnabled val="1"/>
        </dgm:presLayoutVars>
      </dgm:prSet>
      <dgm:spPr/>
    </dgm:pt>
  </dgm:ptLst>
  <dgm:cxnLst>
    <dgm:cxn modelId="{6543CD0F-08D3-486C-961F-24B34ED2D085}" type="presOf" srcId="{BF2B0B0C-D45A-42E2-85D3-2EA84761BB4B}" destId="{9EB44CE8-3D73-4FDA-9625-D112AFB52CD2}" srcOrd="0" destOrd="0" presId="urn:microsoft.com/office/officeart/2016/7/layout/LinearBlockProcessNumbered"/>
    <dgm:cxn modelId="{D6EFEE10-4A92-43FB-9FA1-F81183937BB4}" type="presOf" srcId="{23B72C73-1832-49D7-AFFB-20AF6DFDDC6D}" destId="{EFF13098-ED8F-4FC5-84F5-AAA5CFA02592}" srcOrd="1" destOrd="0" presId="urn:microsoft.com/office/officeart/2016/7/layout/LinearBlockProcessNumbered"/>
    <dgm:cxn modelId="{1DA96513-44E3-48BF-9616-E3F407E80A65}" type="presOf" srcId="{23B72C73-1832-49D7-AFFB-20AF6DFDDC6D}" destId="{C2216369-4C1C-484C-AE85-B0E1940D9727}" srcOrd="0" destOrd="0" presId="urn:microsoft.com/office/officeart/2016/7/layout/LinearBlockProcessNumbered"/>
    <dgm:cxn modelId="{8FED7F26-68C1-4E7D-96A8-DA3E91489FFC}" type="presOf" srcId="{5D09A4FD-1FA6-436E-9088-36F8C85ABB12}" destId="{AB89EA79-0A44-47B5-8172-F8C44EDF0A9A}" srcOrd="0" destOrd="0" presId="urn:microsoft.com/office/officeart/2016/7/layout/LinearBlockProcessNumbered"/>
    <dgm:cxn modelId="{620B612A-F7DC-4FB3-9C45-E4A448C47138}" type="presOf" srcId="{165BC9F6-FE1B-4A82-B82B-3A613BACDF63}" destId="{09BC5C52-3C4D-45E7-BC53-7287E5D7E4F3}" srcOrd="1" destOrd="0" presId="urn:microsoft.com/office/officeart/2016/7/layout/LinearBlockProcessNumbered"/>
    <dgm:cxn modelId="{10D5B02C-4DFF-4E2C-B585-7FE244DB2183}" type="presOf" srcId="{043A388F-9DF2-4233-8D0E-9F5F0491ADCB}" destId="{FCD8E2B4-4CC9-4028-AE88-5DFEFC8E3CC1}" srcOrd="0" destOrd="0" presId="urn:microsoft.com/office/officeart/2016/7/layout/LinearBlockProcessNumbered"/>
    <dgm:cxn modelId="{E5D0FA5C-2D2C-4EB1-995A-81C42B969A9D}" srcId="{BF1BEE45-EDEC-4E3C-AEAF-91BFAA04303A}" destId="{043A388F-9DF2-4233-8D0E-9F5F0491ADCB}" srcOrd="3" destOrd="0" parTransId="{C65AFB78-DFAC-478C-BE43-D3385B35CF12}" sibTransId="{2D4CE928-4DDF-481A-9F66-4E5B72B535C3}"/>
    <dgm:cxn modelId="{B5B1F446-C972-4469-B57D-A9FDDBBC0545}" srcId="{BF1BEE45-EDEC-4E3C-AEAF-91BFAA04303A}" destId="{165BC9F6-FE1B-4A82-B82B-3A613BACDF63}" srcOrd="0" destOrd="0" parTransId="{20A3B558-983E-454A-AE7D-7348A4624109}" sibTransId="{B3F1AE91-A090-4CA4-AC4D-25FDAD8A19ED}"/>
    <dgm:cxn modelId="{F794906F-C32D-44B4-BD38-DA73097ABD1F}" type="presOf" srcId="{BF1BEE45-EDEC-4E3C-AEAF-91BFAA04303A}" destId="{4774204E-8442-45D6-9339-667F2D40D8BB}" srcOrd="0" destOrd="0" presId="urn:microsoft.com/office/officeart/2016/7/layout/LinearBlockProcessNumbered"/>
    <dgm:cxn modelId="{A162C776-6026-4457-AE52-8D6550246828}" type="presOf" srcId="{165BC9F6-FE1B-4A82-B82B-3A613BACDF63}" destId="{9E9A5AAC-A1CC-4EF6-BEB5-CE54AAAE5EB1}" srcOrd="0" destOrd="0" presId="urn:microsoft.com/office/officeart/2016/7/layout/LinearBlockProcessNumbered"/>
    <dgm:cxn modelId="{3F1A747C-021D-4AF1-B90E-8E6715DBF5C6}" type="presOf" srcId="{8D4169E9-0AC5-4940-9286-9C5F21716238}" destId="{DAFCD7A5-D17F-4C63-B65D-808C4E6B9E24}" srcOrd="0" destOrd="0" presId="urn:microsoft.com/office/officeart/2016/7/layout/LinearBlockProcessNumbered"/>
    <dgm:cxn modelId="{F675DB9D-1029-46D9-95E2-7A0D464406C0}" srcId="{BF1BEE45-EDEC-4E3C-AEAF-91BFAA04303A}" destId="{5D09A4FD-1FA6-436E-9088-36F8C85ABB12}" srcOrd="4" destOrd="0" parTransId="{BC3726CF-BE55-4E51-A7CF-892093F51A2E}" sibTransId="{CB1E2A65-DDA2-46D7-BC93-FA0673A56D86}"/>
    <dgm:cxn modelId="{9E6459A2-7A51-4CB2-9866-9FF4DC438850}" type="presOf" srcId="{CB1E2A65-DDA2-46D7-BC93-FA0673A56D86}" destId="{8FB8C315-8EA6-4CAB-AFF2-EA9128A729E1}" srcOrd="0" destOrd="0" presId="urn:microsoft.com/office/officeart/2016/7/layout/LinearBlockProcessNumbered"/>
    <dgm:cxn modelId="{165A47A5-A069-4A41-B0ED-653664692422}" srcId="{BF1BEE45-EDEC-4E3C-AEAF-91BFAA04303A}" destId="{8D4169E9-0AC5-4940-9286-9C5F21716238}" srcOrd="2" destOrd="0" parTransId="{27C2BD0D-208E-40F2-94CF-161588B32A4B}" sibTransId="{BF2B0B0C-D45A-42E2-85D3-2EA84761BB4B}"/>
    <dgm:cxn modelId="{EAC1C6A5-F521-4B4D-AEAC-04CB3EAECFCC}" type="presOf" srcId="{5D09A4FD-1FA6-436E-9088-36F8C85ABB12}" destId="{894C5488-B4F4-4D31-8A47-4644CE7EA8CE}" srcOrd="1" destOrd="0" presId="urn:microsoft.com/office/officeart/2016/7/layout/LinearBlockProcessNumbered"/>
    <dgm:cxn modelId="{C873D6B9-108B-4C95-858C-10BF7DB1C8B5}" type="presOf" srcId="{043A388F-9DF2-4233-8D0E-9F5F0491ADCB}" destId="{C57CBE82-CC34-4A6A-AC44-6CF078CF1F39}" srcOrd="1" destOrd="0" presId="urn:microsoft.com/office/officeart/2016/7/layout/LinearBlockProcessNumbered"/>
    <dgm:cxn modelId="{73CC95BF-8A50-45BB-8FC6-325F5BCEA8D9}" srcId="{BF1BEE45-EDEC-4E3C-AEAF-91BFAA04303A}" destId="{23B72C73-1832-49D7-AFFB-20AF6DFDDC6D}" srcOrd="1" destOrd="0" parTransId="{FD19CD1A-B107-4D90-9D31-1016D9E3D00D}" sibTransId="{198B4725-1A7D-4535-880D-DAF0D2F1C1B8}"/>
    <dgm:cxn modelId="{996581C0-879E-4DBE-B602-3DD4C4A88D7E}" type="presOf" srcId="{2D4CE928-4DDF-481A-9F66-4E5B72B535C3}" destId="{1CCFDC9B-E590-4518-89CC-72ED3AB93223}" srcOrd="0" destOrd="0" presId="urn:microsoft.com/office/officeart/2016/7/layout/LinearBlockProcessNumbered"/>
    <dgm:cxn modelId="{2BD6B5C0-E862-4E04-B19D-DCAA424569E2}" type="presOf" srcId="{8D4169E9-0AC5-4940-9286-9C5F21716238}" destId="{57729AAE-34D6-459F-A6D5-8858D6B15EAD}" srcOrd="1" destOrd="0" presId="urn:microsoft.com/office/officeart/2016/7/layout/LinearBlockProcessNumbered"/>
    <dgm:cxn modelId="{9102A5DD-2248-4F64-9C09-251B0B71B614}" type="presOf" srcId="{B3F1AE91-A090-4CA4-AC4D-25FDAD8A19ED}" destId="{F27122C0-4ABD-401A-8E9A-C0F64203B75A}" srcOrd="0" destOrd="0" presId="urn:microsoft.com/office/officeart/2016/7/layout/LinearBlockProcessNumbered"/>
    <dgm:cxn modelId="{AC4756FC-2876-4980-9AA5-6563E1667758}" type="presOf" srcId="{198B4725-1A7D-4535-880D-DAF0D2F1C1B8}" destId="{6F3D7E2D-3E88-48CD-BBFD-790C12454E1E}" srcOrd="0" destOrd="0" presId="urn:microsoft.com/office/officeart/2016/7/layout/LinearBlockProcessNumbered"/>
    <dgm:cxn modelId="{89A2EB3F-5A41-4314-8464-DFB2A4EDAF26}" type="presParOf" srcId="{4774204E-8442-45D6-9339-667F2D40D8BB}" destId="{58FBDF26-BE20-49CA-A48E-43DA4AB0D3FA}" srcOrd="0" destOrd="0" presId="urn:microsoft.com/office/officeart/2016/7/layout/LinearBlockProcessNumbered"/>
    <dgm:cxn modelId="{A59819DF-7A5E-44AB-8FEC-E412E666034E}" type="presParOf" srcId="{58FBDF26-BE20-49CA-A48E-43DA4AB0D3FA}" destId="{9E9A5AAC-A1CC-4EF6-BEB5-CE54AAAE5EB1}" srcOrd="0" destOrd="0" presId="urn:microsoft.com/office/officeart/2016/7/layout/LinearBlockProcessNumbered"/>
    <dgm:cxn modelId="{7B80947D-974D-4B07-9F23-FDB6667388D8}" type="presParOf" srcId="{58FBDF26-BE20-49CA-A48E-43DA4AB0D3FA}" destId="{F27122C0-4ABD-401A-8E9A-C0F64203B75A}" srcOrd="1" destOrd="0" presId="urn:microsoft.com/office/officeart/2016/7/layout/LinearBlockProcessNumbered"/>
    <dgm:cxn modelId="{1400627B-7B4F-4D62-A086-BD444B6EA0AB}" type="presParOf" srcId="{58FBDF26-BE20-49CA-A48E-43DA4AB0D3FA}" destId="{09BC5C52-3C4D-45E7-BC53-7287E5D7E4F3}" srcOrd="2" destOrd="0" presId="urn:microsoft.com/office/officeart/2016/7/layout/LinearBlockProcessNumbered"/>
    <dgm:cxn modelId="{4C4E7DA1-843B-41A6-82FF-B3578E75AB79}" type="presParOf" srcId="{4774204E-8442-45D6-9339-667F2D40D8BB}" destId="{910DFEAF-52FD-446D-B4B9-2430C92B745B}" srcOrd="1" destOrd="0" presId="urn:microsoft.com/office/officeart/2016/7/layout/LinearBlockProcessNumbered"/>
    <dgm:cxn modelId="{0086DE84-ACA5-4CCC-B457-E591849B7D99}" type="presParOf" srcId="{4774204E-8442-45D6-9339-667F2D40D8BB}" destId="{8C48EBBC-79D1-4E36-9188-A45976A9DB7B}" srcOrd="2" destOrd="0" presId="urn:microsoft.com/office/officeart/2016/7/layout/LinearBlockProcessNumbered"/>
    <dgm:cxn modelId="{C06A0F72-26CE-490C-A016-CCA5CACA4C8B}" type="presParOf" srcId="{8C48EBBC-79D1-4E36-9188-A45976A9DB7B}" destId="{C2216369-4C1C-484C-AE85-B0E1940D9727}" srcOrd="0" destOrd="0" presId="urn:microsoft.com/office/officeart/2016/7/layout/LinearBlockProcessNumbered"/>
    <dgm:cxn modelId="{A968FA48-BA2B-4E1E-AA9C-AB9CC8A4D26B}" type="presParOf" srcId="{8C48EBBC-79D1-4E36-9188-A45976A9DB7B}" destId="{6F3D7E2D-3E88-48CD-BBFD-790C12454E1E}" srcOrd="1" destOrd="0" presId="urn:microsoft.com/office/officeart/2016/7/layout/LinearBlockProcessNumbered"/>
    <dgm:cxn modelId="{1D539ED4-98E3-4FEF-BC0C-847B1408D67D}" type="presParOf" srcId="{8C48EBBC-79D1-4E36-9188-A45976A9DB7B}" destId="{EFF13098-ED8F-4FC5-84F5-AAA5CFA02592}" srcOrd="2" destOrd="0" presId="urn:microsoft.com/office/officeart/2016/7/layout/LinearBlockProcessNumbered"/>
    <dgm:cxn modelId="{4AC286A2-6280-42E0-B79A-A1927179962C}" type="presParOf" srcId="{4774204E-8442-45D6-9339-667F2D40D8BB}" destId="{C068EC25-A226-485A-9CA2-A3024844F499}" srcOrd="3" destOrd="0" presId="urn:microsoft.com/office/officeart/2016/7/layout/LinearBlockProcessNumbered"/>
    <dgm:cxn modelId="{93ED4858-606C-4F7B-B658-7C7BEEFFFE3C}" type="presParOf" srcId="{4774204E-8442-45D6-9339-667F2D40D8BB}" destId="{243571DC-9D85-46A2-B6B8-C5C7D4A9221E}" srcOrd="4" destOrd="0" presId="urn:microsoft.com/office/officeart/2016/7/layout/LinearBlockProcessNumbered"/>
    <dgm:cxn modelId="{699AA0ED-8C9F-48EB-8E47-FE993D704D81}" type="presParOf" srcId="{243571DC-9D85-46A2-B6B8-C5C7D4A9221E}" destId="{DAFCD7A5-D17F-4C63-B65D-808C4E6B9E24}" srcOrd="0" destOrd="0" presId="urn:microsoft.com/office/officeart/2016/7/layout/LinearBlockProcessNumbered"/>
    <dgm:cxn modelId="{E185B12D-1D4D-4723-89BD-8C4894F4DBBD}" type="presParOf" srcId="{243571DC-9D85-46A2-B6B8-C5C7D4A9221E}" destId="{9EB44CE8-3D73-4FDA-9625-D112AFB52CD2}" srcOrd="1" destOrd="0" presId="urn:microsoft.com/office/officeart/2016/7/layout/LinearBlockProcessNumbered"/>
    <dgm:cxn modelId="{EFE6654B-02A9-4BC1-A06F-ED239002F72A}" type="presParOf" srcId="{243571DC-9D85-46A2-B6B8-C5C7D4A9221E}" destId="{57729AAE-34D6-459F-A6D5-8858D6B15EAD}" srcOrd="2" destOrd="0" presId="urn:microsoft.com/office/officeart/2016/7/layout/LinearBlockProcessNumbered"/>
    <dgm:cxn modelId="{D09B3693-B8CB-4CBF-B574-A32F46A51AB0}" type="presParOf" srcId="{4774204E-8442-45D6-9339-667F2D40D8BB}" destId="{3923DBCA-1036-4368-9214-94F485C9F81A}" srcOrd="5" destOrd="0" presId="urn:microsoft.com/office/officeart/2016/7/layout/LinearBlockProcessNumbered"/>
    <dgm:cxn modelId="{56B324EC-35B8-4AB8-87C5-42F844BDF5AC}" type="presParOf" srcId="{4774204E-8442-45D6-9339-667F2D40D8BB}" destId="{25825C7C-1C27-4F96-8A93-A0549DF1FA4B}" srcOrd="6" destOrd="0" presId="urn:microsoft.com/office/officeart/2016/7/layout/LinearBlockProcessNumbered"/>
    <dgm:cxn modelId="{11B8B049-1B78-4DF1-813C-DBCFB73CA421}" type="presParOf" srcId="{25825C7C-1C27-4F96-8A93-A0549DF1FA4B}" destId="{FCD8E2B4-4CC9-4028-AE88-5DFEFC8E3CC1}" srcOrd="0" destOrd="0" presId="urn:microsoft.com/office/officeart/2016/7/layout/LinearBlockProcessNumbered"/>
    <dgm:cxn modelId="{6FE00D49-4EB4-44E1-BF91-1E2BC6A0F980}" type="presParOf" srcId="{25825C7C-1C27-4F96-8A93-A0549DF1FA4B}" destId="{1CCFDC9B-E590-4518-89CC-72ED3AB93223}" srcOrd="1" destOrd="0" presId="urn:microsoft.com/office/officeart/2016/7/layout/LinearBlockProcessNumbered"/>
    <dgm:cxn modelId="{A4F23787-B1EB-4CFB-9B0B-A04B11E10A6A}" type="presParOf" srcId="{25825C7C-1C27-4F96-8A93-A0549DF1FA4B}" destId="{C57CBE82-CC34-4A6A-AC44-6CF078CF1F39}" srcOrd="2" destOrd="0" presId="urn:microsoft.com/office/officeart/2016/7/layout/LinearBlockProcessNumbered"/>
    <dgm:cxn modelId="{4B860ECB-01AD-4428-B835-5DF21759D025}" type="presParOf" srcId="{4774204E-8442-45D6-9339-667F2D40D8BB}" destId="{629C3267-8994-45D4-8700-C19368722EF7}" srcOrd="7" destOrd="0" presId="urn:microsoft.com/office/officeart/2016/7/layout/LinearBlockProcessNumbered"/>
    <dgm:cxn modelId="{0FBD8C97-D539-4850-8BB0-BE934F8B1CE3}" type="presParOf" srcId="{4774204E-8442-45D6-9339-667F2D40D8BB}" destId="{2E80EE10-EB08-40E8-A6C6-128016FC3AF6}" srcOrd="8" destOrd="0" presId="urn:microsoft.com/office/officeart/2016/7/layout/LinearBlockProcessNumbered"/>
    <dgm:cxn modelId="{E8B4FE2B-6077-4056-8D62-3281B9824FBA}" type="presParOf" srcId="{2E80EE10-EB08-40E8-A6C6-128016FC3AF6}" destId="{AB89EA79-0A44-47B5-8172-F8C44EDF0A9A}" srcOrd="0" destOrd="0" presId="urn:microsoft.com/office/officeart/2016/7/layout/LinearBlockProcessNumbered"/>
    <dgm:cxn modelId="{4E7E6D04-30E1-44D5-B687-1346C07E1346}" type="presParOf" srcId="{2E80EE10-EB08-40E8-A6C6-128016FC3AF6}" destId="{8FB8C315-8EA6-4CAB-AFF2-EA9128A729E1}" srcOrd="1" destOrd="0" presId="urn:microsoft.com/office/officeart/2016/7/layout/LinearBlockProcessNumbered"/>
    <dgm:cxn modelId="{67F7A8FC-2DF1-4B8D-8E90-E7F446D343C9}" type="presParOf" srcId="{2E80EE10-EB08-40E8-A6C6-128016FC3AF6}" destId="{894C5488-B4F4-4D31-8A47-4644CE7EA8CE}" srcOrd="2" destOrd="0" presId="urn:microsoft.com/office/officeart/2016/7/layout/LinearBlockProcessNumbered"/>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5A1928D3-EC45-40B4-84CA-8350684EBD0C}" type="doc">
      <dgm:prSet loTypeId="urn:microsoft.com/office/officeart/2008/layout/LinedList" loCatId="list" qsTypeId="urn:microsoft.com/office/officeart/2005/8/quickstyle/simple2" qsCatId="simple" csTypeId="urn:microsoft.com/office/officeart/2005/8/colors/accent1_2" csCatId="accent1"/>
      <dgm:spPr/>
      <dgm:t>
        <a:bodyPr/>
        <a:lstStyle/>
        <a:p>
          <a:endParaRPr lang="en-US"/>
        </a:p>
      </dgm:t>
    </dgm:pt>
    <dgm:pt modelId="{D5752366-3A95-4016-836B-A522EF83D0DB}">
      <dgm:prSet/>
      <dgm:spPr/>
      <dgm:t>
        <a:bodyPr/>
        <a:lstStyle/>
        <a:p>
          <a:pPr algn="ctr"/>
          <a:r>
            <a:rPr lang="en-US"/>
            <a:t>For a personalized MMAP Appointment call</a:t>
          </a:r>
        </a:p>
      </dgm:t>
    </dgm:pt>
    <dgm:pt modelId="{685BB82A-E023-4CE5-9269-A55D2F97FABA}" type="parTrans" cxnId="{35C359D8-2827-4FC7-A6D8-C6FCA922A80F}">
      <dgm:prSet/>
      <dgm:spPr/>
      <dgm:t>
        <a:bodyPr/>
        <a:lstStyle/>
        <a:p>
          <a:endParaRPr lang="en-US"/>
        </a:p>
      </dgm:t>
    </dgm:pt>
    <dgm:pt modelId="{C2E25403-0117-47E6-98CB-E3A62D7781AC}" type="sibTrans" cxnId="{35C359D8-2827-4FC7-A6D8-C6FCA922A80F}">
      <dgm:prSet/>
      <dgm:spPr/>
      <dgm:t>
        <a:bodyPr/>
        <a:lstStyle/>
        <a:p>
          <a:endParaRPr lang="en-US"/>
        </a:p>
      </dgm:t>
    </dgm:pt>
    <dgm:pt modelId="{8C3CF5DE-D823-4117-8BC0-74CA918CE02F}">
      <dgm:prSet/>
      <dgm:spPr/>
      <dgm:t>
        <a:bodyPr anchor="ctr"/>
        <a:lstStyle/>
        <a:p>
          <a:pPr algn="ctr"/>
          <a:r>
            <a:rPr lang="en-US"/>
            <a:t>1-800-803-7174</a:t>
          </a:r>
        </a:p>
      </dgm:t>
    </dgm:pt>
    <dgm:pt modelId="{34F2DEA4-1F64-47AA-A634-F4E3ABD3EEE6}" type="parTrans" cxnId="{F1C964F3-B431-4E53-A0EC-B07C926C8CC8}">
      <dgm:prSet/>
      <dgm:spPr/>
      <dgm:t>
        <a:bodyPr/>
        <a:lstStyle/>
        <a:p>
          <a:endParaRPr lang="en-US"/>
        </a:p>
      </dgm:t>
    </dgm:pt>
    <dgm:pt modelId="{8E5241D9-943F-47A1-B9FB-CE70E5DB8F1E}" type="sibTrans" cxnId="{F1C964F3-B431-4E53-A0EC-B07C926C8CC8}">
      <dgm:prSet/>
      <dgm:spPr/>
      <dgm:t>
        <a:bodyPr/>
        <a:lstStyle/>
        <a:p>
          <a:endParaRPr lang="en-US"/>
        </a:p>
      </dgm:t>
    </dgm:pt>
    <dgm:pt modelId="{6E972631-71D5-477B-8AEA-22745AC654BF}">
      <dgm:prSet/>
      <dgm:spPr/>
      <dgm:t>
        <a:bodyPr/>
        <a:lstStyle/>
        <a:p>
          <a:pPr algn="ctr"/>
          <a:r>
            <a:rPr lang="en-US"/>
            <a:t>Open Enrollment is Oct 15</a:t>
          </a:r>
          <a:r>
            <a:rPr lang="en-US" baseline="30000"/>
            <a:t>th</a:t>
          </a:r>
          <a:r>
            <a:rPr lang="en-US"/>
            <a:t>-Dec 7</a:t>
          </a:r>
          <a:r>
            <a:rPr lang="en-US" baseline="30000"/>
            <a:t>th</a:t>
          </a:r>
          <a:r>
            <a:rPr lang="en-US"/>
            <a:t> </a:t>
          </a:r>
        </a:p>
      </dgm:t>
    </dgm:pt>
    <dgm:pt modelId="{E103D8A9-0C84-47E2-BB29-96AC24C6E4A5}" type="parTrans" cxnId="{92CB12CC-F0D1-4A5D-862A-637C6D0DA93E}">
      <dgm:prSet/>
      <dgm:spPr/>
      <dgm:t>
        <a:bodyPr/>
        <a:lstStyle/>
        <a:p>
          <a:endParaRPr lang="en-US"/>
        </a:p>
      </dgm:t>
    </dgm:pt>
    <dgm:pt modelId="{6A4A2D93-A877-4C35-B992-ECE9884E6777}" type="sibTrans" cxnId="{92CB12CC-F0D1-4A5D-862A-637C6D0DA93E}">
      <dgm:prSet/>
      <dgm:spPr/>
      <dgm:t>
        <a:bodyPr/>
        <a:lstStyle/>
        <a:p>
          <a:endParaRPr lang="en-US"/>
        </a:p>
      </dgm:t>
    </dgm:pt>
    <dgm:pt modelId="{6AFC2545-77C7-4B81-BA76-7817583C73B4}" type="pres">
      <dgm:prSet presAssocID="{5A1928D3-EC45-40B4-84CA-8350684EBD0C}" presName="vert0" presStyleCnt="0">
        <dgm:presLayoutVars>
          <dgm:dir/>
          <dgm:animOne val="branch"/>
          <dgm:animLvl val="lvl"/>
        </dgm:presLayoutVars>
      </dgm:prSet>
      <dgm:spPr/>
    </dgm:pt>
    <dgm:pt modelId="{DEA54A9E-97C7-4B9B-84CE-401C95A97F72}" type="pres">
      <dgm:prSet presAssocID="{D5752366-3A95-4016-836B-A522EF83D0DB}" presName="thickLine" presStyleLbl="alignNode1" presStyleIdx="0" presStyleCnt="3"/>
      <dgm:spPr/>
    </dgm:pt>
    <dgm:pt modelId="{69104A3F-20B3-46F4-A9CA-8E9355EAF74A}" type="pres">
      <dgm:prSet presAssocID="{D5752366-3A95-4016-836B-A522EF83D0DB}" presName="horz1" presStyleCnt="0"/>
      <dgm:spPr/>
    </dgm:pt>
    <dgm:pt modelId="{43B49FDF-C15C-4A45-B156-6DB6C1AC57AD}" type="pres">
      <dgm:prSet presAssocID="{D5752366-3A95-4016-836B-A522EF83D0DB}" presName="tx1" presStyleLbl="revTx" presStyleIdx="0" presStyleCnt="3"/>
      <dgm:spPr/>
    </dgm:pt>
    <dgm:pt modelId="{2B23200E-1CD8-4B3E-AACA-38BDA8B3A734}" type="pres">
      <dgm:prSet presAssocID="{D5752366-3A95-4016-836B-A522EF83D0DB}" presName="vert1" presStyleCnt="0"/>
      <dgm:spPr/>
    </dgm:pt>
    <dgm:pt modelId="{34233BD2-40B1-4E97-9BD3-FDCA1C0C575A}" type="pres">
      <dgm:prSet presAssocID="{8C3CF5DE-D823-4117-8BC0-74CA918CE02F}" presName="thickLine" presStyleLbl="alignNode1" presStyleIdx="1" presStyleCnt="3"/>
      <dgm:spPr/>
    </dgm:pt>
    <dgm:pt modelId="{2AAEA771-05EE-4BDF-97AF-E74AF0F80540}" type="pres">
      <dgm:prSet presAssocID="{8C3CF5DE-D823-4117-8BC0-74CA918CE02F}" presName="horz1" presStyleCnt="0"/>
      <dgm:spPr/>
    </dgm:pt>
    <dgm:pt modelId="{283FE4CB-D9F6-4400-A8A6-A260604919C8}" type="pres">
      <dgm:prSet presAssocID="{8C3CF5DE-D823-4117-8BC0-74CA918CE02F}" presName="tx1" presStyleLbl="revTx" presStyleIdx="1" presStyleCnt="3"/>
      <dgm:spPr/>
    </dgm:pt>
    <dgm:pt modelId="{857393CD-1195-45F6-9181-13DF84E91F81}" type="pres">
      <dgm:prSet presAssocID="{8C3CF5DE-D823-4117-8BC0-74CA918CE02F}" presName="vert1" presStyleCnt="0"/>
      <dgm:spPr/>
    </dgm:pt>
    <dgm:pt modelId="{147FC8B2-DB1A-4AE5-A6DC-293F0364EB72}" type="pres">
      <dgm:prSet presAssocID="{6E972631-71D5-477B-8AEA-22745AC654BF}" presName="thickLine" presStyleLbl="alignNode1" presStyleIdx="2" presStyleCnt="3"/>
      <dgm:spPr/>
    </dgm:pt>
    <dgm:pt modelId="{AC619827-D0F8-4087-AFC5-E0FF1F73B30A}" type="pres">
      <dgm:prSet presAssocID="{6E972631-71D5-477B-8AEA-22745AC654BF}" presName="horz1" presStyleCnt="0"/>
      <dgm:spPr/>
    </dgm:pt>
    <dgm:pt modelId="{F48235B5-8355-47B7-A159-07047C052FA7}" type="pres">
      <dgm:prSet presAssocID="{6E972631-71D5-477B-8AEA-22745AC654BF}" presName="tx1" presStyleLbl="revTx" presStyleIdx="2" presStyleCnt="3"/>
      <dgm:spPr/>
    </dgm:pt>
    <dgm:pt modelId="{4A7D77A2-F4AA-4084-A86B-E3F64CC6E6E4}" type="pres">
      <dgm:prSet presAssocID="{6E972631-71D5-477B-8AEA-22745AC654BF}" presName="vert1" presStyleCnt="0"/>
      <dgm:spPr/>
    </dgm:pt>
  </dgm:ptLst>
  <dgm:cxnLst>
    <dgm:cxn modelId="{758F9B38-A5BD-4A8A-B5EB-FC90CE964A72}" type="presOf" srcId="{5A1928D3-EC45-40B4-84CA-8350684EBD0C}" destId="{6AFC2545-77C7-4B81-BA76-7817583C73B4}" srcOrd="0" destOrd="0" presId="urn:microsoft.com/office/officeart/2008/layout/LinedList"/>
    <dgm:cxn modelId="{5A11A855-192B-447F-AECA-6D00EBD79B26}" type="presOf" srcId="{D5752366-3A95-4016-836B-A522EF83D0DB}" destId="{43B49FDF-C15C-4A45-B156-6DB6C1AC57AD}" srcOrd="0" destOrd="0" presId="urn:microsoft.com/office/officeart/2008/layout/LinedList"/>
    <dgm:cxn modelId="{6BFD407F-0F98-4509-B285-017E6A7CD051}" type="presOf" srcId="{6E972631-71D5-477B-8AEA-22745AC654BF}" destId="{F48235B5-8355-47B7-A159-07047C052FA7}" srcOrd="0" destOrd="0" presId="urn:microsoft.com/office/officeart/2008/layout/LinedList"/>
    <dgm:cxn modelId="{92CB12CC-F0D1-4A5D-862A-637C6D0DA93E}" srcId="{5A1928D3-EC45-40B4-84CA-8350684EBD0C}" destId="{6E972631-71D5-477B-8AEA-22745AC654BF}" srcOrd="2" destOrd="0" parTransId="{E103D8A9-0C84-47E2-BB29-96AC24C6E4A5}" sibTransId="{6A4A2D93-A877-4C35-B992-ECE9884E6777}"/>
    <dgm:cxn modelId="{35C359D8-2827-4FC7-A6D8-C6FCA922A80F}" srcId="{5A1928D3-EC45-40B4-84CA-8350684EBD0C}" destId="{D5752366-3A95-4016-836B-A522EF83D0DB}" srcOrd="0" destOrd="0" parTransId="{685BB82A-E023-4CE5-9269-A55D2F97FABA}" sibTransId="{C2E25403-0117-47E6-98CB-E3A62D7781AC}"/>
    <dgm:cxn modelId="{F1C964F3-B431-4E53-A0EC-B07C926C8CC8}" srcId="{5A1928D3-EC45-40B4-84CA-8350684EBD0C}" destId="{8C3CF5DE-D823-4117-8BC0-74CA918CE02F}" srcOrd="1" destOrd="0" parTransId="{34F2DEA4-1F64-47AA-A634-F4E3ABD3EEE6}" sibTransId="{8E5241D9-943F-47A1-B9FB-CE70E5DB8F1E}"/>
    <dgm:cxn modelId="{2056BFF8-031C-48D8-AF71-4D4231E569AB}" type="presOf" srcId="{8C3CF5DE-D823-4117-8BC0-74CA918CE02F}" destId="{283FE4CB-D9F6-4400-A8A6-A260604919C8}" srcOrd="0" destOrd="0" presId="urn:microsoft.com/office/officeart/2008/layout/LinedList"/>
    <dgm:cxn modelId="{5D9D233A-96DD-44FA-AF6A-58279BCAFC33}" type="presParOf" srcId="{6AFC2545-77C7-4B81-BA76-7817583C73B4}" destId="{DEA54A9E-97C7-4B9B-84CE-401C95A97F72}" srcOrd="0" destOrd="0" presId="urn:microsoft.com/office/officeart/2008/layout/LinedList"/>
    <dgm:cxn modelId="{88CDE2F7-715D-4048-83B8-9D86E0B14270}" type="presParOf" srcId="{6AFC2545-77C7-4B81-BA76-7817583C73B4}" destId="{69104A3F-20B3-46F4-A9CA-8E9355EAF74A}" srcOrd="1" destOrd="0" presId="urn:microsoft.com/office/officeart/2008/layout/LinedList"/>
    <dgm:cxn modelId="{81598F2F-59B1-4846-A4B7-7EB3BCB6C209}" type="presParOf" srcId="{69104A3F-20B3-46F4-A9CA-8E9355EAF74A}" destId="{43B49FDF-C15C-4A45-B156-6DB6C1AC57AD}" srcOrd="0" destOrd="0" presId="urn:microsoft.com/office/officeart/2008/layout/LinedList"/>
    <dgm:cxn modelId="{A450BF56-5FF2-4D05-9F80-DFC381C6983B}" type="presParOf" srcId="{69104A3F-20B3-46F4-A9CA-8E9355EAF74A}" destId="{2B23200E-1CD8-4B3E-AACA-38BDA8B3A734}" srcOrd="1" destOrd="0" presId="urn:microsoft.com/office/officeart/2008/layout/LinedList"/>
    <dgm:cxn modelId="{28860197-236F-43C9-8512-B758A8BD6603}" type="presParOf" srcId="{6AFC2545-77C7-4B81-BA76-7817583C73B4}" destId="{34233BD2-40B1-4E97-9BD3-FDCA1C0C575A}" srcOrd="2" destOrd="0" presId="urn:microsoft.com/office/officeart/2008/layout/LinedList"/>
    <dgm:cxn modelId="{EB0EDC94-1FEB-4C51-9AE3-2F94A75222CD}" type="presParOf" srcId="{6AFC2545-77C7-4B81-BA76-7817583C73B4}" destId="{2AAEA771-05EE-4BDF-97AF-E74AF0F80540}" srcOrd="3" destOrd="0" presId="urn:microsoft.com/office/officeart/2008/layout/LinedList"/>
    <dgm:cxn modelId="{D03E68D9-21C1-4E89-A58C-22DAD3B5835E}" type="presParOf" srcId="{2AAEA771-05EE-4BDF-97AF-E74AF0F80540}" destId="{283FE4CB-D9F6-4400-A8A6-A260604919C8}" srcOrd="0" destOrd="0" presId="urn:microsoft.com/office/officeart/2008/layout/LinedList"/>
    <dgm:cxn modelId="{4D78D050-4A5E-4346-B1BD-9492F1F8F3B7}" type="presParOf" srcId="{2AAEA771-05EE-4BDF-97AF-E74AF0F80540}" destId="{857393CD-1195-45F6-9181-13DF84E91F81}" srcOrd="1" destOrd="0" presId="urn:microsoft.com/office/officeart/2008/layout/LinedList"/>
    <dgm:cxn modelId="{E35250C4-AA27-4D03-9E55-138BA75675EF}" type="presParOf" srcId="{6AFC2545-77C7-4B81-BA76-7817583C73B4}" destId="{147FC8B2-DB1A-4AE5-A6DC-293F0364EB72}" srcOrd="4" destOrd="0" presId="urn:microsoft.com/office/officeart/2008/layout/LinedList"/>
    <dgm:cxn modelId="{14E56B82-1A6A-43E7-B27B-0BF1A12D7413}" type="presParOf" srcId="{6AFC2545-77C7-4B81-BA76-7817583C73B4}" destId="{AC619827-D0F8-4087-AFC5-E0FF1F73B30A}" srcOrd="5" destOrd="0" presId="urn:microsoft.com/office/officeart/2008/layout/LinedList"/>
    <dgm:cxn modelId="{1632354A-0123-4D2B-B464-883CC9EE0F83}" type="presParOf" srcId="{AC619827-D0F8-4087-AFC5-E0FF1F73B30A}" destId="{F48235B5-8355-47B7-A159-07047C052FA7}" srcOrd="0" destOrd="0" presId="urn:microsoft.com/office/officeart/2008/layout/LinedList"/>
    <dgm:cxn modelId="{32C64334-E4C1-4272-9956-BCAA3A18639D}" type="presParOf" srcId="{AC619827-D0F8-4087-AFC5-E0FF1F73B30A}" destId="{4A7D77A2-F4AA-4084-A86B-E3F64CC6E6E4}" srcOrd="1" destOrd="0" presId="urn:microsoft.com/office/officeart/2008/layout/Lin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8E66C69-CB62-4D0A-934D-94A714D24061}">
      <dsp:nvSpPr>
        <dsp:cNvPr id="0" name=""/>
        <dsp:cNvSpPr/>
      </dsp:nvSpPr>
      <dsp:spPr>
        <a:xfrm>
          <a:off x="0" y="27452"/>
          <a:ext cx="11029950" cy="678600"/>
        </a:xfrm>
        <a:prstGeom prst="roundRect">
          <a:avLst/>
        </a:prstGeom>
        <a:solidFill>
          <a:schemeClr val="accent3">
            <a:lumMod val="5000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US" sz="2900" kern="1200"/>
            <a:t>Medicare</a:t>
          </a:r>
        </a:p>
      </dsp:txBody>
      <dsp:txXfrm>
        <a:off x="33127" y="60579"/>
        <a:ext cx="10963696" cy="612346"/>
      </dsp:txXfrm>
    </dsp:sp>
    <dsp:sp modelId="{AC1D4C35-6112-4628-A750-2305949918DD}">
      <dsp:nvSpPr>
        <dsp:cNvPr id="0" name=""/>
        <dsp:cNvSpPr/>
      </dsp:nvSpPr>
      <dsp:spPr>
        <a:xfrm>
          <a:off x="0" y="706052"/>
          <a:ext cx="11029950" cy="15007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50201" tIns="36830" rIns="206248" bIns="36830" numCol="1" spcCol="1270" anchor="t" anchorCtr="0">
          <a:noAutofit/>
        </a:bodyPr>
        <a:lstStyle/>
        <a:p>
          <a:pPr marL="228600" lvl="1" indent="-228600" algn="l" defTabSz="1022350">
            <a:lnSpc>
              <a:spcPct val="90000"/>
            </a:lnSpc>
            <a:spcBef>
              <a:spcPct val="0"/>
            </a:spcBef>
            <a:spcAft>
              <a:spcPct val="20000"/>
            </a:spcAft>
            <a:buChar char="•"/>
          </a:pPr>
          <a:r>
            <a:rPr lang="en-US" sz="2300" kern="1200"/>
            <a:t>What it is</a:t>
          </a:r>
        </a:p>
        <a:p>
          <a:pPr marL="228600" lvl="1" indent="-228600" algn="l" defTabSz="1022350">
            <a:lnSpc>
              <a:spcPct val="90000"/>
            </a:lnSpc>
            <a:spcBef>
              <a:spcPct val="0"/>
            </a:spcBef>
            <a:spcAft>
              <a:spcPct val="20000"/>
            </a:spcAft>
            <a:buChar char="•"/>
          </a:pPr>
          <a:r>
            <a:rPr lang="en-US" sz="2300" kern="1200"/>
            <a:t>What’s </a:t>
          </a:r>
          <a:r>
            <a:rPr lang="en-US" sz="2300" kern="1200">
              <a:latin typeface="Gill Sans MT" panose="020B0502020104020203"/>
            </a:rPr>
            <a:t>new</a:t>
          </a:r>
          <a:r>
            <a:rPr lang="en-US" sz="2300" kern="1200"/>
            <a:t> to Medicare for </a:t>
          </a:r>
          <a:r>
            <a:rPr lang="en-US" sz="2300" kern="1200">
              <a:latin typeface="Gill Sans MT" panose="020B0502020104020203"/>
            </a:rPr>
            <a:t>2024</a:t>
          </a:r>
          <a:endParaRPr lang="en-US" sz="2300" kern="1200"/>
        </a:p>
        <a:p>
          <a:pPr marL="228600" lvl="1" indent="-228600" algn="l" defTabSz="1022350">
            <a:lnSpc>
              <a:spcPct val="90000"/>
            </a:lnSpc>
            <a:spcBef>
              <a:spcPct val="0"/>
            </a:spcBef>
            <a:spcAft>
              <a:spcPct val="20000"/>
            </a:spcAft>
            <a:buChar char="•"/>
          </a:pPr>
          <a:r>
            <a:rPr lang="en-US" sz="2300" kern="1200"/>
            <a:t>Why </a:t>
          </a:r>
          <a:r>
            <a:rPr lang="en-US" sz="2300" kern="1200">
              <a:latin typeface="Gill Sans MT" panose="020B0502020104020203"/>
            </a:rPr>
            <a:t>you</a:t>
          </a:r>
          <a:r>
            <a:rPr lang="en-US" sz="2300" kern="1200"/>
            <a:t> </a:t>
          </a:r>
          <a:r>
            <a:rPr lang="en-US" sz="2300" kern="1200">
              <a:latin typeface="Gill Sans MT" panose="020B0502020104020203"/>
            </a:rPr>
            <a:t>should</a:t>
          </a:r>
          <a:r>
            <a:rPr lang="en-US" sz="2300" kern="1200"/>
            <a:t> </a:t>
          </a:r>
          <a:r>
            <a:rPr lang="en-US" sz="2300" kern="1200">
              <a:latin typeface="Gill Sans MT" panose="020B0502020104020203"/>
            </a:rPr>
            <a:t>review</a:t>
          </a:r>
          <a:r>
            <a:rPr lang="en-US" sz="2300" kern="1200"/>
            <a:t> </a:t>
          </a:r>
          <a:r>
            <a:rPr lang="en-US" sz="2300" kern="1200">
              <a:latin typeface="Gill Sans MT" panose="020B0502020104020203"/>
            </a:rPr>
            <a:t>your</a:t>
          </a:r>
          <a:r>
            <a:rPr lang="en-US" sz="2300" kern="1200"/>
            <a:t> </a:t>
          </a:r>
          <a:r>
            <a:rPr lang="en-US" sz="2300" kern="1200">
              <a:latin typeface="Gill Sans MT" panose="020B0502020104020203"/>
            </a:rPr>
            <a:t>plan</a:t>
          </a:r>
          <a:r>
            <a:rPr lang="en-US" sz="2300" kern="1200"/>
            <a:t> </a:t>
          </a:r>
          <a:r>
            <a:rPr lang="en-US" sz="2300" kern="1200">
              <a:latin typeface="Gill Sans MT" panose="020B0502020104020203"/>
            </a:rPr>
            <a:t>each</a:t>
          </a:r>
          <a:r>
            <a:rPr lang="en-US" sz="2300" kern="1200"/>
            <a:t> </a:t>
          </a:r>
          <a:r>
            <a:rPr lang="en-US" sz="2300" kern="1200">
              <a:latin typeface="Gill Sans MT" panose="020B0502020104020203"/>
            </a:rPr>
            <a:t>year</a:t>
          </a:r>
          <a:endParaRPr lang="en-US" sz="2300" kern="1200"/>
        </a:p>
        <a:p>
          <a:pPr marL="228600" lvl="1" indent="-228600" algn="l" defTabSz="1022350" rtl="0">
            <a:lnSpc>
              <a:spcPct val="90000"/>
            </a:lnSpc>
            <a:spcBef>
              <a:spcPct val="0"/>
            </a:spcBef>
            <a:spcAft>
              <a:spcPct val="20000"/>
            </a:spcAft>
            <a:buChar char="•"/>
          </a:pPr>
          <a:r>
            <a:rPr lang="en-US" sz="2300" kern="1200"/>
            <a:t>What to </a:t>
          </a:r>
          <a:r>
            <a:rPr lang="en-US" sz="2300" kern="1200">
              <a:latin typeface="Gill Sans MT" panose="020B0502020104020203"/>
            </a:rPr>
            <a:t>look for when choosing </a:t>
          </a:r>
          <a:r>
            <a:rPr lang="en-US" sz="2300" kern="1200"/>
            <a:t>a </a:t>
          </a:r>
          <a:r>
            <a:rPr lang="en-US" sz="2300" kern="1200">
              <a:latin typeface="Gill Sans MT" panose="020B0502020104020203"/>
            </a:rPr>
            <a:t>plan</a:t>
          </a:r>
          <a:endParaRPr lang="en-US" sz="2300" kern="1200"/>
        </a:p>
      </dsp:txBody>
      <dsp:txXfrm>
        <a:off x="0" y="706052"/>
        <a:ext cx="11029950" cy="1500750"/>
      </dsp:txXfrm>
    </dsp:sp>
    <dsp:sp modelId="{C4094D14-0082-4320-B3F1-63540833103C}">
      <dsp:nvSpPr>
        <dsp:cNvPr id="0" name=""/>
        <dsp:cNvSpPr/>
      </dsp:nvSpPr>
      <dsp:spPr>
        <a:xfrm>
          <a:off x="0" y="2206802"/>
          <a:ext cx="11029950" cy="678600"/>
        </a:xfrm>
        <a:prstGeom prst="roundRect">
          <a:avLst/>
        </a:prstGeom>
        <a:solidFill>
          <a:schemeClr val="accent2">
            <a:lumMod val="5000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US" sz="2900" kern="1200"/>
            <a:t>MMAP</a:t>
          </a:r>
        </a:p>
      </dsp:txBody>
      <dsp:txXfrm>
        <a:off x="33127" y="2239929"/>
        <a:ext cx="10963696" cy="612346"/>
      </dsp:txXfrm>
    </dsp:sp>
    <dsp:sp modelId="{D355E978-3AE2-4CA4-B538-6DB53D48328E}">
      <dsp:nvSpPr>
        <dsp:cNvPr id="0" name=""/>
        <dsp:cNvSpPr/>
      </dsp:nvSpPr>
      <dsp:spPr>
        <a:xfrm>
          <a:off x="0" y="2885402"/>
          <a:ext cx="11029950" cy="7653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50201" tIns="36830" rIns="206248" bIns="36830" numCol="1" spcCol="1270" anchor="t" anchorCtr="0">
          <a:noAutofit/>
        </a:bodyPr>
        <a:lstStyle/>
        <a:p>
          <a:pPr marL="228600" lvl="1" indent="-228600" algn="l" defTabSz="1022350">
            <a:lnSpc>
              <a:spcPct val="90000"/>
            </a:lnSpc>
            <a:spcBef>
              <a:spcPct val="0"/>
            </a:spcBef>
            <a:spcAft>
              <a:spcPct val="20000"/>
            </a:spcAft>
            <a:buChar char="•"/>
          </a:pPr>
          <a:r>
            <a:rPr lang="en-US" sz="2300" kern="1200"/>
            <a:t>Who we are</a:t>
          </a:r>
        </a:p>
        <a:p>
          <a:pPr marL="228600" lvl="1" indent="-228600" algn="l" defTabSz="1022350" rtl="0">
            <a:lnSpc>
              <a:spcPct val="90000"/>
            </a:lnSpc>
            <a:spcBef>
              <a:spcPct val="0"/>
            </a:spcBef>
            <a:spcAft>
              <a:spcPct val="20000"/>
            </a:spcAft>
            <a:buChar char="•"/>
          </a:pPr>
          <a:r>
            <a:rPr lang="en-US" sz="2300" kern="1200"/>
            <a:t>How MMAP </a:t>
          </a:r>
          <a:r>
            <a:rPr lang="en-US" sz="2300" kern="1200">
              <a:latin typeface="Gill Sans MT" panose="020B0502020104020203"/>
            </a:rPr>
            <a:t>can</a:t>
          </a:r>
          <a:r>
            <a:rPr lang="en-US" sz="2300" kern="1200"/>
            <a:t> </a:t>
          </a:r>
          <a:r>
            <a:rPr lang="en-US" sz="2300" kern="1200">
              <a:latin typeface="Gill Sans MT" panose="020B0502020104020203"/>
            </a:rPr>
            <a:t>help</a:t>
          </a:r>
          <a:r>
            <a:rPr lang="en-US" sz="2300" kern="1200"/>
            <a:t> </a:t>
          </a:r>
          <a:r>
            <a:rPr lang="en-US" sz="2300" kern="1200">
              <a:latin typeface="Gill Sans MT" panose="020B0502020104020203"/>
            </a:rPr>
            <a:t>you</a:t>
          </a:r>
          <a:r>
            <a:rPr lang="en-US" sz="2300" kern="1200"/>
            <a:t> </a:t>
          </a:r>
          <a:r>
            <a:rPr lang="en-US" sz="2300" kern="1200">
              <a:latin typeface="Gill Sans MT" panose="020B0502020104020203"/>
            </a:rPr>
            <a:t>understand</a:t>
          </a:r>
          <a:r>
            <a:rPr lang="en-US" sz="2300" kern="1200"/>
            <a:t> </a:t>
          </a:r>
          <a:r>
            <a:rPr lang="en-US" sz="2300" kern="1200">
              <a:latin typeface="Gill Sans MT" panose="020B0502020104020203"/>
            </a:rPr>
            <a:t>plan</a:t>
          </a:r>
          <a:r>
            <a:rPr lang="en-US" sz="2300" kern="1200"/>
            <a:t> </a:t>
          </a:r>
          <a:r>
            <a:rPr lang="en-US" sz="2300" kern="1200">
              <a:latin typeface="Gill Sans MT" panose="020B0502020104020203"/>
            </a:rPr>
            <a:t>choices</a:t>
          </a:r>
          <a:r>
            <a:rPr lang="en-US" sz="2300" kern="1200"/>
            <a:t> and</a:t>
          </a:r>
          <a:r>
            <a:rPr lang="en-US" sz="2300" kern="1200">
              <a:latin typeface="Gill Sans MT" panose="020B0502020104020203"/>
            </a:rPr>
            <a:t> potentially</a:t>
          </a:r>
          <a:r>
            <a:rPr lang="en-US" sz="2300" kern="1200"/>
            <a:t> </a:t>
          </a:r>
          <a:r>
            <a:rPr lang="en-US" sz="2300" kern="1200">
              <a:latin typeface="Gill Sans MT" panose="020B0502020104020203"/>
            </a:rPr>
            <a:t>save</a:t>
          </a:r>
          <a:r>
            <a:rPr lang="en-US" sz="2300" kern="1200"/>
            <a:t> </a:t>
          </a:r>
          <a:r>
            <a:rPr lang="en-US" sz="2300" kern="1200">
              <a:latin typeface="Gill Sans MT" panose="020B0502020104020203"/>
            </a:rPr>
            <a:t>money</a:t>
          </a:r>
          <a:endParaRPr lang="en-US" sz="2300" kern="1200"/>
        </a:p>
      </dsp:txBody>
      <dsp:txXfrm>
        <a:off x="0" y="2885402"/>
        <a:ext cx="11029950" cy="76538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CAC6312-487C-4BDF-9CAE-31B501347E8C}">
      <dsp:nvSpPr>
        <dsp:cNvPr id="0" name=""/>
        <dsp:cNvSpPr/>
      </dsp:nvSpPr>
      <dsp:spPr>
        <a:xfrm>
          <a:off x="3723" y="275683"/>
          <a:ext cx="2238697" cy="695804"/>
        </a:xfrm>
        <a:prstGeom prst="rect">
          <a:avLst/>
        </a:prstGeom>
        <a:solidFill>
          <a:schemeClr val="accent2">
            <a:lumMod val="50000"/>
          </a:schemeClr>
        </a:solidFill>
        <a:ln w="22225" cap="rnd"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en-US" sz="2000" kern="1200"/>
            <a:t>Part A: Hospital Insurance</a:t>
          </a:r>
        </a:p>
      </dsp:txBody>
      <dsp:txXfrm>
        <a:off x="3723" y="275683"/>
        <a:ext cx="2238697" cy="695804"/>
      </dsp:txXfrm>
    </dsp:sp>
    <dsp:sp modelId="{5F7EF644-70AE-4730-AE92-EC87A5A0A059}">
      <dsp:nvSpPr>
        <dsp:cNvPr id="0" name=""/>
        <dsp:cNvSpPr/>
      </dsp:nvSpPr>
      <dsp:spPr>
        <a:xfrm>
          <a:off x="0" y="1004864"/>
          <a:ext cx="2238697" cy="2882249"/>
        </a:xfrm>
        <a:prstGeom prst="rect">
          <a:avLst/>
        </a:prstGeom>
        <a:solidFill>
          <a:schemeClr val="accent2">
            <a:tint val="40000"/>
            <a:alpha val="90000"/>
            <a:hueOff val="0"/>
            <a:satOff val="0"/>
            <a:lumOff val="0"/>
            <a:alphaOff val="0"/>
          </a:schemeClr>
        </a:solidFill>
        <a:ln w="22225" cap="rnd"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en-US" sz="2000" kern="1200"/>
            <a:t>Inpatient Care in Hospital</a:t>
          </a:r>
        </a:p>
        <a:p>
          <a:pPr marL="228600" lvl="1" indent="-228600" algn="l" defTabSz="889000">
            <a:lnSpc>
              <a:spcPct val="90000"/>
            </a:lnSpc>
            <a:spcBef>
              <a:spcPct val="0"/>
            </a:spcBef>
            <a:spcAft>
              <a:spcPct val="15000"/>
            </a:spcAft>
            <a:buChar char="•"/>
          </a:pPr>
          <a:r>
            <a:rPr lang="en-US" sz="2000" kern="1200"/>
            <a:t>Skilled Nursing Facility Care</a:t>
          </a:r>
        </a:p>
        <a:p>
          <a:pPr marL="228600" lvl="1" indent="-228600" algn="l" defTabSz="889000">
            <a:lnSpc>
              <a:spcPct val="90000"/>
            </a:lnSpc>
            <a:spcBef>
              <a:spcPct val="0"/>
            </a:spcBef>
            <a:spcAft>
              <a:spcPct val="15000"/>
            </a:spcAft>
            <a:buChar char="•"/>
          </a:pPr>
          <a:r>
            <a:rPr lang="en-US" sz="2000" kern="1200"/>
            <a:t>Hospice Care</a:t>
          </a:r>
        </a:p>
        <a:p>
          <a:pPr marL="228600" lvl="1" indent="-228600" algn="l" defTabSz="889000">
            <a:lnSpc>
              <a:spcPct val="90000"/>
            </a:lnSpc>
            <a:spcBef>
              <a:spcPct val="0"/>
            </a:spcBef>
            <a:spcAft>
              <a:spcPct val="15000"/>
            </a:spcAft>
            <a:buChar char="•"/>
          </a:pPr>
          <a:r>
            <a:rPr lang="en-US" sz="2000" kern="1200"/>
            <a:t>Home Health Care</a:t>
          </a:r>
        </a:p>
      </dsp:txBody>
      <dsp:txXfrm>
        <a:off x="0" y="1004864"/>
        <a:ext cx="2238697" cy="2882249"/>
      </dsp:txXfrm>
    </dsp:sp>
    <dsp:sp modelId="{A1C56360-FCEE-4BE7-8DA1-7A51BAA8F07D}">
      <dsp:nvSpPr>
        <dsp:cNvPr id="0" name=""/>
        <dsp:cNvSpPr/>
      </dsp:nvSpPr>
      <dsp:spPr>
        <a:xfrm>
          <a:off x="2555838" y="275683"/>
          <a:ext cx="2238697" cy="695804"/>
        </a:xfrm>
        <a:prstGeom prst="rect">
          <a:avLst/>
        </a:prstGeom>
        <a:solidFill>
          <a:schemeClr val="accent3">
            <a:lumMod val="50000"/>
          </a:schemeClr>
        </a:solidFill>
        <a:ln w="22225" cap="rnd"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en-US" sz="2000" kern="1200"/>
            <a:t>Part B: Medical Insurance</a:t>
          </a:r>
        </a:p>
      </dsp:txBody>
      <dsp:txXfrm>
        <a:off x="2555838" y="275683"/>
        <a:ext cx="2238697" cy="695804"/>
      </dsp:txXfrm>
    </dsp:sp>
    <dsp:sp modelId="{3230AC95-26C6-49B4-9EC7-11E2F5D3EF35}">
      <dsp:nvSpPr>
        <dsp:cNvPr id="0" name=""/>
        <dsp:cNvSpPr/>
      </dsp:nvSpPr>
      <dsp:spPr>
        <a:xfrm>
          <a:off x="2555659" y="1077065"/>
          <a:ext cx="2238697" cy="2882249"/>
        </a:xfrm>
        <a:prstGeom prst="rect">
          <a:avLst/>
        </a:prstGeom>
        <a:solidFill>
          <a:schemeClr val="accent3">
            <a:tint val="40000"/>
            <a:alpha val="90000"/>
            <a:hueOff val="0"/>
            <a:satOff val="0"/>
            <a:lumOff val="0"/>
            <a:alphaOff val="0"/>
          </a:schemeClr>
        </a:solidFill>
        <a:ln w="22225" cap="rnd"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Font typeface="Arial" panose="020B0604020202020204" pitchFamily="34" charset="0"/>
            <a:buChar char="•"/>
          </a:pPr>
          <a:r>
            <a:rPr lang="en-US" sz="2000" kern="1200"/>
            <a:t>Services from Doctors</a:t>
          </a:r>
        </a:p>
        <a:p>
          <a:pPr marL="228600" lvl="1" indent="-228600" algn="l" defTabSz="889000">
            <a:lnSpc>
              <a:spcPct val="90000"/>
            </a:lnSpc>
            <a:spcBef>
              <a:spcPct val="0"/>
            </a:spcBef>
            <a:spcAft>
              <a:spcPct val="15000"/>
            </a:spcAft>
            <a:buChar char="•"/>
          </a:pPr>
          <a:r>
            <a:rPr lang="en-US" sz="2000" kern="1200"/>
            <a:t>Outpatient Care</a:t>
          </a:r>
        </a:p>
        <a:p>
          <a:pPr marL="228600" lvl="1" indent="-228600" algn="l" defTabSz="889000">
            <a:lnSpc>
              <a:spcPct val="90000"/>
            </a:lnSpc>
            <a:spcBef>
              <a:spcPct val="0"/>
            </a:spcBef>
            <a:spcAft>
              <a:spcPct val="15000"/>
            </a:spcAft>
            <a:buChar char="•"/>
          </a:pPr>
          <a:r>
            <a:rPr lang="en-US" sz="2000" kern="1200"/>
            <a:t>Home Health Care</a:t>
          </a:r>
        </a:p>
        <a:p>
          <a:pPr marL="228600" lvl="1" indent="-228600" algn="l" defTabSz="889000" rtl="0">
            <a:lnSpc>
              <a:spcPct val="90000"/>
            </a:lnSpc>
            <a:spcBef>
              <a:spcPct val="0"/>
            </a:spcBef>
            <a:spcAft>
              <a:spcPct val="15000"/>
            </a:spcAft>
            <a:buChar char="•"/>
          </a:pPr>
          <a:r>
            <a:rPr lang="en-US" sz="2000" kern="1200">
              <a:latin typeface="Gill Sans MT" panose="020B0502020104020203"/>
            </a:rPr>
            <a:t>Durable Medical Equipment</a:t>
          </a:r>
          <a:endParaRPr lang="en-US" sz="2000" kern="1200"/>
        </a:p>
        <a:p>
          <a:pPr marL="228600" lvl="1" indent="-228600" algn="l" defTabSz="889000">
            <a:lnSpc>
              <a:spcPct val="90000"/>
            </a:lnSpc>
            <a:spcBef>
              <a:spcPct val="0"/>
            </a:spcBef>
            <a:spcAft>
              <a:spcPct val="15000"/>
            </a:spcAft>
            <a:buChar char="•"/>
          </a:pPr>
          <a:r>
            <a:rPr lang="en-US" sz="2000" kern="1200"/>
            <a:t>Preventative Services</a:t>
          </a:r>
        </a:p>
      </dsp:txBody>
      <dsp:txXfrm>
        <a:off x="2555659" y="1077065"/>
        <a:ext cx="2238697" cy="2882249"/>
      </dsp:txXfrm>
    </dsp:sp>
    <dsp:sp modelId="{E06FB7A8-BBED-4C9E-BEC9-050A76CDC3E7}">
      <dsp:nvSpPr>
        <dsp:cNvPr id="0" name=""/>
        <dsp:cNvSpPr/>
      </dsp:nvSpPr>
      <dsp:spPr>
        <a:xfrm>
          <a:off x="5107953" y="275683"/>
          <a:ext cx="2238697" cy="695804"/>
        </a:xfrm>
        <a:prstGeom prst="rect">
          <a:avLst/>
        </a:prstGeom>
        <a:solidFill>
          <a:schemeClr val="accent4">
            <a:lumMod val="50000"/>
          </a:schemeClr>
        </a:solidFill>
        <a:ln w="22225" cap="rnd"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en-US" sz="2000" kern="1200"/>
            <a:t>Part D: Prescription Drug</a:t>
          </a:r>
        </a:p>
      </dsp:txBody>
      <dsp:txXfrm>
        <a:off x="5107953" y="275683"/>
        <a:ext cx="2238697" cy="695804"/>
      </dsp:txXfrm>
    </dsp:sp>
    <dsp:sp modelId="{429E9684-FED3-43D1-8968-0943A55CCF12}">
      <dsp:nvSpPr>
        <dsp:cNvPr id="0" name=""/>
        <dsp:cNvSpPr/>
      </dsp:nvSpPr>
      <dsp:spPr>
        <a:xfrm>
          <a:off x="5107953" y="971488"/>
          <a:ext cx="2238697" cy="2882249"/>
        </a:xfrm>
        <a:prstGeom prst="rect">
          <a:avLst/>
        </a:prstGeom>
        <a:solidFill>
          <a:schemeClr val="accent4">
            <a:tint val="40000"/>
            <a:alpha val="90000"/>
            <a:hueOff val="0"/>
            <a:satOff val="0"/>
            <a:lumOff val="0"/>
            <a:alphaOff val="0"/>
          </a:schemeClr>
        </a:solidFill>
        <a:ln w="22225" cap="rnd"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en-US" sz="2000" kern="1200"/>
            <a:t>Prescription Drug Coverage</a:t>
          </a:r>
        </a:p>
        <a:p>
          <a:pPr marL="457200" lvl="2" indent="-228600" algn="l" defTabSz="889000">
            <a:lnSpc>
              <a:spcPct val="90000"/>
            </a:lnSpc>
            <a:spcBef>
              <a:spcPct val="0"/>
            </a:spcBef>
            <a:spcAft>
              <a:spcPct val="15000"/>
            </a:spcAft>
            <a:buChar char="•"/>
          </a:pPr>
          <a:r>
            <a:rPr lang="en-US" sz="2000" kern="1200"/>
            <a:t>Prescription Medications</a:t>
          </a:r>
        </a:p>
        <a:p>
          <a:pPr marL="457200" lvl="2" indent="-228600" algn="l" defTabSz="889000">
            <a:lnSpc>
              <a:spcPct val="90000"/>
            </a:lnSpc>
            <a:spcBef>
              <a:spcPct val="0"/>
            </a:spcBef>
            <a:spcAft>
              <a:spcPct val="15000"/>
            </a:spcAft>
            <a:buChar char="•"/>
          </a:pPr>
          <a:r>
            <a:rPr lang="en-US" sz="2000" kern="1200"/>
            <a:t>Some Vaccinations</a:t>
          </a:r>
        </a:p>
      </dsp:txBody>
      <dsp:txXfrm>
        <a:off x="5107953" y="971488"/>
        <a:ext cx="2238697" cy="2882249"/>
      </dsp:txXfrm>
    </dsp:sp>
    <dsp:sp modelId="{251D6D7A-26D2-4EDC-8789-FBC1BF844CA0}">
      <dsp:nvSpPr>
        <dsp:cNvPr id="0" name=""/>
        <dsp:cNvSpPr/>
      </dsp:nvSpPr>
      <dsp:spPr>
        <a:xfrm>
          <a:off x="7660068" y="275683"/>
          <a:ext cx="2238697" cy="695804"/>
        </a:xfrm>
        <a:prstGeom prst="rect">
          <a:avLst/>
        </a:prstGeom>
        <a:solidFill>
          <a:schemeClr val="accent5">
            <a:lumMod val="50000"/>
          </a:schemeClr>
        </a:solidFill>
        <a:ln w="22225" cap="rnd"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en-US" sz="2000" kern="1200"/>
            <a:t>Part C: Medicare Advantage</a:t>
          </a:r>
        </a:p>
      </dsp:txBody>
      <dsp:txXfrm>
        <a:off x="7660068" y="275683"/>
        <a:ext cx="2238697" cy="695804"/>
      </dsp:txXfrm>
    </dsp:sp>
    <dsp:sp modelId="{CCCCEDF4-CB03-4D5F-A1B7-CF55536DFC37}">
      <dsp:nvSpPr>
        <dsp:cNvPr id="0" name=""/>
        <dsp:cNvSpPr/>
      </dsp:nvSpPr>
      <dsp:spPr>
        <a:xfrm>
          <a:off x="7660068" y="971488"/>
          <a:ext cx="2238697" cy="2882249"/>
        </a:xfrm>
        <a:prstGeom prst="rect">
          <a:avLst/>
        </a:prstGeom>
        <a:solidFill>
          <a:schemeClr val="accent5">
            <a:tint val="40000"/>
            <a:alpha val="90000"/>
            <a:hueOff val="0"/>
            <a:satOff val="0"/>
            <a:lumOff val="0"/>
            <a:alphaOff val="0"/>
          </a:schemeClr>
        </a:solidFill>
        <a:ln w="22225" cap="rnd"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en-US" sz="2000" kern="1200"/>
            <a:t>Includes Parts A, B and D in one plan</a:t>
          </a:r>
        </a:p>
        <a:p>
          <a:pPr marL="228600" lvl="1" indent="-228600" algn="l" defTabSz="889000">
            <a:lnSpc>
              <a:spcPct val="90000"/>
            </a:lnSpc>
            <a:spcBef>
              <a:spcPct val="0"/>
            </a:spcBef>
            <a:spcAft>
              <a:spcPct val="15000"/>
            </a:spcAft>
            <a:buChar char="•"/>
          </a:pPr>
          <a:r>
            <a:rPr lang="en-US" sz="2000" kern="1200"/>
            <a:t>HMO and PPO Plan Options</a:t>
          </a:r>
        </a:p>
        <a:p>
          <a:pPr marL="228600" lvl="1" indent="-228600" algn="l" defTabSz="889000">
            <a:lnSpc>
              <a:spcPct val="90000"/>
            </a:lnSpc>
            <a:spcBef>
              <a:spcPct val="0"/>
            </a:spcBef>
            <a:spcAft>
              <a:spcPct val="15000"/>
            </a:spcAft>
            <a:buChar char="•"/>
          </a:pPr>
          <a:r>
            <a:rPr lang="en-US" sz="2000" kern="1200"/>
            <a:t>May Offer Extra Benefits</a:t>
          </a:r>
        </a:p>
      </dsp:txBody>
      <dsp:txXfrm>
        <a:off x="7660068" y="971488"/>
        <a:ext cx="2238697" cy="288224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35E30F-06AD-446D-A791-4A979C2A8237}">
      <dsp:nvSpPr>
        <dsp:cNvPr id="0" name=""/>
        <dsp:cNvSpPr/>
      </dsp:nvSpPr>
      <dsp:spPr>
        <a:xfrm>
          <a:off x="5520" y="0"/>
          <a:ext cx="5310317" cy="3898737"/>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205740" tIns="205740" rIns="205740" bIns="205740" numCol="1" spcCol="1270" anchor="ctr" anchorCtr="0">
          <a:noAutofit/>
        </a:bodyPr>
        <a:lstStyle/>
        <a:p>
          <a:pPr marL="0" lvl="0" indent="0" algn="ctr" defTabSz="2400300">
            <a:lnSpc>
              <a:spcPct val="90000"/>
            </a:lnSpc>
            <a:spcBef>
              <a:spcPct val="0"/>
            </a:spcBef>
            <a:spcAft>
              <a:spcPct val="35000"/>
            </a:spcAft>
            <a:buNone/>
          </a:pPr>
          <a:r>
            <a:rPr lang="en-US" sz="5400" kern="1200"/>
            <a:t>Part A</a:t>
          </a:r>
        </a:p>
      </dsp:txBody>
      <dsp:txXfrm>
        <a:off x="5520" y="0"/>
        <a:ext cx="5310317" cy="1169621"/>
      </dsp:txXfrm>
    </dsp:sp>
    <dsp:sp modelId="{BD1016C7-80E7-496E-8603-B99FF788968A}">
      <dsp:nvSpPr>
        <dsp:cNvPr id="0" name=""/>
        <dsp:cNvSpPr/>
      </dsp:nvSpPr>
      <dsp:spPr>
        <a:xfrm>
          <a:off x="536552" y="1170260"/>
          <a:ext cx="4248254" cy="465878"/>
        </a:xfrm>
        <a:prstGeom prst="roundRect">
          <a:avLst>
            <a:gd name="adj" fmla="val 10000"/>
          </a:avLst>
        </a:prstGeom>
        <a:solidFill>
          <a:schemeClr val="accent2">
            <a:lumMod val="50000"/>
          </a:schemeClr>
        </a:solidFill>
        <a:ln w="25400"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40640" tIns="30480" rIns="40640" bIns="30480" numCol="1" spcCol="1270" anchor="ctr" anchorCtr="0">
          <a:noAutofit/>
        </a:bodyPr>
        <a:lstStyle/>
        <a:p>
          <a:pPr marL="0" lvl="0" indent="0" algn="ctr" defTabSz="711200" rtl="0">
            <a:lnSpc>
              <a:spcPct val="90000"/>
            </a:lnSpc>
            <a:spcBef>
              <a:spcPct val="0"/>
            </a:spcBef>
            <a:spcAft>
              <a:spcPct val="35000"/>
            </a:spcAft>
            <a:buNone/>
          </a:pPr>
          <a:r>
            <a:rPr lang="en-US" sz="1600" kern="1200"/>
            <a:t>Benefit Period Deductible: $</a:t>
          </a:r>
          <a:r>
            <a:rPr lang="en-US" sz="1600" kern="1200">
              <a:latin typeface="Gill Sans MT" panose="020B0502020104020203"/>
            </a:rPr>
            <a:t>1,632</a:t>
          </a:r>
          <a:endParaRPr lang="en-US" sz="1600" kern="1200" dirty="0"/>
        </a:p>
      </dsp:txBody>
      <dsp:txXfrm>
        <a:off x="550197" y="1183905"/>
        <a:ext cx="4220964" cy="438588"/>
      </dsp:txXfrm>
    </dsp:sp>
    <dsp:sp modelId="{757441A3-AECC-4C6E-8D57-C87A6583B170}">
      <dsp:nvSpPr>
        <dsp:cNvPr id="0" name=""/>
        <dsp:cNvSpPr/>
      </dsp:nvSpPr>
      <dsp:spPr>
        <a:xfrm>
          <a:off x="536552" y="1707812"/>
          <a:ext cx="4248254" cy="920244"/>
        </a:xfrm>
        <a:prstGeom prst="roundRect">
          <a:avLst>
            <a:gd name="adj" fmla="val 10000"/>
          </a:avLst>
        </a:prstGeom>
        <a:solidFill>
          <a:schemeClr val="accent3">
            <a:lumMod val="50000"/>
          </a:schemeClr>
        </a:solidFill>
        <a:ln w="25400"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40640" tIns="30480" rIns="40640" bIns="30480" numCol="1" spcCol="1270" anchor="ctr" anchorCtr="0">
          <a:noAutofit/>
        </a:bodyPr>
        <a:lstStyle/>
        <a:p>
          <a:pPr marL="0" lvl="0" indent="0" algn="ctr" defTabSz="711200" rtl="0">
            <a:lnSpc>
              <a:spcPct val="90000"/>
            </a:lnSpc>
            <a:spcBef>
              <a:spcPct val="0"/>
            </a:spcBef>
            <a:spcAft>
              <a:spcPct val="35000"/>
            </a:spcAft>
            <a:buNone/>
          </a:pPr>
          <a:r>
            <a:rPr lang="en-US" sz="1600" kern="1200"/>
            <a:t>Hospital copay:</a:t>
          </a:r>
          <a:r>
            <a:rPr lang="en-US" sz="1600" kern="1200">
              <a:latin typeface="Gill Sans MT" panose="020B0502020104020203"/>
            </a:rPr>
            <a:t> </a:t>
          </a:r>
          <a:endParaRPr lang="en-US" sz="1600" kern="1200"/>
        </a:p>
        <a:p>
          <a:pPr marL="0" lvl="0" indent="0" algn="ctr" defTabSz="711200" rtl="0">
            <a:lnSpc>
              <a:spcPct val="90000"/>
            </a:lnSpc>
            <a:spcBef>
              <a:spcPct val="0"/>
            </a:spcBef>
            <a:spcAft>
              <a:spcPct val="35000"/>
            </a:spcAft>
            <a:buNone/>
          </a:pPr>
          <a:r>
            <a:rPr lang="en-US" sz="1600" kern="1200"/>
            <a:t>$400 (Days61-90)</a:t>
          </a:r>
          <a:r>
            <a:rPr lang="en-US" sz="1600" kern="1200">
              <a:latin typeface="Gill Sans MT" panose="020B0502020104020203"/>
            </a:rPr>
            <a:t> </a:t>
          </a:r>
          <a:endParaRPr lang="en-US" sz="1600" kern="1200"/>
        </a:p>
        <a:p>
          <a:pPr marL="0" lvl="0" indent="0" algn="ctr" defTabSz="711200">
            <a:lnSpc>
              <a:spcPct val="90000"/>
            </a:lnSpc>
            <a:spcBef>
              <a:spcPct val="0"/>
            </a:spcBef>
            <a:spcAft>
              <a:spcPct val="35000"/>
            </a:spcAft>
            <a:buNone/>
          </a:pPr>
          <a:r>
            <a:rPr lang="en-US" sz="1600" kern="1200"/>
            <a:t>$</a:t>
          </a:r>
          <a:r>
            <a:rPr lang="en-US" sz="1600" kern="1200">
              <a:latin typeface="Gill Sans MT" panose="020B0502020104020203"/>
            </a:rPr>
            <a:t>816</a:t>
          </a:r>
          <a:r>
            <a:rPr lang="en-US" sz="1600" kern="1200"/>
            <a:t> (Days 91-150)</a:t>
          </a:r>
          <a:endParaRPr lang="en-US" sz="1600" kern="1200" dirty="0"/>
        </a:p>
      </dsp:txBody>
      <dsp:txXfrm>
        <a:off x="563505" y="1734765"/>
        <a:ext cx="4194348" cy="866338"/>
      </dsp:txXfrm>
    </dsp:sp>
    <dsp:sp modelId="{40479BE1-6666-4370-B51C-6971B5A4DBAC}">
      <dsp:nvSpPr>
        <dsp:cNvPr id="0" name=""/>
        <dsp:cNvSpPr/>
      </dsp:nvSpPr>
      <dsp:spPr>
        <a:xfrm>
          <a:off x="536552" y="2699730"/>
          <a:ext cx="4248254" cy="465878"/>
        </a:xfrm>
        <a:prstGeom prst="roundRect">
          <a:avLst>
            <a:gd name="adj" fmla="val 10000"/>
          </a:avLst>
        </a:prstGeom>
        <a:solidFill>
          <a:schemeClr val="accent4">
            <a:lumMod val="50000"/>
          </a:schemeClr>
        </a:solidFill>
        <a:ln w="25400"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40640" tIns="30480" rIns="40640" bIns="30480" numCol="1" spcCol="1270" anchor="ctr" anchorCtr="0">
          <a:noAutofit/>
        </a:bodyPr>
        <a:lstStyle/>
        <a:p>
          <a:pPr marL="0" lvl="0" indent="0" algn="ctr" defTabSz="711200">
            <a:lnSpc>
              <a:spcPct val="90000"/>
            </a:lnSpc>
            <a:spcBef>
              <a:spcPct val="0"/>
            </a:spcBef>
            <a:spcAft>
              <a:spcPct val="35000"/>
            </a:spcAft>
            <a:buNone/>
          </a:pPr>
          <a:r>
            <a:rPr lang="en-US" sz="1600" kern="1200"/>
            <a:t>SNF copay: $200 /day</a:t>
          </a:r>
        </a:p>
      </dsp:txBody>
      <dsp:txXfrm>
        <a:off x="550197" y="2713375"/>
        <a:ext cx="4220964" cy="438588"/>
      </dsp:txXfrm>
    </dsp:sp>
    <dsp:sp modelId="{B62C2DD7-F2FD-42C7-9983-9621D9355C25}">
      <dsp:nvSpPr>
        <dsp:cNvPr id="0" name=""/>
        <dsp:cNvSpPr/>
      </dsp:nvSpPr>
      <dsp:spPr>
        <a:xfrm>
          <a:off x="536552" y="3237282"/>
          <a:ext cx="4248254" cy="465878"/>
        </a:xfrm>
        <a:prstGeom prst="roundRect">
          <a:avLst>
            <a:gd name="adj" fmla="val 10000"/>
          </a:avLst>
        </a:prstGeom>
        <a:solidFill>
          <a:schemeClr val="accent5">
            <a:lumMod val="50000"/>
          </a:schemeClr>
        </a:solidFill>
        <a:ln w="25400"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40640" tIns="30480" rIns="40640" bIns="30480" numCol="1" spcCol="1270" anchor="ctr" anchorCtr="0">
          <a:noAutofit/>
        </a:bodyPr>
        <a:lstStyle/>
        <a:p>
          <a:pPr marL="0" lvl="0" indent="0" algn="ctr" defTabSz="711200">
            <a:lnSpc>
              <a:spcPct val="90000"/>
            </a:lnSpc>
            <a:spcBef>
              <a:spcPct val="0"/>
            </a:spcBef>
            <a:spcAft>
              <a:spcPct val="35000"/>
            </a:spcAft>
            <a:buNone/>
          </a:pPr>
          <a:r>
            <a:rPr lang="en-US" sz="1600" kern="1200"/>
            <a:t>Monthly Premium: Up to $506</a:t>
          </a:r>
        </a:p>
      </dsp:txBody>
      <dsp:txXfrm>
        <a:off x="550197" y="3250927"/>
        <a:ext cx="4220964" cy="438588"/>
      </dsp:txXfrm>
    </dsp:sp>
    <dsp:sp modelId="{2606ADAB-AFCE-4A74-9335-6192219D184D}">
      <dsp:nvSpPr>
        <dsp:cNvPr id="0" name=""/>
        <dsp:cNvSpPr/>
      </dsp:nvSpPr>
      <dsp:spPr>
        <a:xfrm>
          <a:off x="5714111" y="0"/>
          <a:ext cx="5310317" cy="3898737"/>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205740" tIns="205740" rIns="205740" bIns="205740" numCol="1" spcCol="1270" anchor="ctr" anchorCtr="0">
          <a:noAutofit/>
        </a:bodyPr>
        <a:lstStyle/>
        <a:p>
          <a:pPr marL="0" lvl="0" indent="0" algn="ctr" defTabSz="2400300">
            <a:lnSpc>
              <a:spcPct val="90000"/>
            </a:lnSpc>
            <a:spcBef>
              <a:spcPct val="0"/>
            </a:spcBef>
            <a:spcAft>
              <a:spcPct val="35000"/>
            </a:spcAft>
            <a:buNone/>
          </a:pPr>
          <a:r>
            <a:rPr lang="en-US" sz="5400" kern="1200"/>
            <a:t>Part B</a:t>
          </a:r>
        </a:p>
      </dsp:txBody>
      <dsp:txXfrm>
        <a:off x="5714111" y="0"/>
        <a:ext cx="5310317" cy="1169621"/>
      </dsp:txXfrm>
    </dsp:sp>
    <dsp:sp modelId="{CB73F04B-534D-4968-A336-4DCEBD8CAA11}">
      <dsp:nvSpPr>
        <dsp:cNvPr id="0" name=""/>
        <dsp:cNvSpPr/>
      </dsp:nvSpPr>
      <dsp:spPr>
        <a:xfrm>
          <a:off x="6245143" y="1170763"/>
          <a:ext cx="4248254" cy="1175522"/>
        </a:xfrm>
        <a:prstGeom prst="roundRect">
          <a:avLst>
            <a:gd name="adj" fmla="val 10000"/>
          </a:avLst>
        </a:prstGeom>
        <a:solidFill>
          <a:schemeClr val="accent2">
            <a:lumMod val="50000"/>
          </a:schemeClr>
        </a:solidFill>
        <a:ln w="25400"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40640" tIns="30480" rIns="40640" bIns="30480" numCol="1" spcCol="1270" anchor="ctr" anchorCtr="0">
          <a:noAutofit/>
        </a:bodyPr>
        <a:lstStyle/>
        <a:p>
          <a:pPr marL="0" lvl="0" indent="0" algn="ctr" defTabSz="711200">
            <a:lnSpc>
              <a:spcPct val="90000"/>
            </a:lnSpc>
            <a:spcBef>
              <a:spcPct val="0"/>
            </a:spcBef>
            <a:spcAft>
              <a:spcPct val="35000"/>
            </a:spcAft>
            <a:buNone/>
          </a:pPr>
          <a:r>
            <a:rPr lang="en-US" sz="1600" kern="1200"/>
            <a:t>Monthly Premium: $</a:t>
          </a:r>
          <a:r>
            <a:rPr lang="en-US" sz="1600" kern="1200">
              <a:latin typeface="Gill Sans MT" panose="020B0502020104020203"/>
            </a:rPr>
            <a:t>174.70</a:t>
          </a:r>
          <a:endParaRPr lang="en-US" sz="1600" kern="1200" dirty="0"/>
        </a:p>
      </dsp:txBody>
      <dsp:txXfrm>
        <a:off x="6279573" y="1205193"/>
        <a:ext cx="4179394" cy="1106662"/>
      </dsp:txXfrm>
    </dsp:sp>
    <dsp:sp modelId="{876895AA-AA19-45C3-AEAA-6D08E9178AB7}">
      <dsp:nvSpPr>
        <dsp:cNvPr id="0" name=""/>
        <dsp:cNvSpPr/>
      </dsp:nvSpPr>
      <dsp:spPr>
        <a:xfrm>
          <a:off x="6245143" y="2527135"/>
          <a:ext cx="4248254" cy="1175522"/>
        </a:xfrm>
        <a:prstGeom prst="roundRect">
          <a:avLst>
            <a:gd name="adj" fmla="val 10000"/>
          </a:avLst>
        </a:prstGeom>
        <a:solidFill>
          <a:schemeClr val="accent2">
            <a:lumMod val="50000"/>
          </a:schemeClr>
        </a:solidFill>
        <a:ln w="25400"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40640" tIns="30480" rIns="40640" bIns="30480" numCol="1" spcCol="1270" anchor="ctr" anchorCtr="0">
          <a:noAutofit/>
        </a:bodyPr>
        <a:lstStyle/>
        <a:p>
          <a:pPr marL="0" lvl="0" indent="0" algn="ctr" defTabSz="711200">
            <a:lnSpc>
              <a:spcPct val="90000"/>
            </a:lnSpc>
            <a:spcBef>
              <a:spcPct val="0"/>
            </a:spcBef>
            <a:spcAft>
              <a:spcPct val="35000"/>
            </a:spcAft>
            <a:buNone/>
          </a:pPr>
          <a:r>
            <a:rPr lang="en-US" sz="1600" kern="1200"/>
            <a:t>Annual Deductible: $</a:t>
          </a:r>
          <a:r>
            <a:rPr lang="en-US" sz="1600" kern="1200">
              <a:latin typeface="Gill Sans MT" panose="020B0502020104020203"/>
            </a:rPr>
            <a:t>240</a:t>
          </a:r>
          <a:endParaRPr lang="en-US" sz="1600" kern="1200" dirty="0"/>
        </a:p>
      </dsp:txBody>
      <dsp:txXfrm>
        <a:off x="6279573" y="2561565"/>
        <a:ext cx="4179394" cy="110666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5133B42-74FB-46A1-992F-DC4BF7896E75}">
      <dsp:nvSpPr>
        <dsp:cNvPr id="0" name=""/>
        <dsp:cNvSpPr/>
      </dsp:nvSpPr>
      <dsp:spPr>
        <a:xfrm>
          <a:off x="0" y="8470"/>
          <a:ext cx="10558384" cy="444600"/>
        </a:xfrm>
        <a:prstGeom prst="roundRect">
          <a:avLst/>
        </a:prstGeom>
        <a:solidFill>
          <a:schemeClr val="accent2">
            <a:lumMod val="5000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a:t>Cost</a:t>
          </a:r>
        </a:p>
      </dsp:txBody>
      <dsp:txXfrm>
        <a:off x="21704" y="30174"/>
        <a:ext cx="10514976" cy="401192"/>
      </dsp:txXfrm>
    </dsp:sp>
    <dsp:sp modelId="{99D5E00E-7B72-4BA2-A15D-E81E6EDC79C0}">
      <dsp:nvSpPr>
        <dsp:cNvPr id="0" name=""/>
        <dsp:cNvSpPr/>
      </dsp:nvSpPr>
      <dsp:spPr>
        <a:xfrm>
          <a:off x="0" y="453070"/>
          <a:ext cx="10558384" cy="4916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5229" tIns="24130" rIns="135128" bIns="24130" numCol="1" spcCol="1270" anchor="t" anchorCtr="0">
          <a:noAutofit/>
        </a:bodyPr>
        <a:lstStyle/>
        <a:p>
          <a:pPr marL="114300" lvl="1" indent="-114300" algn="l" defTabSz="666750">
            <a:lnSpc>
              <a:spcPct val="90000"/>
            </a:lnSpc>
            <a:spcBef>
              <a:spcPct val="0"/>
            </a:spcBef>
            <a:spcAft>
              <a:spcPct val="20000"/>
            </a:spcAft>
            <a:buChar char="•"/>
          </a:pPr>
          <a:r>
            <a:rPr lang="en-US" sz="1500" kern="1200"/>
            <a:t>Premium, Deductible, Co-pays</a:t>
          </a:r>
        </a:p>
        <a:p>
          <a:pPr marL="114300" lvl="1" indent="-114300" algn="l" defTabSz="666750">
            <a:lnSpc>
              <a:spcPct val="90000"/>
            </a:lnSpc>
            <a:spcBef>
              <a:spcPct val="0"/>
            </a:spcBef>
            <a:spcAft>
              <a:spcPct val="20000"/>
            </a:spcAft>
            <a:buChar char="•"/>
          </a:pPr>
          <a:r>
            <a:rPr lang="en-US" sz="1500" kern="1200"/>
            <a:t>Senior Savings Model</a:t>
          </a:r>
        </a:p>
      </dsp:txBody>
      <dsp:txXfrm>
        <a:off x="0" y="453070"/>
        <a:ext cx="10558384" cy="491625"/>
      </dsp:txXfrm>
    </dsp:sp>
    <dsp:sp modelId="{5C9944CF-CA21-4F9B-BCFC-A92E22AB5D38}">
      <dsp:nvSpPr>
        <dsp:cNvPr id="0" name=""/>
        <dsp:cNvSpPr/>
      </dsp:nvSpPr>
      <dsp:spPr>
        <a:xfrm>
          <a:off x="0" y="929503"/>
          <a:ext cx="10558384" cy="444600"/>
        </a:xfrm>
        <a:prstGeom prst="roundRect">
          <a:avLst/>
        </a:prstGeom>
        <a:solidFill>
          <a:schemeClr val="accent3">
            <a:lumMod val="5000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a:t>Coverage</a:t>
          </a:r>
        </a:p>
      </dsp:txBody>
      <dsp:txXfrm>
        <a:off x="21704" y="951207"/>
        <a:ext cx="10514976" cy="401192"/>
      </dsp:txXfrm>
    </dsp:sp>
    <dsp:sp modelId="{3625AC6C-0666-449F-B26A-2DC6DB29A7AC}">
      <dsp:nvSpPr>
        <dsp:cNvPr id="0" name=""/>
        <dsp:cNvSpPr/>
      </dsp:nvSpPr>
      <dsp:spPr>
        <a:xfrm>
          <a:off x="0" y="1389295"/>
          <a:ext cx="10558384" cy="9832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5229" tIns="24130" rIns="135128" bIns="24130" numCol="1" spcCol="1270" anchor="t" anchorCtr="0">
          <a:noAutofit/>
        </a:bodyPr>
        <a:lstStyle/>
        <a:p>
          <a:pPr marL="114300" lvl="1" indent="-114300" algn="l" defTabSz="666750">
            <a:lnSpc>
              <a:spcPct val="90000"/>
            </a:lnSpc>
            <a:spcBef>
              <a:spcPct val="0"/>
            </a:spcBef>
            <a:spcAft>
              <a:spcPct val="20000"/>
            </a:spcAft>
            <a:buChar char="•"/>
          </a:pPr>
          <a:r>
            <a:rPr lang="en-US" sz="1500" kern="1200"/>
            <a:t>Are my drugs covered?</a:t>
          </a:r>
        </a:p>
        <a:p>
          <a:pPr marL="114300" lvl="1" indent="-114300" algn="l" defTabSz="666750">
            <a:lnSpc>
              <a:spcPct val="90000"/>
            </a:lnSpc>
            <a:spcBef>
              <a:spcPct val="0"/>
            </a:spcBef>
            <a:spcAft>
              <a:spcPct val="20000"/>
            </a:spcAft>
            <a:buChar char="•"/>
          </a:pPr>
          <a:r>
            <a:rPr lang="en-US" sz="1500" kern="1200"/>
            <a:t>Tiers</a:t>
          </a:r>
        </a:p>
        <a:p>
          <a:pPr marL="114300" lvl="1" indent="-114300" algn="l" defTabSz="666750">
            <a:lnSpc>
              <a:spcPct val="90000"/>
            </a:lnSpc>
            <a:spcBef>
              <a:spcPct val="0"/>
            </a:spcBef>
            <a:spcAft>
              <a:spcPct val="20000"/>
            </a:spcAft>
            <a:buChar char="•"/>
          </a:pPr>
          <a:r>
            <a:rPr lang="en-US" sz="1500" kern="1200"/>
            <a:t>Prior Authorization, Quantity Limits, Step Therapy?</a:t>
          </a:r>
        </a:p>
        <a:p>
          <a:pPr marL="114300" lvl="1" indent="-114300" algn="l" defTabSz="666750">
            <a:lnSpc>
              <a:spcPct val="90000"/>
            </a:lnSpc>
            <a:spcBef>
              <a:spcPct val="0"/>
            </a:spcBef>
            <a:spcAft>
              <a:spcPct val="20000"/>
            </a:spcAft>
            <a:buChar char="•"/>
          </a:pPr>
          <a:r>
            <a:rPr lang="en-US" sz="1500" kern="1200"/>
            <a:t>Nationwide coverage for travelers</a:t>
          </a:r>
        </a:p>
      </dsp:txBody>
      <dsp:txXfrm>
        <a:off x="0" y="1389295"/>
        <a:ext cx="10558384" cy="983250"/>
      </dsp:txXfrm>
    </dsp:sp>
    <dsp:sp modelId="{13C89263-E7EE-48D3-8C99-8B05217D2D11}">
      <dsp:nvSpPr>
        <dsp:cNvPr id="0" name=""/>
        <dsp:cNvSpPr/>
      </dsp:nvSpPr>
      <dsp:spPr>
        <a:xfrm>
          <a:off x="0" y="2372545"/>
          <a:ext cx="10558384" cy="444600"/>
        </a:xfrm>
        <a:prstGeom prst="roundRect">
          <a:avLst/>
        </a:prstGeom>
        <a:solidFill>
          <a:schemeClr val="accent4">
            <a:lumMod val="5000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a:t>Pharmacy</a:t>
          </a:r>
        </a:p>
      </dsp:txBody>
      <dsp:txXfrm>
        <a:off x="21704" y="2394249"/>
        <a:ext cx="10514976" cy="401192"/>
      </dsp:txXfrm>
    </dsp:sp>
    <dsp:sp modelId="{88ECBD3C-3328-4872-A429-D184CF0C1960}">
      <dsp:nvSpPr>
        <dsp:cNvPr id="0" name=""/>
        <dsp:cNvSpPr/>
      </dsp:nvSpPr>
      <dsp:spPr>
        <a:xfrm>
          <a:off x="0" y="2817145"/>
          <a:ext cx="10558384" cy="4916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5229" tIns="24130" rIns="135128" bIns="24130" numCol="1" spcCol="1270" anchor="t" anchorCtr="0">
          <a:noAutofit/>
        </a:bodyPr>
        <a:lstStyle/>
        <a:p>
          <a:pPr marL="114300" lvl="1" indent="-114300" algn="l" defTabSz="666750">
            <a:lnSpc>
              <a:spcPct val="90000"/>
            </a:lnSpc>
            <a:spcBef>
              <a:spcPct val="0"/>
            </a:spcBef>
            <a:spcAft>
              <a:spcPct val="20000"/>
            </a:spcAft>
            <a:buChar char="•"/>
          </a:pPr>
          <a:r>
            <a:rPr lang="en-US" sz="1500" kern="1200"/>
            <a:t>Network, Preferred</a:t>
          </a:r>
        </a:p>
        <a:p>
          <a:pPr marL="114300" lvl="1" indent="-114300" algn="l" defTabSz="666750">
            <a:lnSpc>
              <a:spcPct val="90000"/>
            </a:lnSpc>
            <a:spcBef>
              <a:spcPct val="0"/>
            </a:spcBef>
            <a:spcAft>
              <a:spcPct val="20000"/>
            </a:spcAft>
            <a:buChar char="•"/>
          </a:pPr>
          <a:r>
            <a:rPr lang="en-US" sz="1500" kern="1200"/>
            <a:t>Mail order</a:t>
          </a:r>
        </a:p>
      </dsp:txBody>
      <dsp:txXfrm>
        <a:off x="0" y="2817145"/>
        <a:ext cx="10558384" cy="49162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D2C822-F898-4DEF-8128-4248728F74DB}">
      <dsp:nvSpPr>
        <dsp:cNvPr id="0" name=""/>
        <dsp:cNvSpPr/>
      </dsp:nvSpPr>
      <dsp:spPr>
        <a:xfrm>
          <a:off x="0" y="3764"/>
          <a:ext cx="5227206" cy="588811"/>
        </a:xfrm>
        <a:prstGeom prst="roundRect">
          <a:avLst/>
        </a:prstGeom>
        <a:solidFill>
          <a:schemeClr val="accent2">
            <a:lumMod val="5000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a:t>Cost</a:t>
          </a:r>
        </a:p>
      </dsp:txBody>
      <dsp:txXfrm>
        <a:off x="28743" y="32507"/>
        <a:ext cx="5169720" cy="531325"/>
      </dsp:txXfrm>
    </dsp:sp>
    <dsp:sp modelId="{4E697D5B-4163-45F5-A18D-E1FEF526D1CF}">
      <dsp:nvSpPr>
        <dsp:cNvPr id="0" name=""/>
        <dsp:cNvSpPr/>
      </dsp:nvSpPr>
      <dsp:spPr>
        <a:xfrm>
          <a:off x="0" y="592575"/>
          <a:ext cx="5227206" cy="6210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5964" tIns="25400" rIns="142240" bIns="25400" numCol="1" spcCol="1270" anchor="t" anchorCtr="0">
          <a:noAutofit/>
        </a:bodyPr>
        <a:lstStyle/>
        <a:p>
          <a:pPr marL="228600" lvl="1" indent="-228600" algn="l" defTabSz="889000">
            <a:lnSpc>
              <a:spcPct val="90000"/>
            </a:lnSpc>
            <a:spcBef>
              <a:spcPct val="0"/>
            </a:spcBef>
            <a:spcAft>
              <a:spcPct val="20000"/>
            </a:spcAft>
            <a:buChar char="•"/>
          </a:pPr>
          <a:r>
            <a:rPr lang="en-US" sz="2000" kern="1200" dirty="0"/>
            <a:t>Premium, Deductible, Co-pays</a:t>
          </a:r>
        </a:p>
        <a:p>
          <a:pPr marL="228600" lvl="1" indent="-228600" algn="l" defTabSz="889000">
            <a:lnSpc>
              <a:spcPct val="90000"/>
            </a:lnSpc>
            <a:spcBef>
              <a:spcPct val="0"/>
            </a:spcBef>
            <a:spcAft>
              <a:spcPct val="20000"/>
            </a:spcAft>
            <a:buChar char="•"/>
          </a:pPr>
          <a:r>
            <a:rPr lang="en-US" sz="2000" kern="1200" dirty="0"/>
            <a:t>Senior Savings Model</a:t>
          </a:r>
        </a:p>
      </dsp:txBody>
      <dsp:txXfrm>
        <a:off x="0" y="592575"/>
        <a:ext cx="5227206" cy="621039"/>
      </dsp:txXfrm>
    </dsp:sp>
    <dsp:sp modelId="{A13F0DBA-5DBA-45B5-A4D8-47C5F538D357}">
      <dsp:nvSpPr>
        <dsp:cNvPr id="0" name=""/>
        <dsp:cNvSpPr/>
      </dsp:nvSpPr>
      <dsp:spPr>
        <a:xfrm>
          <a:off x="0" y="1213615"/>
          <a:ext cx="5227206" cy="588811"/>
        </a:xfrm>
        <a:prstGeom prst="roundRect">
          <a:avLst/>
        </a:prstGeom>
        <a:solidFill>
          <a:schemeClr val="accent3">
            <a:lumMod val="5000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a:t>Coverage</a:t>
          </a:r>
        </a:p>
      </dsp:txBody>
      <dsp:txXfrm>
        <a:off x="28743" y="1242358"/>
        <a:ext cx="5169720" cy="531325"/>
      </dsp:txXfrm>
    </dsp:sp>
    <dsp:sp modelId="{AA2A6053-C7D7-4FFA-9593-1C0E0A1AEF9E}">
      <dsp:nvSpPr>
        <dsp:cNvPr id="0" name=""/>
        <dsp:cNvSpPr/>
      </dsp:nvSpPr>
      <dsp:spPr>
        <a:xfrm>
          <a:off x="0" y="1802427"/>
          <a:ext cx="5227206" cy="12020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5964" tIns="25400" rIns="142240" bIns="25400" numCol="1" spcCol="1270" anchor="t" anchorCtr="0">
          <a:noAutofit/>
        </a:bodyPr>
        <a:lstStyle/>
        <a:p>
          <a:pPr marL="228600" lvl="1" indent="-228600" algn="l" defTabSz="889000">
            <a:lnSpc>
              <a:spcPct val="90000"/>
            </a:lnSpc>
            <a:spcBef>
              <a:spcPct val="0"/>
            </a:spcBef>
            <a:spcAft>
              <a:spcPct val="20000"/>
            </a:spcAft>
            <a:buChar char="•"/>
          </a:pPr>
          <a:r>
            <a:rPr lang="en-US" sz="2000" kern="1200"/>
            <a:t>Are my drugs covered?</a:t>
          </a:r>
        </a:p>
        <a:p>
          <a:pPr marL="228600" lvl="1" indent="-228600" algn="l" defTabSz="889000">
            <a:lnSpc>
              <a:spcPct val="90000"/>
            </a:lnSpc>
            <a:spcBef>
              <a:spcPct val="0"/>
            </a:spcBef>
            <a:spcAft>
              <a:spcPct val="20000"/>
            </a:spcAft>
            <a:buChar char="•"/>
          </a:pPr>
          <a:r>
            <a:rPr lang="en-US" sz="2000" kern="1200"/>
            <a:t>What tier are they?</a:t>
          </a:r>
        </a:p>
        <a:p>
          <a:pPr marL="228600" lvl="1" indent="-228600" algn="l" defTabSz="889000">
            <a:lnSpc>
              <a:spcPct val="90000"/>
            </a:lnSpc>
            <a:spcBef>
              <a:spcPct val="0"/>
            </a:spcBef>
            <a:spcAft>
              <a:spcPct val="20000"/>
            </a:spcAft>
            <a:buChar char="•"/>
          </a:pPr>
          <a:r>
            <a:rPr lang="en-US" sz="2000" kern="1200" dirty="0"/>
            <a:t>Prior Authorization, Quantity Limits, Step Therapy?</a:t>
          </a:r>
        </a:p>
      </dsp:txBody>
      <dsp:txXfrm>
        <a:off x="0" y="1802427"/>
        <a:ext cx="5227206" cy="1202012"/>
      </dsp:txXfrm>
    </dsp:sp>
    <dsp:sp modelId="{E589E08F-0103-4563-99F2-1E90DE012793}">
      <dsp:nvSpPr>
        <dsp:cNvPr id="0" name=""/>
        <dsp:cNvSpPr/>
      </dsp:nvSpPr>
      <dsp:spPr>
        <a:xfrm>
          <a:off x="0" y="3004440"/>
          <a:ext cx="5227206" cy="588811"/>
        </a:xfrm>
        <a:prstGeom prst="roundRect">
          <a:avLst/>
        </a:prstGeom>
        <a:solidFill>
          <a:schemeClr val="accent4">
            <a:lumMod val="5000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a:t>Pharmacy</a:t>
          </a:r>
        </a:p>
      </dsp:txBody>
      <dsp:txXfrm>
        <a:off x="28743" y="3033183"/>
        <a:ext cx="5169720" cy="531325"/>
      </dsp:txXfrm>
    </dsp:sp>
    <dsp:sp modelId="{1247A8BB-270C-4C93-AF2F-EE26FD1C126E}">
      <dsp:nvSpPr>
        <dsp:cNvPr id="0" name=""/>
        <dsp:cNvSpPr/>
      </dsp:nvSpPr>
      <dsp:spPr>
        <a:xfrm>
          <a:off x="0" y="3593252"/>
          <a:ext cx="5227206" cy="3105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5964" tIns="25400" rIns="142240" bIns="25400" numCol="1" spcCol="1270" anchor="t" anchorCtr="0">
          <a:noAutofit/>
        </a:bodyPr>
        <a:lstStyle/>
        <a:p>
          <a:pPr marL="228600" lvl="1" indent="-228600" algn="l" defTabSz="889000">
            <a:lnSpc>
              <a:spcPct val="90000"/>
            </a:lnSpc>
            <a:spcBef>
              <a:spcPct val="0"/>
            </a:spcBef>
            <a:spcAft>
              <a:spcPct val="20000"/>
            </a:spcAft>
            <a:buChar char="•"/>
          </a:pPr>
          <a:r>
            <a:rPr lang="en-US" sz="2000" kern="1200"/>
            <a:t>In-Network, Preferred, Mail Order</a:t>
          </a:r>
        </a:p>
      </dsp:txBody>
      <dsp:txXfrm>
        <a:off x="0" y="3593252"/>
        <a:ext cx="5227206" cy="310519"/>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409C998-F182-4040-9069-3F76748D6123}">
      <dsp:nvSpPr>
        <dsp:cNvPr id="0" name=""/>
        <dsp:cNvSpPr/>
      </dsp:nvSpPr>
      <dsp:spPr>
        <a:xfrm>
          <a:off x="0" y="22557"/>
          <a:ext cx="4994351" cy="561599"/>
        </a:xfrm>
        <a:prstGeom prst="roundRect">
          <a:avLst/>
        </a:prstGeom>
        <a:solidFill>
          <a:schemeClr val="accent5">
            <a:lumMod val="5000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a:t>Primary Care Physician/ Specialists</a:t>
          </a:r>
        </a:p>
      </dsp:txBody>
      <dsp:txXfrm>
        <a:off x="27415" y="49972"/>
        <a:ext cx="4939521" cy="506769"/>
      </dsp:txXfrm>
    </dsp:sp>
    <dsp:sp modelId="{80EFD7B3-CA88-4A4B-AE80-8126BED2B797}">
      <dsp:nvSpPr>
        <dsp:cNvPr id="0" name=""/>
        <dsp:cNvSpPr/>
      </dsp:nvSpPr>
      <dsp:spPr>
        <a:xfrm>
          <a:off x="0" y="617641"/>
          <a:ext cx="4994351" cy="621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8571" tIns="30480" rIns="170688" bIns="30480" numCol="1" spcCol="1270" anchor="t" anchorCtr="0">
          <a:noAutofit/>
        </a:bodyPr>
        <a:lstStyle/>
        <a:p>
          <a:pPr marL="171450" lvl="1" indent="-171450" algn="l" defTabSz="844550">
            <a:lnSpc>
              <a:spcPct val="90000"/>
            </a:lnSpc>
            <a:spcBef>
              <a:spcPct val="0"/>
            </a:spcBef>
            <a:spcAft>
              <a:spcPct val="20000"/>
            </a:spcAft>
            <a:buChar char="•"/>
          </a:pPr>
          <a:r>
            <a:rPr lang="en-US" sz="1900" kern="1200" dirty="0"/>
            <a:t>Are they in or out of network?</a:t>
          </a:r>
        </a:p>
        <a:p>
          <a:pPr marL="171450" lvl="1" indent="-171450" algn="l" defTabSz="844550">
            <a:lnSpc>
              <a:spcPct val="90000"/>
            </a:lnSpc>
            <a:spcBef>
              <a:spcPct val="0"/>
            </a:spcBef>
            <a:spcAft>
              <a:spcPct val="20000"/>
            </a:spcAft>
            <a:buChar char="•"/>
          </a:pPr>
          <a:r>
            <a:rPr lang="en-US" sz="1900" kern="1200"/>
            <a:t>Do I need a new one that is in-network</a:t>
          </a:r>
        </a:p>
      </dsp:txBody>
      <dsp:txXfrm>
        <a:off x="0" y="617641"/>
        <a:ext cx="4994351" cy="621000"/>
      </dsp:txXfrm>
    </dsp:sp>
    <dsp:sp modelId="{AB4787F1-C44D-4970-B2AD-DB18F989074E}">
      <dsp:nvSpPr>
        <dsp:cNvPr id="0" name=""/>
        <dsp:cNvSpPr/>
      </dsp:nvSpPr>
      <dsp:spPr>
        <a:xfrm>
          <a:off x="0" y="1238641"/>
          <a:ext cx="4994351" cy="561599"/>
        </a:xfrm>
        <a:prstGeom prst="roundRect">
          <a:avLst/>
        </a:prstGeom>
        <a:solidFill>
          <a:schemeClr val="accent6">
            <a:lumMod val="5000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a:t>Extra Benefits</a:t>
          </a:r>
        </a:p>
      </dsp:txBody>
      <dsp:txXfrm>
        <a:off x="27415" y="1266056"/>
        <a:ext cx="4939521" cy="506769"/>
      </dsp:txXfrm>
    </dsp:sp>
    <dsp:sp modelId="{9F75CDF8-AC4E-4C50-9E31-8408D7C71651}">
      <dsp:nvSpPr>
        <dsp:cNvPr id="0" name=""/>
        <dsp:cNvSpPr/>
      </dsp:nvSpPr>
      <dsp:spPr>
        <a:xfrm>
          <a:off x="0" y="1800241"/>
          <a:ext cx="4994351" cy="15649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8571" tIns="30480" rIns="170688" bIns="30480" numCol="1" spcCol="1270" anchor="t" anchorCtr="0">
          <a:noAutofit/>
        </a:bodyPr>
        <a:lstStyle/>
        <a:p>
          <a:pPr marL="171450" lvl="1" indent="-171450" algn="l" defTabSz="844550">
            <a:lnSpc>
              <a:spcPct val="90000"/>
            </a:lnSpc>
            <a:spcBef>
              <a:spcPct val="0"/>
            </a:spcBef>
            <a:spcAft>
              <a:spcPct val="20000"/>
            </a:spcAft>
            <a:buChar char="•"/>
          </a:pPr>
          <a:r>
            <a:rPr lang="en-US" sz="1900" kern="1200"/>
            <a:t>Dental, Vision, Hearing Benefits</a:t>
          </a:r>
        </a:p>
        <a:p>
          <a:pPr marL="342900" lvl="2" indent="-171450" algn="l" defTabSz="844550">
            <a:lnSpc>
              <a:spcPct val="90000"/>
            </a:lnSpc>
            <a:spcBef>
              <a:spcPct val="0"/>
            </a:spcBef>
            <a:spcAft>
              <a:spcPct val="20000"/>
            </a:spcAft>
            <a:buChar char="•"/>
          </a:pPr>
          <a:r>
            <a:rPr lang="en-US" sz="1900" kern="1200"/>
            <a:t>Generally separate insurance rider</a:t>
          </a:r>
        </a:p>
        <a:p>
          <a:pPr marL="171450" lvl="1" indent="-171450" algn="l" defTabSz="844550">
            <a:lnSpc>
              <a:spcPct val="90000"/>
            </a:lnSpc>
            <a:spcBef>
              <a:spcPct val="0"/>
            </a:spcBef>
            <a:spcAft>
              <a:spcPct val="20000"/>
            </a:spcAft>
            <a:buChar char="•"/>
          </a:pPr>
          <a:r>
            <a:rPr lang="en-US" sz="1900" kern="1200"/>
            <a:t>Fitness Benefits</a:t>
          </a:r>
        </a:p>
        <a:p>
          <a:pPr marL="171450" lvl="1" indent="-171450" algn="l" defTabSz="844550">
            <a:lnSpc>
              <a:spcPct val="90000"/>
            </a:lnSpc>
            <a:spcBef>
              <a:spcPct val="0"/>
            </a:spcBef>
            <a:spcAft>
              <a:spcPct val="20000"/>
            </a:spcAft>
            <a:buChar char="•"/>
          </a:pPr>
          <a:r>
            <a:rPr lang="en-US" sz="1900" kern="1200"/>
            <a:t>Transportation</a:t>
          </a:r>
        </a:p>
        <a:p>
          <a:pPr marL="171450" lvl="1" indent="-171450" algn="l" defTabSz="844550">
            <a:lnSpc>
              <a:spcPct val="90000"/>
            </a:lnSpc>
            <a:spcBef>
              <a:spcPct val="0"/>
            </a:spcBef>
            <a:spcAft>
              <a:spcPct val="20000"/>
            </a:spcAft>
            <a:buChar char="•"/>
          </a:pPr>
          <a:r>
            <a:rPr lang="en-US" sz="1900" kern="1200"/>
            <a:t>Telehealth and more</a:t>
          </a:r>
        </a:p>
      </dsp:txBody>
      <dsp:txXfrm>
        <a:off x="0" y="1800241"/>
        <a:ext cx="4994351" cy="156492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1B503B-EE73-4CCE-9E6A-E0B120767530}">
      <dsp:nvSpPr>
        <dsp:cNvPr id="0" name=""/>
        <dsp:cNvSpPr/>
      </dsp:nvSpPr>
      <dsp:spPr>
        <a:xfrm rot="16200000">
          <a:off x="55914" y="-54654"/>
          <a:ext cx="3165053" cy="3274362"/>
        </a:xfrm>
        <a:prstGeom prst="flowChartManualOperation">
          <a:avLst/>
        </a:prstGeom>
        <a:solidFill>
          <a:schemeClr val="accent2">
            <a:lumMod val="50000"/>
          </a:schemeClr>
        </a:solidFill>
        <a:ln>
          <a:noFill/>
        </a:ln>
        <a:effectLst>
          <a:outerShdw blurRad="38100" dist="25400" dir="5400000" rotWithShape="0">
            <a:srgbClr val="000000">
              <a:alpha val="5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34950" tIns="0" rIns="237037" bIns="0" numCol="1" spcCol="1270" anchor="ctr" anchorCtr="0">
          <a:noAutofit/>
        </a:bodyPr>
        <a:lstStyle/>
        <a:p>
          <a:pPr marL="0" lvl="0" indent="0" algn="ctr" defTabSz="1644650" rtl="0">
            <a:lnSpc>
              <a:spcPct val="90000"/>
            </a:lnSpc>
            <a:spcBef>
              <a:spcPct val="0"/>
            </a:spcBef>
            <a:spcAft>
              <a:spcPct val="35000"/>
            </a:spcAft>
            <a:buNone/>
          </a:pPr>
          <a:r>
            <a:rPr lang="en-US" sz="3700" kern="1200" dirty="0"/>
            <a:t>Initial Enrollment Period (IEP)</a:t>
          </a:r>
        </a:p>
      </dsp:txBody>
      <dsp:txXfrm rot="5400000">
        <a:off x="1260" y="633011"/>
        <a:ext cx="3274362" cy="1899031"/>
      </dsp:txXfrm>
    </dsp:sp>
    <dsp:sp modelId="{C9E062CA-3BB6-4BA0-BFA0-E5D30DBAD57E}">
      <dsp:nvSpPr>
        <dsp:cNvPr id="0" name=""/>
        <dsp:cNvSpPr/>
      </dsp:nvSpPr>
      <dsp:spPr>
        <a:xfrm rot="16200000">
          <a:off x="3575853" y="-54654"/>
          <a:ext cx="3165053" cy="3274362"/>
        </a:xfrm>
        <a:prstGeom prst="flowChartManualOperation">
          <a:avLst/>
        </a:prstGeom>
        <a:solidFill>
          <a:schemeClr val="accent3">
            <a:lumMod val="50000"/>
          </a:schemeClr>
        </a:solidFill>
        <a:ln>
          <a:noFill/>
        </a:ln>
        <a:effectLst>
          <a:outerShdw blurRad="38100" dist="25400" dir="5400000" rotWithShape="0">
            <a:srgbClr val="000000">
              <a:alpha val="5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34950" tIns="0" rIns="237037" bIns="0" numCol="1" spcCol="1270" anchor="ctr" anchorCtr="0">
          <a:noAutofit/>
        </a:bodyPr>
        <a:lstStyle/>
        <a:p>
          <a:pPr marL="0" lvl="0" indent="0" algn="ctr" defTabSz="1644650" rtl="0">
            <a:lnSpc>
              <a:spcPct val="90000"/>
            </a:lnSpc>
            <a:spcBef>
              <a:spcPct val="0"/>
            </a:spcBef>
            <a:spcAft>
              <a:spcPct val="35000"/>
            </a:spcAft>
            <a:buNone/>
          </a:pPr>
          <a:r>
            <a:rPr lang="en-US" sz="3700" kern="1200" dirty="0"/>
            <a:t>Annual/Open Enrollment Period (OEP)</a:t>
          </a:r>
        </a:p>
      </dsp:txBody>
      <dsp:txXfrm rot="5400000">
        <a:off x="3521199" y="633011"/>
        <a:ext cx="3274362" cy="1899031"/>
      </dsp:txXfrm>
    </dsp:sp>
    <dsp:sp modelId="{E7A4EF5F-F534-4089-A9AD-200A1116670D}">
      <dsp:nvSpPr>
        <dsp:cNvPr id="0" name=""/>
        <dsp:cNvSpPr/>
      </dsp:nvSpPr>
      <dsp:spPr>
        <a:xfrm rot="16200000">
          <a:off x="7095792" y="-54654"/>
          <a:ext cx="3165053" cy="3274362"/>
        </a:xfrm>
        <a:prstGeom prst="flowChartManualOperation">
          <a:avLst/>
        </a:prstGeom>
        <a:solidFill>
          <a:schemeClr val="accent6">
            <a:lumMod val="50000"/>
          </a:schemeClr>
        </a:solidFill>
        <a:ln>
          <a:noFill/>
        </a:ln>
        <a:effectLst>
          <a:outerShdw blurRad="38100" dist="25400" dir="5400000" rotWithShape="0">
            <a:srgbClr val="000000">
              <a:alpha val="5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34950" tIns="0" rIns="237037" bIns="0" numCol="1" spcCol="1270" anchor="ctr" anchorCtr="0">
          <a:noAutofit/>
        </a:bodyPr>
        <a:lstStyle/>
        <a:p>
          <a:pPr marL="0" lvl="0" indent="0" algn="ctr" defTabSz="1644650" rtl="0">
            <a:lnSpc>
              <a:spcPct val="90000"/>
            </a:lnSpc>
            <a:spcBef>
              <a:spcPct val="0"/>
            </a:spcBef>
            <a:spcAft>
              <a:spcPct val="35000"/>
            </a:spcAft>
            <a:buNone/>
          </a:pPr>
          <a:r>
            <a:rPr lang="en-US" sz="3700" kern="1200"/>
            <a:t>Special Enrollment Periods (SEPs)</a:t>
          </a:r>
        </a:p>
      </dsp:txBody>
      <dsp:txXfrm rot="5400000">
        <a:off x="7041138" y="633011"/>
        <a:ext cx="3274362" cy="1899031"/>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252CD8-BF3F-41AA-823A-D1A0D13530E4}">
      <dsp:nvSpPr>
        <dsp:cNvPr id="0" name=""/>
        <dsp:cNvSpPr/>
      </dsp:nvSpPr>
      <dsp:spPr>
        <a:xfrm>
          <a:off x="0" y="94125"/>
          <a:ext cx="7012370" cy="888030"/>
        </a:xfrm>
        <a:prstGeom prst="roundRect">
          <a:avLst/>
        </a:prstGeom>
        <a:solidFill>
          <a:schemeClr val="accent2">
            <a:lumMod val="50000"/>
          </a:schemeClr>
        </a:solidFill>
        <a:ln>
          <a:noFill/>
        </a:ln>
        <a:effectLst>
          <a:outerShdw blurRad="38100" dist="25400" dir="5400000" rotWithShape="0">
            <a:srgbClr val="000000">
              <a:alpha val="5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a:t>SEPs enable beneficiaries to make Part D plan changes in special situations, including: </a:t>
          </a:r>
        </a:p>
      </dsp:txBody>
      <dsp:txXfrm>
        <a:off x="43350" y="137475"/>
        <a:ext cx="6925670" cy="801330"/>
      </dsp:txXfrm>
    </dsp:sp>
    <dsp:sp modelId="{233C6474-D7E4-4DB1-957A-DBBAB4EC4F74}">
      <dsp:nvSpPr>
        <dsp:cNvPr id="0" name=""/>
        <dsp:cNvSpPr/>
      </dsp:nvSpPr>
      <dsp:spPr>
        <a:xfrm>
          <a:off x="0" y="982155"/>
          <a:ext cx="7012370" cy="8807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2643" tIns="29210" rIns="163576" bIns="29210" numCol="1" spcCol="1270" anchor="t" anchorCtr="0">
          <a:noAutofit/>
        </a:bodyPr>
        <a:lstStyle/>
        <a:p>
          <a:pPr marL="171450" lvl="1" indent="-171450" algn="l" defTabSz="800100">
            <a:lnSpc>
              <a:spcPct val="90000"/>
            </a:lnSpc>
            <a:spcBef>
              <a:spcPct val="0"/>
            </a:spcBef>
            <a:spcAft>
              <a:spcPct val="20000"/>
            </a:spcAft>
            <a:buChar char="•"/>
          </a:pPr>
          <a:r>
            <a:rPr lang="en-US" sz="1800" kern="1200"/>
            <a:t>Involuntary loss of creditable coverage</a:t>
          </a:r>
        </a:p>
        <a:p>
          <a:pPr marL="171450" lvl="1" indent="-171450" algn="l" defTabSz="800100">
            <a:lnSpc>
              <a:spcPct val="90000"/>
            </a:lnSpc>
            <a:spcBef>
              <a:spcPct val="0"/>
            </a:spcBef>
            <a:spcAft>
              <a:spcPct val="20000"/>
            </a:spcAft>
            <a:buChar char="•"/>
          </a:pPr>
          <a:r>
            <a:rPr lang="en-US" sz="1800" kern="1200"/>
            <a:t>Moving</a:t>
          </a:r>
        </a:p>
        <a:p>
          <a:pPr marL="171450" lvl="1" indent="-171450" algn="l" defTabSz="800100">
            <a:lnSpc>
              <a:spcPct val="90000"/>
            </a:lnSpc>
            <a:spcBef>
              <a:spcPct val="0"/>
            </a:spcBef>
            <a:spcAft>
              <a:spcPct val="20000"/>
            </a:spcAft>
            <a:buChar char="•"/>
          </a:pPr>
          <a:r>
            <a:rPr lang="en-US" sz="1800" kern="1200"/>
            <a:t>Other exceptional circumstances</a:t>
          </a:r>
        </a:p>
      </dsp:txBody>
      <dsp:txXfrm>
        <a:off x="0" y="982155"/>
        <a:ext cx="7012370" cy="880785"/>
      </dsp:txXfrm>
    </dsp:sp>
    <dsp:sp modelId="{CED3B18F-61FD-4654-BEC1-F85E6175E024}">
      <dsp:nvSpPr>
        <dsp:cNvPr id="0" name=""/>
        <dsp:cNvSpPr/>
      </dsp:nvSpPr>
      <dsp:spPr>
        <a:xfrm>
          <a:off x="0" y="1862940"/>
          <a:ext cx="7012370" cy="888030"/>
        </a:xfrm>
        <a:prstGeom prst="roundRect">
          <a:avLst/>
        </a:prstGeom>
        <a:solidFill>
          <a:schemeClr val="accent3">
            <a:lumMod val="50000"/>
          </a:schemeClr>
        </a:solidFill>
        <a:ln>
          <a:noFill/>
        </a:ln>
        <a:effectLst>
          <a:outerShdw blurRad="38100" dist="25400" dir="5400000" rotWithShape="0">
            <a:srgbClr val="000000">
              <a:alpha val="5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a:t>Medicaid or LIS beneficiaries have an SEP.</a:t>
          </a:r>
        </a:p>
      </dsp:txBody>
      <dsp:txXfrm>
        <a:off x="43350" y="1906290"/>
        <a:ext cx="6925670" cy="801330"/>
      </dsp:txXfrm>
    </dsp:sp>
    <dsp:sp modelId="{003D11BA-1ED8-4C5C-9701-99AACE7ED03B}">
      <dsp:nvSpPr>
        <dsp:cNvPr id="0" name=""/>
        <dsp:cNvSpPr/>
      </dsp:nvSpPr>
      <dsp:spPr>
        <a:xfrm>
          <a:off x="0" y="2750970"/>
          <a:ext cx="7012370" cy="3808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2643" tIns="29210" rIns="163576" bIns="29210" numCol="1" spcCol="1270" anchor="t" anchorCtr="0">
          <a:noAutofit/>
        </a:bodyPr>
        <a:lstStyle/>
        <a:p>
          <a:pPr marL="171450" lvl="1" indent="-171450" algn="l" defTabSz="800100">
            <a:lnSpc>
              <a:spcPct val="90000"/>
            </a:lnSpc>
            <a:spcBef>
              <a:spcPct val="0"/>
            </a:spcBef>
            <a:spcAft>
              <a:spcPct val="20000"/>
            </a:spcAft>
            <a:buChar char="•"/>
          </a:pPr>
          <a:r>
            <a:rPr lang="en-US" sz="1800" kern="1200"/>
            <a:t>Join, or switch plans once per calendar quarter</a:t>
          </a:r>
        </a:p>
      </dsp:txBody>
      <dsp:txXfrm>
        <a:off x="0" y="2750970"/>
        <a:ext cx="7012370" cy="380880"/>
      </dsp:txXfrm>
    </dsp:sp>
    <dsp:sp modelId="{96DAD707-4217-4F7B-A0F3-FBEFE6A5BB63}">
      <dsp:nvSpPr>
        <dsp:cNvPr id="0" name=""/>
        <dsp:cNvSpPr/>
      </dsp:nvSpPr>
      <dsp:spPr>
        <a:xfrm>
          <a:off x="0" y="3131850"/>
          <a:ext cx="7012370" cy="888030"/>
        </a:xfrm>
        <a:prstGeom prst="roundRect">
          <a:avLst/>
        </a:prstGeom>
        <a:solidFill>
          <a:schemeClr val="accent5">
            <a:lumMod val="50000"/>
          </a:schemeClr>
        </a:solidFill>
        <a:ln>
          <a:noFill/>
        </a:ln>
        <a:effectLst>
          <a:outerShdw blurRad="38100" dist="25400" dir="5400000" rotWithShape="0">
            <a:srgbClr val="000000">
              <a:alpha val="5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a:t>COBRA</a:t>
          </a:r>
        </a:p>
      </dsp:txBody>
      <dsp:txXfrm>
        <a:off x="43350" y="3175200"/>
        <a:ext cx="6925670" cy="801330"/>
      </dsp:txXfrm>
    </dsp:sp>
    <dsp:sp modelId="{86B6B5CC-0A94-46C8-98EE-2604E9BB634C}">
      <dsp:nvSpPr>
        <dsp:cNvPr id="0" name=""/>
        <dsp:cNvSpPr/>
      </dsp:nvSpPr>
      <dsp:spPr>
        <a:xfrm>
          <a:off x="0" y="4019880"/>
          <a:ext cx="7012370" cy="5951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2643" tIns="29210" rIns="163576" bIns="29210" numCol="1" spcCol="1270" anchor="t" anchorCtr="0">
          <a:noAutofit/>
        </a:bodyPr>
        <a:lstStyle/>
        <a:p>
          <a:pPr marL="171450" lvl="1" indent="-171450" algn="l" defTabSz="800100">
            <a:lnSpc>
              <a:spcPct val="90000"/>
            </a:lnSpc>
            <a:spcBef>
              <a:spcPct val="0"/>
            </a:spcBef>
            <a:spcAft>
              <a:spcPct val="20000"/>
            </a:spcAft>
            <a:buChar char="•"/>
          </a:pPr>
          <a:r>
            <a:rPr lang="en-US" sz="1800" kern="1200"/>
            <a:t>Not considered creditable coverage for Medicare Part B</a:t>
          </a:r>
        </a:p>
        <a:p>
          <a:pPr marL="171450" lvl="1" indent="-171450" algn="l" defTabSz="800100">
            <a:lnSpc>
              <a:spcPct val="90000"/>
            </a:lnSpc>
            <a:spcBef>
              <a:spcPct val="0"/>
            </a:spcBef>
            <a:spcAft>
              <a:spcPct val="20000"/>
            </a:spcAft>
            <a:buChar char="•"/>
          </a:pPr>
          <a:r>
            <a:rPr lang="en-US" sz="1800" kern="1200"/>
            <a:t>Drug coverage </a:t>
          </a:r>
          <a:r>
            <a:rPr lang="en-US" sz="1800" b="1" u="sng" kern="1200"/>
            <a:t>may</a:t>
          </a:r>
          <a:r>
            <a:rPr lang="en-US" sz="1800" kern="1200"/>
            <a:t> qualify as an SEP into Part D enrollment</a:t>
          </a:r>
        </a:p>
      </dsp:txBody>
      <dsp:txXfrm>
        <a:off x="0" y="4019880"/>
        <a:ext cx="7012370" cy="595125"/>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4C20BF2-E0CB-4BE6-8B5F-8233AA366C42}">
      <dsp:nvSpPr>
        <dsp:cNvPr id="0" name=""/>
        <dsp:cNvSpPr/>
      </dsp:nvSpPr>
      <dsp:spPr>
        <a:xfrm>
          <a:off x="0" y="0"/>
          <a:ext cx="4893803" cy="4713777"/>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a:t>Enrolling in Medicare Parts A and/or Part B</a:t>
          </a:r>
        </a:p>
      </dsp:txBody>
      <dsp:txXfrm>
        <a:off x="0" y="0"/>
        <a:ext cx="4893803" cy="1414133"/>
      </dsp:txXfrm>
    </dsp:sp>
    <dsp:sp modelId="{9E9A7E2C-8D93-4AD6-8C71-DEFCA71B702C}">
      <dsp:nvSpPr>
        <dsp:cNvPr id="0" name=""/>
        <dsp:cNvSpPr/>
      </dsp:nvSpPr>
      <dsp:spPr>
        <a:xfrm>
          <a:off x="469842" y="1454967"/>
          <a:ext cx="3915042" cy="686696"/>
        </a:xfrm>
        <a:prstGeom prst="roundRect">
          <a:avLst>
            <a:gd name="adj" fmla="val 10000"/>
          </a:avLst>
        </a:prstGeom>
        <a:solidFill>
          <a:schemeClr val="accent2">
            <a:lumMod val="7500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260" tIns="36195" rIns="48260" bIns="36195" numCol="1" spcCol="1270" anchor="ctr" anchorCtr="0">
          <a:noAutofit/>
        </a:bodyPr>
        <a:lstStyle/>
        <a:p>
          <a:pPr marL="0" lvl="0" indent="0" algn="ctr" defTabSz="844550">
            <a:lnSpc>
              <a:spcPct val="90000"/>
            </a:lnSpc>
            <a:spcBef>
              <a:spcPct val="0"/>
            </a:spcBef>
            <a:spcAft>
              <a:spcPct val="35000"/>
            </a:spcAft>
            <a:buNone/>
          </a:pPr>
          <a:r>
            <a:rPr lang="en-US" sz="1900" kern="1200" dirty="0"/>
            <a:t>You cannot contribute pre-taxed dollars to HSA</a:t>
          </a:r>
        </a:p>
      </dsp:txBody>
      <dsp:txXfrm>
        <a:off x="489955" y="1475080"/>
        <a:ext cx="3874816" cy="646470"/>
      </dsp:txXfrm>
    </dsp:sp>
    <dsp:sp modelId="{8416EB74-8957-4E7C-910B-6C142345FCE9}">
      <dsp:nvSpPr>
        <dsp:cNvPr id="0" name=""/>
        <dsp:cNvSpPr/>
      </dsp:nvSpPr>
      <dsp:spPr>
        <a:xfrm>
          <a:off x="502650" y="2260363"/>
          <a:ext cx="3915042" cy="686696"/>
        </a:xfrm>
        <a:prstGeom prst="roundRect">
          <a:avLst>
            <a:gd name="adj" fmla="val 10000"/>
          </a:avLst>
        </a:prstGeom>
        <a:solidFill>
          <a:schemeClr val="accent3">
            <a:lumMod val="7500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260" tIns="36195" rIns="48260" bIns="36195" numCol="1" spcCol="1270" anchor="ctr" anchorCtr="0">
          <a:noAutofit/>
        </a:bodyPr>
        <a:lstStyle/>
        <a:p>
          <a:pPr marL="0" lvl="0" indent="0" algn="ctr" defTabSz="844550">
            <a:lnSpc>
              <a:spcPct val="90000"/>
            </a:lnSpc>
            <a:spcBef>
              <a:spcPct val="0"/>
            </a:spcBef>
            <a:spcAft>
              <a:spcPct val="35000"/>
            </a:spcAft>
            <a:buNone/>
          </a:pPr>
          <a:r>
            <a:rPr lang="en-US" sz="1900" kern="1200"/>
            <a:t>Stop contributing the month your Medicare coverage begins</a:t>
          </a:r>
        </a:p>
      </dsp:txBody>
      <dsp:txXfrm>
        <a:off x="522763" y="2280476"/>
        <a:ext cx="3874816" cy="646470"/>
      </dsp:txXfrm>
    </dsp:sp>
    <dsp:sp modelId="{E47F50E7-1916-4CAC-82AC-624E2C74B6D3}">
      <dsp:nvSpPr>
        <dsp:cNvPr id="0" name=""/>
        <dsp:cNvSpPr/>
      </dsp:nvSpPr>
      <dsp:spPr>
        <a:xfrm>
          <a:off x="510910" y="3056771"/>
          <a:ext cx="3915042" cy="686696"/>
        </a:xfrm>
        <a:prstGeom prst="roundRect">
          <a:avLst>
            <a:gd name="adj" fmla="val 10000"/>
          </a:avLst>
        </a:prstGeom>
        <a:solidFill>
          <a:schemeClr val="bg1">
            <a:lumMod val="5000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260" tIns="36195" rIns="48260" bIns="36195" numCol="1" spcCol="1270" anchor="ctr" anchorCtr="0">
          <a:noAutofit/>
        </a:bodyPr>
        <a:lstStyle/>
        <a:p>
          <a:pPr marL="0" lvl="0" indent="0" algn="ctr" defTabSz="844550">
            <a:lnSpc>
              <a:spcPct val="90000"/>
            </a:lnSpc>
            <a:spcBef>
              <a:spcPct val="0"/>
            </a:spcBef>
            <a:spcAft>
              <a:spcPct val="35000"/>
            </a:spcAft>
            <a:buNone/>
          </a:pPr>
          <a:r>
            <a:rPr lang="en-US" sz="1900" kern="1200"/>
            <a:t>Can withdraw tax-free to pay qualified medical expenses</a:t>
          </a:r>
        </a:p>
      </dsp:txBody>
      <dsp:txXfrm>
        <a:off x="531023" y="3076884"/>
        <a:ext cx="3874816" cy="646470"/>
      </dsp:txXfrm>
    </dsp:sp>
    <dsp:sp modelId="{82EB1C9E-8E30-4258-9E75-2A67C6FA223E}">
      <dsp:nvSpPr>
        <dsp:cNvPr id="0" name=""/>
        <dsp:cNvSpPr/>
      </dsp:nvSpPr>
      <dsp:spPr>
        <a:xfrm>
          <a:off x="502689" y="3851299"/>
          <a:ext cx="3915042" cy="686696"/>
        </a:xfrm>
        <a:prstGeom prst="roundRect">
          <a:avLst>
            <a:gd name="adj" fmla="val 10000"/>
          </a:avLst>
        </a:prstGeom>
        <a:solidFill>
          <a:schemeClr val="accent6">
            <a:lumMod val="7500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260" tIns="36195" rIns="48260" bIns="36195" numCol="1" spcCol="1270" anchor="ctr" anchorCtr="0">
          <a:noAutofit/>
        </a:bodyPr>
        <a:lstStyle/>
        <a:p>
          <a:pPr marL="0" lvl="0" indent="0" algn="ctr" defTabSz="844550">
            <a:lnSpc>
              <a:spcPct val="90000"/>
            </a:lnSpc>
            <a:spcBef>
              <a:spcPct val="0"/>
            </a:spcBef>
            <a:spcAft>
              <a:spcPct val="35000"/>
            </a:spcAft>
            <a:buNone/>
          </a:pPr>
          <a:r>
            <a:rPr lang="en-US" sz="1900" kern="1200"/>
            <a:t>Medicare pays primary to the job-based coverage</a:t>
          </a:r>
        </a:p>
      </dsp:txBody>
      <dsp:txXfrm>
        <a:off x="522802" y="3871412"/>
        <a:ext cx="3874816" cy="646470"/>
      </dsp:txXfrm>
    </dsp:sp>
    <dsp:sp modelId="{60B64D39-4557-4D46-AE32-BA42CFA73AA2}">
      <dsp:nvSpPr>
        <dsp:cNvPr id="0" name=""/>
        <dsp:cNvSpPr/>
      </dsp:nvSpPr>
      <dsp:spPr>
        <a:xfrm>
          <a:off x="4962118" y="0"/>
          <a:ext cx="4893803" cy="4713777"/>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a:t>Delaying enrollment into Parts A and Part B</a:t>
          </a:r>
        </a:p>
      </dsp:txBody>
      <dsp:txXfrm>
        <a:off x="4962118" y="0"/>
        <a:ext cx="4893803" cy="1414133"/>
      </dsp:txXfrm>
    </dsp:sp>
    <dsp:sp modelId="{F6990536-2BB6-4DB8-BBF8-898840FCA47C}">
      <dsp:nvSpPr>
        <dsp:cNvPr id="0" name=""/>
        <dsp:cNvSpPr/>
      </dsp:nvSpPr>
      <dsp:spPr>
        <a:xfrm>
          <a:off x="5665025" y="1391878"/>
          <a:ext cx="3915042" cy="686696"/>
        </a:xfrm>
        <a:prstGeom prst="roundRect">
          <a:avLst>
            <a:gd name="adj" fmla="val 10000"/>
          </a:avLst>
        </a:prstGeom>
        <a:solidFill>
          <a:schemeClr val="accent2">
            <a:lumMod val="7500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260" tIns="36195" rIns="48260" bIns="36195" numCol="1" spcCol="1270" anchor="ctr" anchorCtr="0">
          <a:noAutofit/>
        </a:bodyPr>
        <a:lstStyle/>
        <a:p>
          <a:pPr marL="0" lvl="0" indent="0" algn="ctr" defTabSz="844550">
            <a:lnSpc>
              <a:spcPct val="90000"/>
            </a:lnSpc>
            <a:spcBef>
              <a:spcPct val="0"/>
            </a:spcBef>
            <a:spcAft>
              <a:spcPct val="35000"/>
            </a:spcAft>
            <a:buNone/>
          </a:pPr>
          <a:r>
            <a:rPr lang="en-US" sz="1900" kern="1200"/>
            <a:t>Receiving health coverage from an employer with 20+ employees and</a:t>
          </a:r>
        </a:p>
      </dsp:txBody>
      <dsp:txXfrm>
        <a:off x="5685138" y="1411991"/>
        <a:ext cx="3874816" cy="646470"/>
      </dsp:txXfrm>
    </dsp:sp>
    <dsp:sp modelId="{60A8AAB5-991B-4D13-8453-EA922F17EB67}">
      <dsp:nvSpPr>
        <dsp:cNvPr id="0" name=""/>
        <dsp:cNvSpPr/>
      </dsp:nvSpPr>
      <dsp:spPr>
        <a:xfrm>
          <a:off x="5681429" y="2178996"/>
          <a:ext cx="3915042" cy="686696"/>
        </a:xfrm>
        <a:prstGeom prst="roundRect">
          <a:avLst>
            <a:gd name="adj" fmla="val 10000"/>
          </a:avLst>
        </a:prstGeom>
        <a:solidFill>
          <a:schemeClr val="accent3">
            <a:lumMod val="7500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260" tIns="36195" rIns="48260" bIns="36195" numCol="1" spcCol="1270" anchor="ctr" anchorCtr="0">
          <a:noAutofit/>
        </a:bodyPr>
        <a:lstStyle/>
        <a:p>
          <a:pPr marL="0" lvl="0" indent="0" algn="ctr" defTabSz="844550">
            <a:lnSpc>
              <a:spcPct val="90000"/>
            </a:lnSpc>
            <a:spcBef>
              <a:spcPct val="0"/>
            </a:spcBef>
            <a:spcAft>
              <a:spcPct val="35000"/>
            </a:spcAft>
            <a:buNone/>
          </a:pPr>
          <a:r>
            <a:rPr lang="en-US" sz="1900" kern="1200"/>
            <a:t>Want to continue putting funds into HSA tax-free</a:t>
          </a:r>
        </a:p>
      </dsp:txBody>
      <dsp:txXfrm>
        <a:off x="5701542" y="2199109"/>
        <a:ext cx="3874816" cy="646470"/>
      </dsp:txXfrm>
    </dsp:sp>
    <dsp:sp modelId="{E5573BBC-A783-4F47-84DD-171C2872EAEE}">
      <dsp:nvSpPr>
        <dsp:cNvPr id="0" name=""/>
        <dsp:cNvSpPr/>
      </dsp:nvSpPr>
      <dsp:spPr>
        <a:xfrm>
          <a:off x="5697833" y="3042928"/>
          <a:ext cx="3915042" cy="686696"/>
        </a:xfrm>
        <a:prstGeom prst="roundRect">
          <a:avLst>
            <a:gd name="adj" fmla="val 10000"/>
          </a:avLst>
        </a:prstGeom>
        <a:solidFill>
          <a:schemeClr val="bg1">
            <a:lumMod val="5000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260" tIns="36195" rIns="48260" bIns="36195" numCol="1" spcCol="1270" anchor="ctr" anchorCtr="0">
          <a:noAutofit/>
        </a:bodyPr>
        <a:lstStyle/>
        <a:p>
          <a:pPr marL="0" lvl="0" indent="0" algn="ctr" defTabSz="844550">
            <a:lnSpc>
              <a:spcPct val="90000"/>
            </a:lnSpc>
            <a:spcBef>
              <a:spcPct val="0"/>
            </a:spcBef>
            <a:spcAft>
              <a:spcPct val="35000"/>
            </a:spcAft>
            <a:buNone/>
          </a:pPr>
          <a:r>
            <a:rPr lang="en-US" sz="1900" kern="1200"/>
            <a:t>Can use a special enrollment period to enroll in Medicare</a:t>
          </a:r>
        </a:p>
      </dsp:txBody>
      <dsp:txXfrm>
        <a:off x="5717946" y="3063041"/>
        <a:ext cx="3874816" cy="646470"/>
      </dsp:txXfrm>
    </dsp:sp>
    <dsp:sp modelId="{8785F261-CBDF-446E-89BC-0AE4A747984F}">
      <dsp:nvSpPr>
        <dsp:cNvPr id="0" name=""/>
        <dsp:cNvSpPr/>
      </dsp:nvSpPr>
      <dsp:spPr>
        <a:xfrm>
          <a:off x="5673208" y="3799406"/>
          <a:ext cx="3915042" cy="686696"/>
        </a:xfrm>
        <a:prstGeom prst="roundRect">
          <a:avLst>
            <a:gd name="adj" fmla="val 10000"/>
          </a:avLst>
        </a:prstGeom>
        <a:solidFill>
          <a:schemeClr val="accent6">
            <a:lumMod val="7500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260" tIns="36195" rIns="48260" bIns="36195" numCol="1" spcCol="1270" anchor="ctr" anchorCtr="0">
          <a:noAutofit/>
        </a:bodyPr>
        <a:lstStyle/>
        <a:p>
          <a:pPr marL="0" lvl="0" indent="0" algn="ctr" defTabSz="844550">
            <a:lnSpc>
              <a:spcPct val="90000"/>
            </a:lnSpc>
            <a:spcBef>
              <a:spcPct val="0"/>
            </a:spcBef>
            <a:spcAft>
              <a:spcPct val="35000"/>
            </a:spcAft>
            <a:buNone/>
          </a:pPr>
          <a:r>
            <a:rPr lang="en-US" sz="1900" kern="1200"/>
            <a:t>Stop contributing to HSA at least 6 months before you enroll in Medicare </a:t>
          </a:r>
        </a:p>
      </dsp:txBody>
      <dsp:txXfrm>
        <a:off x="5693321" y="3819519"/>
        <a:ext cx="3874816" cy="646470"/>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B33D203-6F16-4365-B3A4-046C3DF49819}">
      <dsp:nvSpPr>
        <dsp:cNvPr id="0" name=""/>
        <dsp:cNvSpPr/>
      </dsp:nvSpPr>
      <dsp:spPr>
        <a:xfrm rot="5400000">
          <a:off x="7026218" y="-2935103"/>
          <a:ext cx="948295" cy="7059168"/>
        </a:xfrm>
        <a:prstGeom prst="round2SameRect">
          <a:avLst/>
        </a:prstGeom>
        <a:solidFill>
          <a:schemeClr val="accent2">
            <a:tint val="40000"/>
            <a:alpha val="90000"/>
            <a:hueOff val="0"/>
            <a:satOff val="0"/>
            <a:lumOff val="0"/>
            <a:alphaOff val="0"/>
          </a:schemeClr>
        </a:solidFill>
        <a:ln w="22225" cap="rnd"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32385" rIns="64770" bIns="32385" numCol="1" spcCol="1270" anchor="ctr" anchorCtr="0">
          <a:noAutofit/>
        </a:bodyPr>
        <a:lstStyle/>
        <a:p>
          <a:pPr marL="171450" lvl="1" indent="-171450" algn="l" defTabSz="755650">
            <a:lnSpc>
              <a:spcPct val="90000"/>
            </a:lnSpc>
            <a:spcBef>
              <a:spcPct val="0"/>
            </a:spcBef>
            <a:spcAft>
              <a:spcPct val="15000"/>
            </a:spcAft>
            <a:buChar char="•"/>
          </a:pPr>
          <a:r>
            <a:rPr lang="en-US" sz="1700" kern="1200"/>
            <a:t>Provides Personalized Search</a:t>
          </a:r>
        </a:p>
        <a:p>
          <a:pPr marL="171450" lvl="1" indent="-171450" algn="l" defTabSz="755650">
            <a:lnSpc>
              <a:spcPct val="90000"/>
            </a:lnSpc>
            <a:spcBef>
              <a:spcPct val="0"/>
            </a:spcBef>
            <a:spcAft>
              <a:spcPct val="15000"/>
            </a:spcAft>
            <a:buChar char="•"/>
          </a:pPr>
          <a:r>
            <a:rPr lang="en-US" sz="1700" kern="1200"/>
            <a:t>Saves your med list</a:t>
          </a:r>
        </a:p>
      </dsp:txBody>
      <dsp:txXfrm rot="-5400000">
        <a:off x="3970782" y="166625"/>
        <a:ext cx="7012876" cy="855711"/>
      </dsp:txXfrm>
    </dsp:sp>
    <dsp:sp modelId="{CBD5D203-8B5B-4B0D-A17D-4243BAFF0A4C}">
      <dsp:nvSpPr>
        <dsp:cNvPr id="0" name=""/>
        <dsp:cNvSpPr/>
      </dsp:nvSpPr>
      <dsp:spPr>
        <a:xfrm>
          <a:off x="0" y="1796"/>
          <a:ext cx="3970782" cy="1185369"/>
        </a:xfrm>
        <a:prstGeom prst="roundRect">
          <a:avLst/>
        </a:prstGeom>
        <a:solidFill>
          <a:schemeClr val="accent2">
            <a:lumMod val="5000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en-US" sz="2400" kern="1200"/>
            <a:t>Create a Log-In</a:t>
          </a:r>
        </a:p>
      </dsp:txBody>
      <dsp:txXfrm>
        <a:off x="57865" y="59661"/>
        <a:ext cx="3855052" cy="1069639"/>
      </dsp:txXfrm>
    </dsp:sp>
    <dsp:sp modelId="{CE6B50EB-0995-4061-BE8B-A3E7538AF773}">
      <dsp:nvSpPr>
        <dsp:cNvPr id="0" name=""/>
        <dsp:cNvSpPr/>
      </dsp:nvSpPr>
      <dsp:spPr>
        <a:xfrm rot="5400000">
          <a:off x="7026218" y="-1690464"/>
          <a:ext cx="948295" cy="7059168"/>
        </a:xfrm>
        <a:prstGeom prst="round2SameRect">
          <a:avLst/>
        </a:prstGeom>
        <a:solidFill>
          <a:schemeClr val="accent3">
            <a:tint val="40000"/>
            <a:alpha val="90000"/>
            <a:hueOff val="0"/>
            <a:satOff val="0"/>
            <a:lumOff val="0"/>
            <a:alphaOff val="0"/>
          </a:schemeClr>
        </a:solidFill>
        <a:ln w="22225" cap="rnd"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32385" rIns="64770" bIns="32385" numCol="1" spcCol="1270" anchor="ctr" anchorCtr="0">
          <a:noAutofit/>
        </a:bodyPr>
        <a:lstStyle/>
        <a:p>
          <a:pPr marL="171450" lvl="1" indent="-171450" algn="l" defTabSz="755650">
            <a:lnSpc>
              <a:spcPct val="90000"/>
            </a:lnSpc>
            <a:spcBef>
              <a:spcPct val="0"/>
            </a:spcBef>
            <a:spcAft>
              <a:spcPct val="15000"/>
            </a:spcAft>
            <a:buChar char="•"/>
          </a:pPr>
          <a:r>
            <a:rPr lang="en-US" sz="1700" kern="1200"/>
            <a:t>Cost of medications</a:t>
          </a:r>
        </a:p>
        <a:p>
          <a:pPr marL="171450" lvl="1" indent="-171450" algn="l" defTabSz="755650">
            <a:lnSpc>
              <a:spcPct val="90000"/>
            </a:lnSpc>
            <a:spcBef>
              <a:spcPct val="0"/>
            </a:spcBef>
            <a:spcAft>
              <a:spcPct val="15000"/>
            </a:spcAft>
            <a:buChar char="•"/>
          </a:pPr>
          <a:r>
            <a:rPr lang="en-US" sz="1700" kern="1200"/>
            <a:t>Deductible pricing</a:t>
          </a:r>
        </a:p>
        <a:p>
          <a:pPr marL="171450" lvl="1" indent="-171450" algn="l" defTabSz="755650">
            <a:lnSpc>
              <a:spcPct val="90000"/>
            </a:lnSpc>
            <a:spcBef>
              <a:spcPct val="0"/>
            </a:spcBef>
            <a:spcAft>
              <a:spcPct val="15000"/>
            </a:spcAft>
            <a:buChar char="•"/>
          </a:pPr>
          <a:r>
            <a:rPr lang="en-US" sz="1700" kern="1200"/>
            <a:t>Monthly premium pricing</a:t>
          </a:r>
        </a:p>
      </dsp:txBody>
      <dsp:txXfrm rot="-5400000">
        <a:off x="3970782" y="1411264"/>
        <a:ext cx="7012876" cy="855711"/>
      </dsp:txXfrm>
    </dsp:sp>
    <dsp:sp modelId="{7816464B-6498-4687-B3C7-61F6ADEAE40C}">
      <dsp:nvSpPr>
        <dsp:cNvPr id="0" name=""/>
        <dsp:cNvSpPr/>
      </dsp:nvSpPr>
      <dsp:spPr>
        <a:xfrm>
          <a:off x="0" y="1246434"/>
          <a:ext cx="3970782" cy="1185369"/>
        </a:xfrm>
        <a:prstGeom prst="roundRect">
          <a:avLst/>
        </a:prstGeom>
        <a:solidFill>
          <a:schemeClr val="accent3">
            <a:lumMod val="5000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en-US" sz="2400" kern="1200"/>
            <a:t>Able to compare Part D and Medicare Advantage plans</a:t>
          </a:r>
        </a:p>
      </dsp:txBody>
      <dsp:txXfrm>
        <a:off x="57865" y="1304299"/>
        <a:ext cx="3855052" cy="1069639"/>
      </dsp:txXfrm>
    </dsp:sp>
    <dsp:sp modelId="{777BB967-D9E9-4DF1-9252-1A67AC2EB83E}">
      <dsp:nvSpPr>
        <dsp:cNvPr id="0" name=""/>
        <dsp:cNvSpPr/>
      </dsp:nvSpPr>
      <dsp:spPr>
        <a:xfrm rot="5400000">
          <a:off x="7026218" y="-445826"/>
          <a:ext cx="948295" cy="7059168"/>
        </a:xfrm>
        <a:prstGeom prst="round2SameRect">
          <a:avLst/>
        </a:prstGeom>
        <a:solidFill>
          <a:schemeClr val="accent4">
            <a:tint val="40000"/>
            <a:alpha val="90000"/>
            <a:hueOff val="0"/>
            <a:satOff val="0"/>
            <a:lumOff val="0"/>
            <a:alphaOff val="0"/>
          </a:schemeClr>
        </a:solidFill>
        <a:ln w="22225" cap="rnd"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32385" rIns="64770" bIns="32385" numCol="1" spcCol="1270" anchor="ctr" anchorCtr="0">
          <a:noAutofit/>
        </a:bodyPr>
        <a:lstStyle/>
        <a:p>
          <a:pPr marL="171450" lvl="1" indent="-171450" algn="l" defTabSz="755650">
            <a:lnSpc>
              <a:spcPct val="90000"/>
            </a:lnSpc>
            <a:spcBef>
              <a:spcPct val="0"/>
            </a:spcBef>
            <a:spcAft>
              <a:spcPct val="15000"/>
            </a:spcAft>
            <a:buChar char="•"/>
          </a:pPr>
          <a:r>
            <a:rPr lang="en-US" sz="1700" kern="1200"/>
            <a:t>Will not save your med list </a:t>
          </a:r>
        </a:p>
      </dsp:txBody>
      <dsp:txXfrm rot="-5400000">
        <a:off x="3970782" y="2655902"/>
        <a:ext cx="7012876" cy="855711"/>
      </dsp:txXfrm>
    </dsp:sp>
    <dsp:sp modelId="{3203ECBD-2FAA-4420-BCDB-80F7AEEBBD31}">
      <dsp:nvSpPr>
        <dsp:cNvPr id="0" name=""/>
        <dsp:cNvSpPr/>
      </dsp:nvSpPr>
      <dsp:spPr>
        <a:xfrm>
          <a:off x="0" y="2491072"/>
          <a:ext cx="3970782" cy="1185369"/>
        </a:xfrm>
        <a:prstGeom prst="roundRect">
          <a:avLst/>
        </a:prstGeom>
        <a:solidFill>
          <a:schemeClr val="accent4">
            <a:lumMod val="5000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en-US" sz="2400" kern="1200"/>
            <a:t>Anonymous Searches Available</a:t>
          </a:r>
        </a:p>
      </dsp:txBody>
      <dsp:txXfrm>
        <a:off x="57865" y="2548937"/>
        <a:ext cx="3855052" cy="1069639"/>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4E0349-2990-466D-8E62-E1368616BDF4}">
      <dsp:nvSpPr>
        <dsp:cNvPr id="0" name=""/>
        <dsp:cNvSpPr/>
      </dsp:nvSpPr>
      <dsp:spPr>
        <a:xfrm>
          <a:off x="56450" y="1774"/>
          <a:ext cx="5310000" cy="3630238"/>
        </a:xfrm>
        <a:prstGeom prst="rect">
          <a:avLst/>
        </a:prstGeom>
        <a:solidFill>
          <a:schemeClr val="accent2">
            <a:lumMod val="5000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6360" tIns="86360" rIns="86360" bIns="86360" numCol="1" spcCol="1270" anchor="t" anchorCtr="0">
          <a:noAutofit/>
        </a:bodyPr>
        <a:lstStyle/>
        <a:p>
          <a:pPr marL="0" lvl="0" indent="0" algn="ctr" defTabSz="1511300">
            <a:lnSpc>
              <a:spcPct val="90000"/>
            </a:lnSpc>
            <a:spcBef>
              <a:spcPct val="0"/>
            </a:spcBef>
            <a:spcAft>
              <a:spcPct val="35000"/>
            </a:spcAft>
            <a:buNone/>
          </a:pPr>
          <a:r>
            <a:rPr lang="en-US" sz="3400" b="0" i="0" kern="1200" dirty="0"/>
            <a:t>Part D plan rating categories:</a:t>
          </a:r>
          <a:endParaRPr lang="en-US" sz="3400" kern="1200" dirty="0"/>
        </a:p>
        <a:p>
          <a:pPr marL="228600" lvl="1" indent="-228600" algn="l" defTabSz="1200150">
            <a:lnSpc>
              <a:spcPct val="90000"/>
            </a:lnSpc>
            <a:spcBef>
              <a:spcPct val="0"/>
            </a:spcBef>
            <a:spcAft>
              <a:spcPct val="15000"/>
            </a:spcAft>
            <a:buChar char="•"/>
          </a:pPr>
          <a:r>
            <a:rPr lang="en-US" sz="2700" b="0" i="0" kern="1200" dirty="0"/>
            <a:t>Drug plan customer service</a:t>
          </a:r>
          <a:endParaRPr lang="en-US" sz="2700" kern="1200" dirty="0"/>
        </a:p>
        <a:p>
          <a:pPr marL="228600" lvl="1" indent="-228600" algn="l" defTabSz="1200150">
            <a:lnSpc>
              <a:spcPct val="90000"/>
            </a:lnSpc>
            <a:spcBef>
              <a:spcPct val="0"/>
            </a:spcBef>
            <a:spcAft>
              <a:spcPct val="15000"/>
            </a:spcAft>
            <a:buChar char="•"/>
          </a:pPr>
          <a:r>
            <a:rPr lang="en-US" sz="2700" b="0" i="0" kern="1200"/>
            <a:t>Member complaints, problems getting services, and choosing to leave the plan</a:t>
          </a:r>
          <a:endParaRPr lang="en-US" sz="2700" kern="1200"/>
        </a:p>
        <a:p>
          <a:pPr marL="228600" lvl="1" indent="-228600" algn="l" defTabSz="1200150">
            <a:lnSpc>
              <a:spcPct val="90000"/>
            </a:lnSpc>
            <a:spcBef>
              <a:spcPct val="0"/>
            </a:spcBef>
            <a:spcAft>
              <a:spcPct val="15000"/>
            </a:spcAft>
            <a:buChar char="•"/>
          </a:pPr>
          <a:r>
            <a:rPr lang="en-US" sz="2700" b="0" i="0" kern="1200"/>
            <a:t>Member experience with the drug plan</a:t>
          </a:r>
          <a:endParaRPr lang="en-US" sz="2700" kern="1200"/>
        </a:p>
        <a:p>
          <a:pPr marL="228600" lvl="1" indent="-228600" algn="l" defTabSz="1200150">
            <a:lnSpc>
              <a:spcPct val="90000"/>
            </a:lnSpc>
            <a:spcBef>
              <a:spcPct val="0"/>
            </a:spcBef>
            <a:spcAft>
              <a:spcPct val="15000"/>
            </a:spcAft>
            <a:buChar char="•"/>
          </a:pPr>
          <a:r>
            <a:rPr lang="en-US" sz="2700" b="0" i="0" kern="1200"/>
            <a:t>Drug pricing and patient safety</a:t>
          </a:r>
          <a:endParaRPr lang="en-US" sz="2700" kern="1200"/>
        </a:p>
      </dsp:txBody>
      <dsp:txXfrm>
        <a:off x="56450" y="1774"/>
        <a:ext cx="5310000" cy="3630238"/>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538624E-219B-42B2-BDB5-339FE43271AE}">
      <dsp:nvSpPr>
        <dsp:cNvPr id="0" name=""/>
        <dsp:cNvSpPr/>
      </dsp:nvSpPr>
      <dsp:spPr>
        <a:xfrm>
          <a:off x="0" y="0"/>
          <a:ext cx="5400000" cy="3630238"/>
        </a:xfrm>
        <a:prstGeom prst="rect">
          <a:avLst/>
        </a:prstGeom>
        <a:solidFill>
          <a:schemeClr val="accent3">
            <a:lumMod val="5000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8740" tIns="78740" rIns="78740" bIns="78740" numCol="1" spcCol="1270" anchor="t" anchorCtr="0">
          <a:noAutofit/>
        </a:bodyPr>
        <a:lstStyle/>
        <a:p>
          <a:pPr marL="0" lvl="0" indent="0" algn="ctr" defTabSz="1377950">
            <a:lnSpc>
              <a:spcPct val="90000"/>
            </a:lnSpc>
            <a:spcBef>
              <a:spcPct val="0"/>
            </a:spcBef>
            <a:spcAft>
              <a:spcPct val="35000"/>
            </a:spcAft>
            <a:buNone/>
          </a:pPr>
          <a:r>
            <a:rPr lang="en-US" sz="3100" b="0" i="0" kern="1200" dirty="0"/>
            <a:t>Medicare Advantage Plans rating categories:</a:t>
          </a:r>
          <a:endParaRPr lang="en-US" sz="3100" kern="1200" dirty="0"/>
        </a:p>
        <a:p>
          <a:pPr marL="228600" lvl="1" indent="-228600" algn="l" defTabSz="1066800">
            <a:lnSpc>
              <a:spcPct val="90000"/>
            </a:lnSpc>
            <a:spcBef>
              <a:spcPct val="0"/>
            </a:spcBef>
            <a:spcAft>
              <a:spcPct val="15000"/>
            </a:spcAft>
            <a:buChar char="•"/>
          </a:pPr>
          <a:r>
            <a:rPr lang="en-US" sz="2400" b="0" i="0" kern="1200"/>
            <a:t>Staying healthy: screenings, tests, and vaccines</a:t>
          </a:r>
          <a:endParaRPr lang="en-US" sz="2400" kern="1200"/>
        </a:p>
        <a:p>
          <a:pPr marL="228600" lvl="1" indent="-228600" algn="l" defTabSz="1066800">
            <a:lnSpc>
              <a:spcPct val="90000"/>
            </a:lnSpc>
            <a:spcBef>
              <a:spcPct val="0"/>
            </a:spcBef>
            <a:spcAft>
              <a:spcPct val="15000"/>
            </a:spcAft>
            <a:buChar char="•"/>
          </a:pPr>
          <a:r>
            <a:rPr lang="en-US" sz="2400" b="0" i="0" kern="1200"/>
            <a:t>Managing chronic (long-term) conditions</a:t>
          </a:r>
          <a:endParaRPr lang="en-US" sz="2400" kern="1200"/>
        </a:p>
        <a:p>
          <a:pPr marL="228600" lvl="1" indent="-228600" algn="l" defTabSz="1066800">
            <a:lnSpc>
              <a:spcPct val="90000"/>
            </a:lnSpc>
            <a:spcBef>
              <a:spcPct val="0"/>
            </a:spcBef>
            <a:spcAft>
              <a:spcPct val="15000"/>
            </a:spcAft>
            <a:buChar char="•"/>
          </a:pPr>
          <a:r>
            <a:rPr lang="en-US" sz="2400" b="0" i="0" kern="1200"/>
            <a:t>Plan responsiveness and care</a:t>
          </a:r>
          <a:endParaRPr lang="en-US" sz="2400" kern="1200"/>
        </a:p>
        <a:p>
          <a:pPr marL="228600" lvl="1" indent="-228600" algn="l" defTabSz="1066800">
            <a:lnSpc>
              <a:spcPct val="90000"/>
            </a:lnSpc>
            <a:spcBef>
              <a:spcPct val="0"/>
            </a:spcBef>
            <a:spcAft>
              <a:spcPct val="15000"/>
            </a:spcAft>
            <a:buChar char="•"/>
          </a:pPr>
          <a:r>
            <a:rPr lang="en-US" sz="2400" b="0" i="0" kern="1200"/>
            <a:t>Member complaints, problems getting services, and choosing to leave the plan</a:t>
          </a:r>
          <a:endParaRPr lang="en-US" sz="2400" kern="1200"/>
        </a:p>
        <a:p>
          <a:pPr marL="228600" lvl="1" indent="-228600" algn="l" defTabSz="1066800">
            <a:lnSpc>
              <a:spcPct val="90000"/>
            </a:lnSpc>
            <a:spcBef>
              <a:spcPct val="0"/>
            </a:spcBef>
            <a:spcAft>
              <a:spcPct val="15000"/>
            </a:spcAft>
            <a:buChar char="•"/>
          </a:pPr>
          <a:r>
            <a:rPr lang="en-US" sz="2400" b="0" i="0" kern="1200"/>
            <a:t>Health plan customer service</a:t>
          </a:r>
          <a:endParaRPr lang="en-US" sz="2400" kern="1200"/>
        </a:p>
      </dsp:txBody>
      <dsp:txXfrm>
        <a:off x="0" y="0"/>
        <a:ext cx="5400000" cy="3630238"/>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4C5A32A-D00F-44A2-95E9-C05558B1BAF7}">
      <dsp:nvSpPr>
        <dsp:cNvPr id="0" name=""/>
        <dsp:cNvSpPr/>
      </dsp:nvSpPr>
      <dsp:spPr>
        <a:xfrm>
          <a:off x="0" y="284613"/>
          <a:ext cx="10282507" cy="608400"/>
        </a:xfrm>
        <a:prstGeom prst="roundRect">
          <a:avLst/>
        </a:prstGeom>
        <a:solidFill>
          <a:schemeClr val="accent2">
            <a:lumMod val="5000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a:t>Plans who received less than 3-star quality rating for 3 consecutive years</a:t>
          </a:r>
        </a:p>
      </dsp:txBody>
      <dsp:txXfrm>
        <a:off x="29700" y="314313"/>
        <a:ext cx="10223107" cy="549000"/>
      </dsp:txXfrm>
    </dsp:sp>
    <dsp:sp modelId="{69C0E12E-5EBC-4A1C-BA91-7277678286C3}">
      <dsp:nvSpPr>
        <dsp:cNvPr id="0" name=""/>
        <dsp:cNvSpPr/>
      </dsp:nvSpPr>
      <dsp:spPr>
        <a:xfrm>
          <a:off x="0" y="967893"/>
          <a:ext cx="10282507" cy="608400"/>
        </a:xfrm>
        <a:prstGeom prst="roundRect">
          <a:avLst/>
        </a:prstGeom>
        <a:solidFill>
          <a:schemeClr val="accent3">
            <a:lumMod val="5000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a:t>Beneficiaries will not be able to enroll on Medicare’s website</a:t>
          </a:r>
        </a:p>
      </dsp:txBody>
      <dsp:txXfrm>
        <a:off x="29700" y="997593"/>
        <a:ext cx="10223107" cy="549000"/>
      </dsp:txXfrm>
    </dsp:sp>
    <dsp:sp modelId="{69CE2530-9623-4CB7-AD0B-56D92FD4625A}">
      <dsp:nvSpPr>
        <dsp:cNvPr id="0" name=""/>
        <dsp:cNvSpPr/>
      </dsp:nvSpPr>
      <dsp:spPr>
        <a:xfrm>
          <a:off x="0" y="1651174"/>
          <a:ext cx="10282507" cy="608400"/>
        </a:xfrm>
        <a:prstGeom prst="roundRect">
          <a:avLst/>
        </a:prstGeom>
        <a:solidFill>
          <a:schemeClr val="accent4">
            <a:lumMod val="5000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dirty="0"/>
            <a:t>Can enroll directly through the plan or by calling 1-800-MEDICARE</a:t>
          </a:r>
        </a:p>
      </dsp:txBody>
      <dsp:txXfrm>
        <a:off x="29700" y="1680874"/>
        <a:ext cx="10223107" cy="549000"/>
      </dsp:txXfrm>
    </dsp:sp>
    <dsp:sp modelId="{89090E2C-65B5-48C5-B6B2-7D911A451CE7}">
      <dsp:nvSpPr>
        <dsp:cNvPr id="0" name=""/>
        <dsp:cNvSpPr/>
      </dsp:nvSpPr>
      <dsp:spPr>
        <a:xfrm>
          <a:off x="0" y="2334454"/>
          <a:ext cx="10282507" cy="608400"/>
        </a:xfrm>
        <a:prstGeom prst="roundRect">
          <a:avLst/>
        </a:prstGeom>
        <a:solidFill>
          <a:schemeClr val="accent5">
            <a:lumMod val="5000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a:t>Warning will appear on Medicare’s website</a:t>
          </a:r>
        </a:p>
      </dsp:txBody>
      <dsp:txXfrm>
        <a:off x="29700" y="2364154"/>
        <a:ext cx="10223107" cy="549000"/>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7F84F39-E340-48B8-930D-8635FAEF62A1}">
      <dsp:nvSpPr>
        <dsp:cNvPr id="0" name=""/>
        <dsp:cNvSpPr/>
      </dsp:nvSpPr>
      <dsp:spPr>
        <a:xfrm>
          <a:off x="895212" y="2058"/>
          <a:ext cx="1922784" cy="1153670"/>
        </a:xfrm>
        <a:prstGeom prst="rect">
          <a:avLst/>
        </a:prstGeom>
        <a:solidFill>
          <a:schemeClr val="accent2">
            <a:lumMod val="5000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rtl="0">
            <a:lnSpc>
              <a:spcPct val="90000"/>
            </a:lnSpc>
            <a:spcBef>
              <a:spcPct val="0"/>
            </a:spcBef>
            <a:spcAft>
              <a:spcPct val="35000"/>
            </a:spcAft>
            <a:buNone/>
          </a:pPr>
          <a:r>
            <a:rPr lang="en-US" sz="1200" kern="1200">
              <a:latin typeface="Tenorite" pitchFamily="2" charset="0"/>
            </a:rPr>
            <a:t>Requires the federal government to negotiate prices for some of the most popular medications under Medicare</a:t>
          </a:r>
        </a:p>
      </dsp:txBody>
      <dsp:txXfrm>
        <a:off x="895212" y="2058"/>
        <a:ext cx="1922784" cy="1153670"/>
      </dsp:txXfrm>
    </dsp:sp>
    <dsp:sp modelId="{89042FB5-C894-4CDD-BB36-BC93A708EF63}">
      <dsp:nvSpPr>
        <dsp:cNvPr id="0" name=""/>
        <dsp:cNvSpPr/>
      </dsp:nvSpPr>
      <dsp:spPr>
        <a:xfrm>
          <a:off x="3010275" y="2058"/>
          <a:ext cx="1922784" cy="1153670"/>
        </a:xfrm>
        <a:prstGeom prst="rect">
          <a:avLst/>
        </a:prstGeom>
        <a:solidFill>
          <a:schemeClr val="accent3">
            <a:lumMod val="5000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rtl="0">
            <a:lnSpc>
              <a:spcPct val="90000"/>
            </a:lnSpc>
            <a:spcBef>
              <a:spcPct val="0"/>
            </a:spcBef>
            <a:spcAft>
              <a:spcPct val="35000"/>
            </a:spcAft>
            <a:buNone/>
          </a:pPr>
          <a:r>
            <a:rPr lang="en-US" sz="1200" kern="1200">
              <a:latin typeface="Tenorite" pitchFamily="2" charset="0"/>
            </a:rPr>
            <a:t>Requires drug companies to pay rebates if prices rise faster than inflation for drugs used by Medicare beneficiaries</a:t>
          </a:r>
        </a:p>
      </dsp:txBody>
      <dsp:txXfrm>
        <a:off x="3010275" y="2058"/>
        <a:ext cx="1922784" cy="1153670"/>
      </dsp:txXfrm>
    </dsp:sp>
    <dsp:sp modelId="{55B3F757-D28C-42CB-B56C-31B84E22AA37}">
      <dsp:nvSpPr>
        <dsp:cNvPr id="0" name=""/>
        <dsp:cNvSpPr/>
      </dsp:nvSpPr>
      <dsp:spPr>
        <a:xfrm>
          <a:off x="5125339" y="2058"/>
          <a:ext cx="1922784" cy="1153670"/>
        </a:xfrm>
        <a:prstGeom prst="rect">
          <a:avLst/>
        </a:prstGeom>
        <a:solidFill>
          <a:schemeClr val="accent4">
            <a:lumMod val="5000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a:latin typeface="Tenorite" pitchFamily="2" charset="0"/>
            </a:rPr>
            <a:t>Eliminates 5% coinsurance for catastrophic coverage in Part D</a:t>
          </a:r>
        </a:p>
      </dsp:txBody>
      <dsp:txXfrm>
        <a:off x="5125339" y="2058"/>
        <a:ext cx="1922784" cy="1153670"/>
      </dsp:txXfrm>
    </dsp:sp>
    <dsp:sp modelId="{AD1010CE-A559-44F3-826C-C269BC038BF8}">
      <dsp:nvSpPr>
        <dsp:cNvPr id="0" name=""/>
        <dsp:cNvSpPr/>
      </dsp:nvSpPr>
      <dsp:spPr>
        <a:xfrm>
          <a:off x="7240402" y="2058"/>
          <a:ext cx="1922784" cy="1153670"/>
        </a:xfrm>
        <a:prstGeom prst="rect">
          <a:avLst/>
        </a:prstGeom>
        <a:solidFill>
          <a:schemeClr val="accent5">
            <a:lumMod val="5000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a:latin typeface="Tenorite" pitchFamily="2" charset="0"/>
            </a:rPr>
            <a:t>Adds a $2,000 cap on Part D out‐of‐pocked spending (effective 2025)</a:t>
          </a:r>
        </a:p>
      </dsp:txBody>
      <dsp:txXfrm>
        <a:off x="7240402" y="2058"/>
        <a:ext cx="1922784" cy="1153670"/>
      </dsp:txXfrm>
    </dsp:sp>
    <dsp:sp modelId="{8D8BC359-DFA0-480C-BEE3-C074E74CA127}">
      <dsp:nvSpPr>
        <dsp:cNvPr id="0" name=""/>
        <dsp:cNvSpPr/>
      </dsp:nvSpPr>
      <dsp:spPr>
        <a:xfrm>
          <a:off x="895212" y="1348008"/>
          <a:ext cx="1922784" cy="1153670"/>
        </a:xfrm>
        <a:prstGeom prst="rect">
          <a:avLst/>
        </a:prstGeom>
        <a:solidFill>
          <a:schemeClr val="accent6">
            <a:lumMod val="5000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a:latin typeface="Tenorite" pitchFamily="2" charset="0"/>
            </a:rPr>
            <a:t>Limits annual increases in Part D premiums for a limited time</a:t>
          </a:r>
        </a:p>
      </dsp:txBody>
      <dsp:txXfrm>
        <a:off x="895212" y="1348008"/>
        <a:ext cx="1922784" cy="1153670"/>
      </dsp:txXfrm>
    </dsp:sp>
    <dsp:sp modelId="{4B82A78E-42BB-49D4-A127-1774C47B2C9F}">
      <dsp:nvSpPr>
        <dsp:cNvPr id="0" name=""/>
        <dsp:cNvSpPr/>
      </dsp:nvSpPr>
      <dsp:spPr>
        <a:xfrm>
          <a:off x="3010275" y="1348008"/>
          <a:ext cx="1922784" cy="1153670"/>
        </a:xfrm>
        <a:prstGeom prst="rect">
          <a:avLst/>
        </a:prstGeom>
        <a:solidFill>
          <a:schemeClr val="accent2">
            <a:lumMod val="5000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a:latin typeface="Tenorite" pitchFamily="2" charset="0"/>
            </a:rPr>
            <a:t>Limits monthly cost sharing for insulin to $35</a:t>
          </a:r>
        </a:p>
      </dsp:txBody>
      <dsp:txXfrm>
        <a:off x="3010275" y="1348008"/>
        <a:ext cx="1922784" cy="1153670"/>
      </dsp:txXfrm>
    </dsp:sp>
    <dsp:sp modelId="{AB1E4941-8BB0-4235-8637-B07EAA374EC1}">
      <dsp:nvSpPr>
        <dsp:cNvPr id="0" name=""/>
        <dsp:cNvSpPr/>
      </dsp:nvSpPr>
      <dsp:spPr>
        <a:xfrm>
          <a:off x="5125339" y="1348008"/>
          <a:ext cx="1922784" cy="1153670"/>
        </a:xfrm>
        <a:prstGeom prst="rect">
          <a:avLst/>
        </a:prstGeom>
        <a:solidFill>
          <a:schemeClr val="accent3">
            <a:lumMod val="5000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a:latin typeface="Tenorite" pitchFamily="2" charset="0"/>
            </a:rPr>
            <a:t>Expands eligibility for Extra Help/ Low‐Income Subsidy (LIS)</a:t>
          </a:r>
        </a:p>
      </dsp:txBody>
      <dsp:txXfrm>
        <a:off x="5125339" y="1348008"/>
        <a:ext cx="1922784" cy="1153670"/>
      </dsp:txXfrm>
    </dsp:sp>
    <dsp:sp modelId="{52391237-79E8-4D0C-9437-10BD88EC9472}">
      <dsp:nvSpPr>
        <dsp:cNvPr id="0" name=""/>
        <dsp:cNvSpPr/>
      </dsp:nvSpPr>
      <dsp:spPr>
        <a:xfrm>
          <a:off x="7240402" y="1348008"/>
          <a:ext cx="1922784" cy="1153670"/>
        </a:xfrm>
        <a:prstGeom prst="rect">
          <a:avLst/>
        </a:prstGeom>
        <a:solidFill>
          <a:schemeClr val="accent4">
            <a:lumMod val="5000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a:latin typeface="Tenorite" pitchFamily="2" charset="0"/>
            </a:rPr>
            <a:t>Eliminates cost sharing for adult vaccines under Part D</a:t>
          </a:r>
        </a:p>
      </dsp:txBody>
      <dsp:txXfrm>
        <a:off x="7240402" y="1348008"/>
        <a:ext cx="1922784" cy="1153670"/>
      </dsp:txXfrm>
    </dsp:sp>
    <dsp:sp modelId="{10BDFE9B-7A69-454B-99CF-7009FCC4A26F}">
      <dsp:nvSpPr>
        <dsp:cNvPr id="0" name=""/>
        <dsp:cNvSpPr/>
      </dsp:nvSpPr>
      <dsp:spPr>
        <a:xfrm>
          <a:off x="4067807" y="2693957"/>
          <a:ext cx="1922784" cy="1153670"/>
        </a:xfrm>
        <a:prstGeom prst="rect">
          <a:avLst/>
        </a:prstGeom>
        <a:solidFill>
          <a:schemeClr val="accent5">
            <a:lumMod val="5000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a:latin typeface="Tenorite" pitchFamily="2" charset="0"/>
            </a:rPr>
            <a:t>Delays implementation of the Trump Administration drug rebate rule</a:t>
          </a:r>
        </a:p>
      </dsp:txBody>
      <dsp:txXfrm>
        <a:off x="4067807" y="2693957"/>
        <a:ext cx="1922784" cy="1153670"/>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D38CE50-4F20-444E-B6E2-88E0C92364A8}">
      <dsp:nvSpPr>
        <dsp:cNvPr id="0" name=""/>
        <dsp:cNvSpPr/>
      </dsp:nvSpPr>
      <dsp:spPr>
        <a:xfrm>
          <a:off x="0" y="1924843"/>
          <a:ext cx="10058399" cy="0"/>
        </a:xfrm>
        <a:prstGeom prst="line">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tailEnd type="triangle" w="lg" len="lg"/>
        </a:ln>
        <a:effectLst/>
      </dsp:spPr>
      <dsp:style>
        <a:lnRef idx="2">
          <a:scrgbClr r="0" g="0" b="0"/>
        </a:lnRef>
        <a:fillRef idx="1">
          <a:scrgbClr r="0" g="0" b="0"/>
        </a:fillRef>
        <a:effectRef idx="0">
          <a:scrgbClr r="0" g="0" b="0"/>
        </a:effectRef>
        <a:fontRef idx="minor"/>
      </dsp:style>
    </dsp:sp>
    <dsp:sp modelId="{970B3A63-9958-47C9-AD7C-468365497FBA}">
      <dsp:nvSpPr>
        <dsp:cNvPr id="0" name=""/>
        <dsp:cNvSpPr/>
      </dsp:nvSpPr>
      <dsp:spPr>
        <a:xfrm rot="8100000">
          <a:off x="60764" y="443601"/>
          <a:ext cx="283102" cy="283102"/>
        </a:xfrm>
        <a:prstGeom prst="teardrop">
          <a:avLst>
            <a:gd name="adj" fmla="val 115000"/>
          </a:avLst>
        </a:prstGeom>
        <a:solidFill>
          <a:schemeClr val="accent1">
            <a:hueOff val="0"/>
            <a:satOff val="0"/>
            <a:lumOff val="0"/>
            <a:alphaOff val="0"/>
          </a:schemeClr>
        </a:solidFill>
        <a:ln w="22225" cap="rnd" cmpd="sng" algn="ctr">
          <a:solidFill>
            <a:schemeClr val="accent1">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1B24D3D9-FB46-4EBE-9149-F4B0BC86051C}">
      <dsp:nvSpPr>
        <dsp:cNvPr id="0" name=""/>
        <dsp:cNvSpPr/>
      </dsp:nvSpPr>
      <dsp:spPr>
        <a:xfrm>
          <a:off x="92215" y="475051"/>
          <a:ext cx="220202" cy="220202"/>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16FDC1CD-F561-44DC-B0FD-33BDA5AFE8CF}">
      <dsp:nvSpPr>
        <dsp:cNvPr id="0" name=""/>
        <dsp:cNvSpPr/>
      </dsp:nvSpPr>
      <dsp:spPr>
        <a:xfrm>
          <a:off x="402499" y="785336"/>
          <a:ext cx="2091853" cy="11395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63500" rIns="63500" bIns="95250" numCol="1" spcCol="1270" anchor="t" anchorCtr="0">
          <a:noAutofit/>
        </a:bodyPr>
        <a:lstStyle/>
        <a:p>
          <a:pPr marL="0" lvl="0" indent="0" algn="l" defTabSz="444500">
            <a:lnSpc>
              <a:spcPct val="90000"/>
            </a:lnSpc>
            <a:spcBef>
              <a:spcPct val="0"/>
            </a:spcBef>
            <a:spcAft>
              <a:spcPct val="35000"/>
            </a:spcAft>
            <a:buNone/>
          </a:pPr>
          <a:r>
            <a:rPr lang="en-US" sz="1000" b="0" kern="1200">
              <a:latin typeface="Tenorite" pitchFamily="2" charset="0"/>
            </a:rPr>
            <a:t>Drug Companies pay rebates</a:t>
          </a:r>
        </a:p>
        <a:p>
          <a:pPr marL="0" lvl="0" indent="0" algn="l" defTabSz="444500">
            <a:lnSpc>
              <a:spcPct val="90000"/>
            </a:lnSpc>
            <a:spcBef>
              <a:spcPct val="0"/>
            </a:spcBef>
            <a:spcAft>
              <a:spcPct val="35000"/>
            </a:spcAft>
            <a:buNone/>
          </a:pPr>
          <a:r>
            <a:rPr lang="en-US" sz="1000" b="0" kern="1200">
              <a:latin typeface="Tenorite" pitchFamily="2" charset="0"/>
            </a:rPr>
            <a:t>Insulin $35 cap</a:t>
          </a:r>
        </a:p>
        <a:p>
          <a:pPr marL="0" lvl="0" indent="0" algn="l" defTabSz="444500">
            <a:lnSpc>
              <a:spcPct val="90000"/>
            </a:lnSpc>
            <a:spcBef>
              <a:spcPct val="0"/>
            </a:spcBef>
            <a:spcAft>
              <a:spcPct val="35000"/>
            </a:spcAft>
            <a:buNone/>
          </a:pPr>
          <a:r>
            <a:rPr lang="en-US" sz="1000" b="0" kern="1200">
              <a:latin typeface="Tenorite" pitchFamily="2" charset="0"/>
            </a:rPr>
            <a:t>Vaccine copay reduction</a:t>
          </a:r>
        </a:p>
      </dsp:txBody>
      <dsp:txXfrm>
        <a:off x="402499" y="785336"/>
        <a:ext cx="2091853" cy="1139507"/>
      </dsp:txXfrm>
    </dsp:sp>
    <dsp:sp modelId="{8E673C76-08AA-420D-928F-0B95B45BE4A3}">
      <dsp:nvSpPr>
        <dsp:cNvPr id="0" name=""/>
        <dsp:cNvSpPr/>
      </dsp:nvSpPr>
      <dsp:spPr>
        <a:xfrm>
          <a:off x="402499" y="384968"/>
          <a:ext cx="2091853" cy="4003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en-US" sz="2000" b="1" kern="1200">
              <a:latin typeface="Tenorite" pitchFamily="2" charset="0"/>
            </a:rPr>
            <a:t>2023</a:t>
          </a:r>
        </a:p>
      </dsp:txBody>
      <dsp:txXfrm>
        <a:off x="402499" y="384968"/>
        <a:ext cx="2091853" cy="400367"/>
      </dsp:txXfrm>
    </dsp:sp>
    <dsp:sp modelId="{135D9F92-EDD1-41FA-8FA9-9A4198A21F9B}">
      <dsp:nvSpPr>
        <dsp:cNvPr id="0" name=""/>
        <dsp:cNvSpPr/>
      </dsp:nvSpPr>
      <dsp:spPr>
        <a:xfrm>
          <a:off x="202316" y="785336"/>
          <a:ext cx="0" cy="1139507"/>
        </a:xfrm>
        <a:prstGeom prst="line">
          <a:avLst/>
        </a:prstGeom>
        <a:noFill/>
        <a:ln w="1270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86119C1D-025F-41EA-882F-09CED9E18B07}">
      <dsp:nvSpPr>
        <dsp:cNvPr id="0" name=""/>
        <dsp:cNvSpPr/>
      </dsp:nvSpPr>
      <dsp:spPr>
        <a:xfrm>
          <a:off x="165568" y="1888810"/>
          <a:ext cx="72066" cy="72066"/>
        </a:xfrm>
        <a:prstGeom prst="ellipse">
          <a:avLst/>
        </a:prstGeom>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144B1B30-4833-467F-AE8C-D2A2A4E10DB4}">
      <dsp:nvSpPr>
        <dsp:cNvPr id="0" name=""/>
        <dsp:cNvSpPr/>
      </dsp:nvSpPr>
      <dsp:spPr>
        <a:xfrm rot="18900000">
          <a:off x="1316403" y="3122983"/>
          <a:ext cx="283102" cy="283102"/>
        </a:xfrm>
        <a:prstGeom prst="teardrop">
          <a:avLst>
            <a:gd name="adj" fmla="val 115000"/>
          </a:avLst>
        </a:prstGeom>
        <a:solidFill>
          <a:schemeClr val="accent1">
            <a:hueOff val="0"/>
            <a:satOff val="0"/>
            <a:lumOff val="0"/>
            <a:alphaOff val="0"/>
          </a:schemeClr>
        </a:solidFill>
        <a:ln w="22225" cap="rnd" cmpd="sng" algn="ctr">
          <a:solidFill>
            <a:schemeClr val="accent1">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028834C1-8F7C-4A7B-8BB9-597C662448A9}">
      <dsp:nvSpPr>
        <dsp:cNvPr id="0" name=""/>
        <dsp:cNvSpPr/>
      </dsp:nvSpPr>
      <dsp:spPr>
        <a:xfrm>
          <a:off x="1347853" y="3154433"/>
          <a:ext cx="220202" cy="220202"/>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86CFC58C-A2BA-42EC-86DA-79984C83A231}">
      <dsp:nvSpPr>
        <dsp:cNvPr id="0" name=""/>
        <dsp:cNvSpPr/>
      </dsp:nvSpPr>
      <dsp:spPr>
        <a:xfrm>
          <a:off x="1658138" y="1924843"/>
          <a:ext cx="2091853" cy="11395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95250" rIns="0" bIns="63500" numCol="1" spcCol="1270" anchor="b" anchorCtr="0">
          <a:noAutofit/>
        </a:bodyPr>
        <a:lstStyle/>
        <a:p>
          <a:pPr marL="0" lvl="0" indent="0" algn="l" defTabSz="444500">
            <a:lnSpc>
              <a:spcPct val="90000"/>
            </a:lnSpc>
            <a:spcBef>
              <a:spcPct val="0"/>
            </a:spcBef>
            <a:spcAft>
              <a:spcPct val="35000"/>
            </a:spcAft>
            <a:buNone/>
          </a:pPr>
          <a:r>
            <a:rPr lang="en-US" sz="1000" b="0" kern="1200">
              <a:latin typeface="Tenorite" pitchFamily="2" charset="0"/>
            </a:rPr>
            <a:t>Eliminates 5% coinsurance</a:t>
          </a:r>
        </a:p>
        <a:p>
          <a:pPr marL="0" lvl="0" indent="0" algn="l" defTabSz="444500">
            <a:lnSpc>
              <a:spcPct val="90000"/>
            </a:lnSpc>
            <a:spcBef>
              <a:spcPct val="0"/>
            </a:spcBef>
            <a:spcAft>
              <a:spcPct val="35000"/>
            </a:spcAft>
            <a:buNone/>
          </a:pPr>
          <a:r>
            <a:rPr lang="en-US" sz="1000" b="0" kern="1200">
              <a:latin typeface="Tenorite" pitchFamily="2" charset="0"/>
            </a:rPr>
            <a:t>Part D catastrophic level</a:t>
          </a:r>
        </a:p>
        <a:p>
          <a:pPr marL="0" lvl="0" indent="0" algn="l" defTabSz="444500">
            <a:lnSpc>
              <a:spcPct val="90000"/>
            </a:lnSpc>
            <a:spcBef>
              <a:spcPct val="0"/>
            </a:spcBef>
            <a:spcAft>
              <a:spcPct val="35000"/>
            </a:spcAft>
            <a:buNone/>
          </a:pPr>
          <a:r>
            <a:rPr lang="en-US" sz="1000" b="0" kern="1200">
              <a:latin typeface="Tenorite" pitchFamily="2" charset="0"/>
            </a:rPr>
            <a:t>Expands LIS eligibility</a:t>
          </a:r>
        </a:p>
      </dsp:txBody>
      <dsp:txXfrm>
        <a:off x="1658138" y="1924843"/>
        <a:ext cx="2091853" cy="1139507"/>
      </dsp:txXfrm>
    </dsp:sp>
    <dsp:sp modelId="{D51F19C9-711E-41B7-8674-BB6F41D01095}">
      <dsp:nvSpPr>
        <dsp:cNvPr id="0" name=""/>
        <dsp:cNvSpPr/>
      </dsp:nvSpPr>
      <dsp:spPr>
        <a:xfrm>
          <a:off x="1658138" y="3064350"/>
          <a:ext cx="2091853" cy="4003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en-US" sz="2000" b="1" kern="1200">
              <a:latin typeface="Tenorite" pitchFamily="2" charset="0"/>
            </a:rPr>
            <a:t>2024</a:t>
          </a:r>
        </a:p>
      </dsp:txBody>
      <dsp:txXfrm>
        <a:off x="1658138" y="3064350"/>
        <a:ext cx="2091853" cy="400367"/>
      </dsp:txXfrm>
    </dsp:sp>
    <dsp:sp modelId="{0875343D-C66F-4246-B469-C0931EE26771}">
      <dsp:nvSpPr>
        <dsp:cNvPr id="0" name=""/>
        <dsp:cNvSpPr/>
      </dsp:nvSpPr>
      <dsp:spPr>
        <a:xfrm>
          <a:off x="1457954" y="1924843"/>
          <a:ext cx="0" cy="1139507"/>
        </a:xfrm>
        <a:prstGeom prst="line">
          <a:avLst/>
        </a:prstGeom>
        <a:noFill/>
        <a:ln w="1270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D43A3952-8881-4E8B-90FE-A14DF119CCB2}">
      <dsp:nvSpPr>
        <dsp:cNvPr id="0" name=""/>
        <dsp:cNvSpPr/>
      </dsp:nvSpPr>
      <dsp:spPr>
        <a:xfrm>
          <a:off x="1421206" y="1888810"/>
          <a:ext cx="72066" cy="72066"/>
        </a:xfrm>
        <a:prstGeom prst="ellipse">
          <a:avLst/>
        </a:prstGeom>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A0825E3C-4D48-4779-8E33-2F0E3B8B61E1}">
      <dsp:nvSpPr>
        <dsp:cNvPr id="0" name=""/>
        <dsp:cNvSpPr/>
      </dsp:nvSpPr>
      <dsp:spPr>
        <a:xfrm rot="8100000">
          <a:off x="2572041" y="443601"/>
          <a:ext cx="283102" cy="283102"/>
        </a:xfrm>
        <a:prstGeom prst="teardrop">
          <a:avLst>
            <a:gd name="adj" fmla="val 115000"/>
          </a:avLst>
        </a:prstGeom>
        <a:solidFill>
          <a:schemeClr val="accent1">
            <a:hueOff val="0"/>
            <a:satOff val="0"/>
            <a:lumOff val="0"/>
            <a:alphaOff val="0"/>
          </a:schemeClr>
        </a:solidFill>
        <a:ln w="22225" cap="rnd" cmpd="sng" algn="ctr">
          <a:solidFill>
            <a:schemeClr val="accent1">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87503B2C-530B-40E6-AECB-1A11266F69B3}">
      <dsp:nvSpPr>
        <dsp:cNvPr id="0" name=""/>
        <dsp:cNvSpPr/>
      </dsp:nvSpPr>
      <dsp:spPr>
        <a:xfrm>
          <a:off x="2603491" y="475051"/>
          <a:ext cx="220202" cy="220202"/>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AE83010A-37EC-40FA-8985-F4C0BF48B529}">
      <dsp:nvSpPr>
        <dsp:cNvPr id="0" name=""/>
        <dsp:cNvSpPr/>
      </dsp:nvSpPr>
      <dsp:spPr>
        <a:xfrm>
          <a:off x="2913776" y="785336"/>
          <a:ext cx="2091853" cy="11395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95250" rIns="95250" bIns="142875" numCol="1" spcCol="1270" anchor="t" anchorCtr="0">
          <a:noAutofit/>
        </a:bodyPr>
        <a:lstStyle/>
        <a:p>
          <a:pPr marL="0" lvl="0" indent="0" algn="l" defTabSz="666750">
            <a:lnSpc>
              <a:spcPct val="90000"/>
            </a:lnSpc>
            <a:spcBef>
              <a:spcPct val="0"/>
            </a:spcBef>
            <a:spcAft>
              <a:spcPct val="35000"/>
            </a:spcAft>
            <a:buNone/>
          </a:pPr>
          <a:r>
            <a:rPr lang="en-US" sz="1500" b="0" kern="1200">
              <a:latin typeface="Tenorite" pitchFamily="2" charset="0"/>
            </a:rPr>
            <a:t>$2000 out-of-pocket cap in Part D</a:t>
          </a:r>
        </a:p>
      </dsp:txBody>
      <dsp:txXfrm>
        <a:off x="2913776" y="785336"/>
        <a:ext cx="2091853" cy="1139507"/>
      </dsp:txXfrm>
    </dsp:sp>
    <dsp:sp modelId="{36F091BD-08A8-4CEB-AB3A-D65AB2CF6B54}">
      <dsp:nvSpPr>
        <dsp:cNvPr id="0" name=""/>
        <dsp:cNvSpPr/>
      </dsp:nvSpPr>
      <dsp:spPr>
        <a:xfrm>
          <a:off x="2913776" y="384968"/>
          <a:ext cx="2091853" cy="4003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en-US" sz="2000" b="1" kern="1200">
              <a:latin typeface="Tenorite" pitchFamily="2" charset="0"/>
            </a:rPr>
            <a:t>2025</a:t>
          </a:r>
        </a:p>
      </dsp:txBody>
      <dsp:txXfrm>
        <a:off x="2913776" y="384968"/>
        <a:ext cx="2091853" cy="400367"/>
      </dsp:txXfrm>
    </dsp:sp>
    <dsp:sp modelId="{F2709F90-BF7B-4338-AA2E-99BFA5893F9E}">
      <dsp:nvSpPr>
        <dsp:cNvPr id="0" name=""/>
        <dsp:cNvSpPr/>
      </dsp:nvSpPr>
      <dsp:spPr>
        <a:xfrm>
          <a:off x="2713592" y="785336"/>
          <a:ext cx="0" cy="1139507"/>
        </a:xfrm>
        <a:prstGeom prst="line">
          <a:avLst/>
        </a:prstGeom>
        <a:noFill/>
        <a:ln w="1270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41A0A6A7-428F-477F-906F-D52B92AF0180}">
      <dsp:nvSpPr>
        <dsp:cNvPr id="0" name=""/>
        <dsp:cNvSpPr/>
      </dsp:nvSpPr>
      <dsp:spPr>
        <a:xfrm>
          <a:off x="2676845" y="1888810"/>
          <a:ext cx="72066" cy="72066"/>
        </a:xfrm>
        <a:prstGeom prst="ellipse">
          <a:avLst/>
        </a:prstGeom>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BAB65663-09F8-4024-8C13-29C97BFDF9F6}">
      <dsp:nvSpPr>
        <dsp:cNvPr id="0" name=""/>
        <dsp:cNvSpPr/>
      </dsp:nvSpPr>
      <dsp:spPr>
        <a:xfrm rot="18900000">
          <a:off x="3827679" y="3122983"/>
          <a:ext cx="283102" cy="283102"/>
        </a:xfrm>
        <a:prstGeom prst="teardrop">
          <a:avLst>
            <a:gd name="adj" fmla="val 115000"/>
          </a:avLst>
        </a:prstGeom>
        <a:solidFill>
          <a:schemeClr val="accent1">
            <a:hueOff val="0"/>
            <a:satOff val="0"/>
            <a:lumOff val="0"/>
            <a:alphaOff val="0"/>
          </a:schemeClr>
        </a:solidFill>
        <a:ln w="22225" cap="rnd" cmpd="sng" algn="ctr">
          <a:solidFill>
            <a:schemeClr val="accent1">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B4C43699-D1FF-4C20-9251-6CAC3841BF76}">
      <dsp:nvSpPr>
        <dsp:cNvPr id="0" name=""/>
        <dsp:cNvSpPr/>
      </dsp:nvSpPr>
      <dsp:spPr>
        <a:xfrm>
          <a:off x="3859130" y="3154433"/>
          <a:ext cx="220202" cy="220202"/>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4D941920-0527-4302-99E1-CE99C50411ED}">
      <dsp:nvSpPr>
        <dsp:cNvPr id="0" name=""/>
        <dsp:cNvSpPr/>
      </dsp:nvSpPr>
      <dsp:spPr>
        <a:xfrm>
          <a:off x="4169414" y="1924843"/>
          <a:ext cx="2091853" cy="11395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42875" rIns="0" bIns="95250" numCol="1" spcCol="1270" anchor="b" anchorCtr="0">
          <a:noAutofit/>
        </a:bodyPr>
        <a:lstStyle/>
        <a:p>
          <a:pPr marL="0" lvl="0" indent="0" algn="l" defTabSz="666750">
            <a:lnSpc>
              <a:spcPct val="90000"/>
            </a:lnSpc>
            <a:spcBef>
              <a:spcPct val="0"/>
            </a:spcBef>
            <a:spcAft>
              <a:spcPct val="35000"/>
            </a:spcAft>
            <a:buNone/>
          </a:pPr>
          <a:r>
            <a:rPr lang="en-US" sz="1500" b="0" kern="1200">
              <a:latin typeface="Tenorite" pitchFamily="2" charset="0"/>
            </a:rPr>
            <a:t>Negotiation of 10 Medicare Part D drugs</a:t>
          </a:r>
        </a:p>
      </dsp:txBody>
      <dsp:txXfrm>
        <a:off x="4169414" y="1924843"/>
        <a:ext cx="2091853" cy="1139507"/>
      </dsp:txXfrm>
    </dsp:sp>
    <dsp:sp modelId="{EE148E43-94B4-4C27-BAB0-F1AE2539699D}">
      <dsp:nvSpPr>
        <dsp:cNvPr id="0" name=""/>
        <dsp:cNvSpPr/>
      </dsp:nvSpPr>
      <dsp:spPr>
        <a:xfrm>
          <a:off x="4169414" y="3064350"/>
          <a:ext cx="2091853" cy="4003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en-US" sz="2000" b="1" kern="1200">
              <a:latin typeface="Tenorite" pitchFamily="2" charset="0"/>
            </a:rPr>
            <a:t>2026</a:t>
          </a:r>
        </a:p>
      </dsp:txBody>
      <dsp:txXfrm>
        <a:off x="4169414" y="3064350"/>
        <a:ext cx="2091853" cy="400367"/>
      </dsp:txXfrm>
    </dsp:sp>
    <dsp:sp modelId="{9C279165-099E-440E-BA69-F9DAC60013A2}">
      <dsp:nvSpPr>
        <dsp:cNvPr id="0" name=""/>
        <dsp:cNvSpPr/>
      </dsp:nvSpPr>
      <dsp:spPr>
        <a:xfrm>
          <a:off x="3969231" y="1924843"/>
          <a:ext cx="0" cy="1139507"/>
        </a:xfrm>
        <a:prstGeom prst="line">
          <a:avLst/>
        </a:prstGeom>
        <a:noFill/>
        <a:ln w="1270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5C3F2641-9A9F-45DF-8D0E-929B36A15F8C}">
      <dsp:nvSpPr>
        <dsp:cNvPr id="0" name=""/>
        <dsp:cNvSpPr/>
      </dsp:nvSpPr>
      <dsp:spPr>
        <a:xfrm>
          <a:off x="3932483" y="1888810"/>
          <a:ext cx="72066" cy="72066"/>
        </a:xfrm>
        <a:prstGeom prst="ellipse">
          <a:avLst/>
        </a:prstGeom>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595F370E-A15B-4C33-8430-A43771C8ADBC}">
      <dsp:nvSpPr>
        <dsp:cNvPr id="0" name=""/>
        <dsp:cNvSpPr/>
      </dsp:nvSpPr>
      <dsp:spPr>
        <a:xfrm rot="8100000">
          <a:off x="5083318" y="443601"/>
          <a:ext cx="283102" cy="283102"/>
        </a:xfrm>
        <a:prstGeom prst="teardrop">
          <a:avLst>
            <a:gd name="adj" fmla="val 115000"/>
          </a:avLst>
        </a:prstGeom>
        <a:solidFill>
          <a:schemeClr val="accent1">
            <a:hueOff val="0"/>
            <a:satOff val="0"/>
            <a:lumOff val="0"/>
            <a:alphaOff val="0"/>
          </a:schemeClr>
        </a:solidFill>
        <a:ln w="22225" cap="rnd" cmpd="sng" algn="ctr">
          <a:solidFill>
            <a:schemeClr val="accent1">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254C2BE5-0FAF-441C-84F0-EA468964916E}">
      <dsp:nvSpPr>
        <dsp:cNvPr id="0" name=""/>
        <dsp:cNvSpPr/>
      </dsp:nvSpPr>
      <dsp:spPr>
        <a:xfrm>
          <a:off x="5114768" y="475051"/>
          <a:ext cx="220202" cy="220202"/>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A8B0F288-8E05-40DB-9179-74C81C50259D}">
      <dsp:nvSpPr>
        <dsp:cNvPr id="0" name=""/>
        <dsp:cNvSpPr/>
      </dsp:nvSpPr>
      <dsp:spPr>
        <a:xfrm>
          <a:off x="5425053" y="785336"/>
          <a:ext cx="2091853" cy="11395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95250" rIns="95250" bIns="142875" numCol="1" spcCol="1270" anchor="t" anchorCtr="0">
          <a:noAutofit/>
        </a:bodyPr>
        <a:lstStyle/>
        <a:p>
          <a:pPr marL="0" lvl="0" indent="0" algn="l" defTabSz="666750">
            <a:lnSpc>
              <a:spcPct val="90000"/>
            </a:lnSpc>
            <a:spcBef>
              <a:spcPct val="0"/>
            </a:spcBef>
            <a:spcAft>
              <a:spcPct val="35000"/>
            </a:spcAft>
            <a:buNone/>
          </a:pPr>
          <a:r>
            <a:rPr lang="en-US" sz="1500" b="0" kern="1200">
              <a:latin typeface="Tenorite" pitchFamily="2" charset="0"/>
            </a:rPr>
            <a:t>Negotiation of 15 Medicare Part D drugs</a:t>
          </a:r>
          <a:endParaRPr lang="en-US" sz="1500" b="1" kern="1200">
            <a:latin typeface="Tenorite" pitchFamily="2" charset="0"/>
          </a:endParaRPr>
        </a:p>
        <a:p>
          <a:pPr marL="0" lvl="0" indent="0" algn="l" defTabSz="666750">
            <a:lnSpc>
              <a:spcPct val="90000"/>
            </a:lnSpc>
            <a:spcBef>
              <a:spcPct val="0"/>
            </a:spcBef>
            <a:spcAft>
              <a:spcPct val="35000"/>
            </a:spcAft>
            <a:buNone/>
          </a:pPr>
          <a:r>
            <a:rPr lang="en-US" sz="1500" b="1" kern="1200">
              <a:latin typeface="Tenorite" pitchFamily="2" charset="0"/>
            </a:rPr>
            <a:t>Delay drug rebate rule</a:t>
          </a:r>
        </a:p>
      </dsp:txBody>
      <dsp:txXfrm>
        <a:off x="5425053" y="785336"/>
        <a:ext cx="2091853" cy="1139507"/>
      </dsp:txXfrm>
    </dsp:sp>
    <dsp:sp modelId="{A78F261F-E598-490B-AA7D-B7C5CE1B3A57}">
      <dsp:nvSpPr>
        <dsp:cNvPr id="0" name=""/>
        <dsp:cNvSpPr/>
      </dsp:nvSpPr>
      <dsp:spPr>
        <a:xfrm>
          <a:off x="5425053" y="384968"/>
          <a:ext cx="2091853" cy="4003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en-US" sz="2000" b="1" kern="1200">
              <a:latin typeface="Tenorite" pitchFamily="2" charset="0"/>
            </a:rPr>
            <a:t>2027</a:t>
          </a:r>
        </a:p>
      </dsp:txBody>
      <dsp:txXfrm>
        <a:off x="5425053" y="384968"/>
        <a:ext cx="2091853" cy="400367"/>
      </dsp:txXfrm>
    </dsp:sp>
    <dsp:sp modelId="{925211D2-B423-4175-B307-49D11CD5BB1B}">
      <dsp:nvSpPr>
        <dsp:cNvPr id="0" name=""/>
        <dsp:cNvSpPr/>
      </dsp:nvSpPr>
      <dsp:spPr>
        <a:xfrm>
          <a:off x="5224869" y="785336"/>
          <a:ext cx="0" cy="1139507"/>
        </a:xfrm>
        <a:prstGeom prst="line">
          <a:avLst/>
        </a:prstGeom>
        <a:noFill/>
        <a:ln w="1270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363EEFEF-493C-4BDC-A00E-51795E24F681}">
      <dsp:nvSpPr>
        <dsp:cNvPr id="0" name=""/>
        <dsp:cNvSpPr/>
      </dsp:nvSpPr>
      <dsp:spPr>
        <a:xfrm>
          <a:off x="5188121" y="1888810"/>
          <a:ext cx="72066" cy="72066"/>
        </a:xfrm>
        <a:prstGeom prst="ellipse">
          <a:avLst/>
        </a:prstGeom>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6DA0C182-B720-45D6-A4CE-C819271B693F}">
      <dsp:nvSpPr>
        <dsp:cNvPr id="0" name=""/>
        <dsp:cNvSpPr/>
      </dsp:nvSpPr>
      <dsp:spPr>
        <a:xfrm rot="18900000">
          <a:off x="6338956" y="3122983"/>
          <a:ext cx="283102" cy="283102"/>
        </a:xfrm>
        <a:prstGeom prst="teardrop">
          <a:avLst>
            <a:gd name="adj" fmla="val 115000"/>
          </a:avLst>
        </a:prstGeom>
        <a:solidFill>
          <a:schemeClr val="accent1">
            <a:hueOff val="0"/>
            <a:satOff val="0"/>
            <a:lumOff val="0"/>
            <a:alphaOff val="0"/>
          </a:schemeClr>
        </a:solidFill>
        <a:ln w="22225" cap="rnd" cmpd="sng" algn="ctr">
          <a:solidFill>
            <a:schemeClr val="accent1">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BB2B4AD6-B71E-4EC2-946A-612A1C2B02B7}">
      <dsp:nvSpPr>
        <dsp:cNvPr id="0" name=""/>
        <dsp:cNvSpPr/>
      </dsp:nvSpPr>
      <dsp:spPr>
        <a:xfrm>
          <a:off x="6370406" y="3154433"/>
          <a:ext cx="220202" cy="220202"/>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78487F00-3D63-4EDE-98B3-3EF694D21761}">
      <dsp:nvSpPr>
        <dsp:cNvPr id="0" name=""/>
        <dsp:cNvSpPr/>
      </dsp:nvSpPr>
      <dsp:spPr>
        <a:xfrm>
          <a:off x="6680691" y="1924843"/>
          <a:ext cx="2091853" cy="11395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42875" rIns="0" bIns="95250" numCol="1" spcCol="1270" anchor="b" anchorCtr="0">
          <a:noAutofit/>
        </a:bodyPr>
        <a:lstStyle/>
        <a:p>
          <a:pPr marL="0" lvl="0" indent="0" algn="l" defTabSz="666750">
            <a:lnSpc>
              <a:spcPct val="90000"/>
            </a:lnSpc>
            <a:spcBef>
              <a:spcPct val="0"/>
            </a:spcBef>
            <a:spcAft>
              <a:spcPct val="35000"/>
            </a:spcAft>
            <a:buNone/>
          </a:pPr>
          <a:r>
            <a:rPr lang="en-US" sz="1500" b="0" kern="1200">
              <a:latin typeface="Tenorite" pitchFamily="2" charset="0"/>
            </a:rPr>
            <a:t>Negotiation of 15 Medicare Part B and Part D drugs</a:t>
          </a:r>
          <a:endParaRPr lang="en-US" sz="1500" b="1" kern="1200">
            <a:latin typeface="Tenorite" pitchFamily="2" charset="0"/>
          </a:endParaRPr>
        </a:p>
      </dsp:txBody>
      <dsp:txXfrm>
        <a:off x="6680691" y="1924843"/>
        <a:ext cx="2091853" cy="1139507"/>
      </dsp:txXfrm>
    </dsp:sp>
    <dsp:sp modelId="{CEF95C76-F90B-4918-BD24-C24B83D13206}">
      <dsp:nvSpPr>
        <dsp:cNvPr id="0" name=""/>
        <dsp:cNvSpPr/>
      </dsp:nvSpPr>
      <dsp:spPr>
        <a:xfrm>
          <a:off x="6680691" y="3064350"/>
          <a:ext cx="2091853" cy="4003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en-US" sz="2000" b="1" kern="1200">
              <a:latin typeface="Tenorite" pitchFamily="2" charset="0"/>
            </a:rPr>
            <a:t>2028</a:t>
          </a:r>
        </a:p>
      </dsp:txBody>
      <dsp:txXfrm>
        <a:off x="6680691" y="3064350"/>
        <a:ext cx="2091853" cy="400367"/>
      </dsp:txXfrm>
    </dsp:sp>
    <dsp:sp modelId="{641D92CE-2BD9-4EB3-BAAB-738BD7B76536}">
      <dsp:nvSpPr>
        <dsp:cNvPr id="0" name=""/>
        <dsp:cNvSpPr/>
      </dsp:nvSpPr>
      <dsp:spPr>
        <a:xfrm>
          <a:off x="6480507" y="1924843"/>
          <a:ext cx="0" cy="1139507"/>
        </a:xfrm>
        <a:prstGeom prst="line">
          <a:avLst/>
        </a:prstGeom>
        <a:noFill/>
        <a:ln w="1270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C14C6FC3-6D76-476B-957A-190CEBBF580F}">
      <dsp:nvSpPr>
        <dsp:cNvPr id="0" name=""/>
        <dsp:cNvSpPr/>
      </dsp:nvSpPr>
      <dsp:spPr>
        <a:xfrm>
          <a:off x="6443760" y="1888810"/>
          <a:ext cx="72066" cy="72066"/>
        </a:xfrm>
        <a:prstGeom prst="ellipse">
          <a:avLst/>
        </a:prstGeom>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E781556C-66ED-4109-BB26-DA128B79181B}">
      <dsp:nvSpPr>
        <dsp:cNvPr id="0" name=""/>
        <dsp:cNvSpPr/>
      </dsp:nvSpPr>
      <dsp:spPr>
        <a:xfrm rot="8100000">
          <a:off x="7594594" y="443601"/>
          <a:ext cx="283102" cy="283102"/>
        </a:xfrm>
        <a:prstGeom prst="teardrop">
          <a:avLst>
            <a:gd name="adj" fmla="val 115000"/>
          </a:avLst>
        </a:prstGeom>
        <a:solidFill>
          <a:schemeClr val="accent1">
            <a:hueOff val="0"/>
            <a:satOff val="0"/>
            <a:lumOff val="0"/>
            <a:alphaOff val="0"/>
          </a:schemeClr>
        </a:solidFill>
        <a:ln w="22225" cap="rnd" cmpd="sng" algn="ctr">
          <a:solidFill>
            <a:schemeClr val="accent1">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4E911255-7CB1-44EC-BABA-DB8B620CA520}">
      <dsp:nvSpPr>
        <dsp:cNvPr id="0" name=""/>
        <dsp:cNvSpPr/>
      </dsp:nvSpPr>
      <dsp:spPr>
        <a:xfrm>
          <a:off x="7626044" y="475051"/>
          <a:ext cx="220202" cy="220202"/>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6C8A3B9B-1DB8-4B1B-B89A-F5F69F5E3586}">
      <dsp:nvSpPr>
        <dsp:cNvPr id="0" name=""/>
        <dsp:cNvSpPr/>
      </dsp:nvSpPr>
      <dsp:spPr>
        <a:xfrm>
          <a:off x="7936329" y="785336"/>
          <a:ext cx="2091853" cy="11395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95250" rIns="95250" bIns="142875" numCol="1" spcCol="1270" anchor="t" anchorCtr="0">
          <a:noAutofit/>
        </a:bodyPr>
        <a:lstStyle/>
        <a:p>
          <a:pPr marL="0" lvl="0" indent="0" algn="l" defTabSz="666750">
            <a:lnSpc>
              <a:spcPct val="90000"/>
            </a:lnSpc>
            <a:spcBef>
              <a:spcPct val="0"/>
            </a:spcBef>
            <a:spcAft>
              <a:spcPct val="35000"/>
            </a:spcAft>
            <a:buNone/>
          </a:pPr>
          <a:r>
            <a:rPr lang="en-US" sz="1500" b="0" kern="1200">
              <a:latin typeface="Tenorite" pitchFamily="2" charset="0"/>
            </a:rPr>
            <a:t>Negotiation of 20 Medicare Part B and Part D drugs</a:t>
          </a:r>
          <a:endParaRPr lang="en-US" sz="1500" b="1" kern="1200">
            <a:latin typeface="Tenorite" pitchFamily="2" charset="0"/>
          </a:endParaRPr>
        </a:p>
      </dsp:txBody>
      <dsp:txXfrm>
        <a:off x="7936329" y="785336"/>
        <a:ext cx="2091853" cy="1139507"/>
      </dsp:txXfrm>
    </dsp:sp>
    <dsp:sp modelId="{827D2A69-38D1-48AC-B271-A4E9237375FF}">
      <dsp:nvSpPr>
        <dsp:cNvPr id="0" name=""/>
        <dsp:cNvSpPr/>
      </dsp:nvSpPr>
      <dsp:spPr>
        <a:xfrm>
          <a:off x="7936329" y="384968"/>
          <a:ext cx="2091853" cy="4003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en-US" sz="2000" b="1" kern="1200">
              <a:latin typeface="Tenorite" pitchFamily="2" charset="0"/>
            </a:rPr>
            <a:t>2029</a:t>
          </a:r>
        </a:p>
      </dsp:txBody>
      <dsp:txXfrm>
        <a:off x="7936329" y="384968"/>
        <a:ext cx="2091853" cy="400367"/>
      </dsp:txXfrm>
    </dsp:sp>
    <dsp:sp modelId="{6BDE5441-F4CD-4165-BED7-172898231BC4}">
      <dsp:nvSpPr>
        <dsp:cNvPr id="0" name=""/>
        <dsp:cNvSpPr/>
      </dsp:nvSpPr>
      <dsp:spPr>
        <a:xfrm>
          <a:off x="7736145" y="785336"/>
          <a:ext cx="0" cy="1139507"/>
        </a:xfrm>
        <a:prstGeom prst="line">
          <a:avLst/>
        </a:prstGeom>
        <a:noFill/>
        <a:ln w="1270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D84668C9-2AF8-44A1-8C33-5BFC83CC1B18}">
      <dsp:nvSpPr>
        <dsp:cNvPr id="0" name=""/>
        <dsp:cNvSpPr/>
      </dsp:nvSpPr>
      <dsp:spPr>
        <a:xfrm>
          <a:off x="7699398" y="1888810"/>
          <a:ext cx="72066" cy="72066"/>
        </a:xfrm>
        <a:prstGeom prst="ellipse">
          <a:avLst/>
        </a:prstGeom>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53BF9E6-253F-45AF-A922-3D55E9745760}">
      <dsp:nvSpPr>
        <dsp:cNvPr id="0" name=""/>
        <dsp:cNvSpPr/>
      </dsp:nvSpPr>
      <dsp:spPr>
        <a:xfrm>
          <a:off x="1121721" y="2592"/>
          <a:ext cx="2623688" cy="1574213"/>
        </a:xfrm>
        <a:prstGeom prst="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t>Covered by Medicare Part B</a:t>
          </a:r>
        </a:p>
      </dsp:txBody>
      <dsp:txXfrm>
        <a:off x="1121721" y="2592"/>
        <a:ext cx="2623688" cy="1574213"/>
      </dsp:txXfrm>
    </dsp:sp>
    <dsp:sp modelId="{D4E611D4-8854-4DD3-A8E7-4D612D110273}">
      <dsp:nvSpPr>
        <dsp:cNvPr id="0" name=""/>
        <dsp:cNvSpPr/>
      </dsp:nvSpPr>
      <dsp:spPr>
        <a:xfrm>
          <a:off x="1121721" y="1839173"/>
          <a:ext cx="2623688" cy="1574213"/>
        </a:xfrm>
        <a:prstGeom prst="rect">
          <a:avLst/>
        </a:prstGeom>
        <a:solidFill>
          <a:schemeClr val="accent5">
            <a:hueOff val="-4966938"/>
            <a:satOff val="19906"/>
            <a:lumOff val="431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t>Covered by Original Medicare, Medicare Advantage and other plans</a:t>
          </a:r>
        </a:p>
      </dsp:txBody>
      <dsp:txXfrm>
        <a:off x="1121721" y="1839173"/>
        <a:ext cx="2623688" cy="1574213"/>
      </dsp:txXfrm>
    </dsp:sp>
    <dsp:sp modelId="{CBC83130-D04E-478D-938F-4A09EC19AFF6}">
      <dsp:nvSpPr>
        <dsp:cNvPr id="0" name=""/>
        <dsp:cNvSpPr/>
      </dsp:nvSpPr>
      <dsp:spPr>
        <a:xfrm>
          <a:off x="1121721" y="3675755"/>
          <a:ext cx="2623688" cy="1574213"/>
        </a:xfrm>
        <a:prstGeom prst="rect">
          <a:avLst/>
        </a:prstGeom>
        <a:solidFill>
          <a:schemeClr val="accent5">
            <a:hueOff val="-9933876"/>
            <a:satOff val="39811"/>
            <a:lumOff val="862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t>Find problems early, when treatment works best</a:t>
          </a:r>
        </a:p>
      </dsp:txBody>
      <dsp:txXfrm>
        <a:off x="1121721" y="3675755"/>
        <a:ext cx="2623688" cy="1574213"/>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E9A5AAC-A1CC-4EF6-BEB5-CE54AAAE5EB1}">
      <dsp:nvSpPr>
        <dsp:cNvPr id="0" name=""/>
        <dsp:cNvSpPr/>
      </dsp:nvSpPr>
      <dsp:spPr>
        <a:xfrm>
          <a:off x="6624" y="596633"/>
          <a:ext cx="2070808" cy="2484970"/>
        </a:xfrm>
        <a:prstGeom prst="rect">
          <a:avLst/>
        </a:prstGeom>
        <a:solidFill>
          <a:schemeClr val="accent2">
            <a:lumMod val="50000"/>
          </a:schemeClr>
        </a:solidFill>
        <a:ln w="22225" cap="rnd"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4550" tIns="0" rIns="204550" bIns="330200" numCol="1" spcCol="1270" anchor="t" anchorCtr="0">
          <a:noAutofit/>
        </a:bodyPr>
        <a:lstStyle/>
        <a:p>
          <a:pPr marL="0" lvl="0" indent="0" algn="l" defTabSz="755650">
            <a:lnSpc>
              <a:spcPct val="90000"/>
            </a:lnSpc>
            <a:spcBef>
              <a:spcPct val="0"/>
            </a:spcBef>
            <a:spcAft>
              <a:spcPct val="35000"/>
            </a:spcAft>
            <a:buNone/>
          </a:pPr>
          <a:r>
            <a:rPr lang="en-US" sz="1700" kern="1200"/>
            <a:t>Understand Medicare health plans</a:t>
          </a:r>
        </a:p>
      </dsp:txBody>
      <dsp:txXfrm>
        <a:off x="6624" y="1590621"/>
        <a:ext cx="2070808" cy="1490982"/>
      </dsp:txXfrm>
    </dsp:sp>
    <dsp:sp modelId="{F27122C0-4ABD-401A-8E9A-C0F64203B75A}">
      <dsp:nvSpPr>
        <dsp:cNvPr id="0" name=""/>
        <dsp:cNvSpPr/>
      </dsp:nvSpPr>
      <dsp:spPr>
        <a:xfrm>
          <a:off x="6624" y="596633"/>
          <a:ext cx="2070808" cy="993988"/>
        </a:xfrm>
        <a:prstGeom prst="rect">
          <a:avLst/>
        </a:prstGeom>
        <a:noFill/>
        <a:ln w="22225" cap="rnd"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204550" tIns="165100" rIns="204550" bIns="165100" numCol="1" spcCol="1270" anchor="ctr" anchorCtr="0">
          <a:noAutofit/>
        </a:bodyPr>
        <a:lstStyle/>
        <a:p>
          <a:pPr marL="0" lvl="0" indent="0" algn="l" defTabSz="2222500">
            <a:lnSpc>
              <a:spcPct val="90000"/>
            </a:lnSpc>
            <a:spcBef>
              <a:spcPct val="0"/>
            </a:spcBef>
            <a:spcAft>
              <a:spcPct val="35000"/>
            </a:spcAft>
            <a:buNone/>
          </a:pPr>
          <a:r>
            <a:rPr lang="en-US" sz="5000" kern="1200"/>
            <a:t>01</a:t>
          </a:r>
        </a:p>
      </dsp:txBody>
      <dsp:txXfrm>
        <a:off x="6624" y="596633"/>
        <a:ext cx="2070808" cy="993988"/>
      </dsp:txXfrm>
    </dsp:sp>
    <dsp:sp modelId="{C2216369-4C1C-484C-AE85-B0E1940D9727}">
      <dsp:nvSpPr>
        <dsp:cNvPr id="0" name=""/>
        <dsp:cNvSpPr/>
      </dsp:nvSpPr>
      <dsp:spPr>
        <a:xfrm>
          <a:off x="2243097" y="596633"/>
          <a:ext cx="2070808" cy="2484970"/>
        </a:xfrm>
        <a:prstGeom prst="rect">
          <a:avLst/>
        </a:prstGeom>
        <a:solidFill>
          <a:schemeClr val="accent3">
            <a:lumMod val="50000"/>
          </a:schemeClr>
        </a:solidFill>
        <a:ln w="22225" cap="rnd"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4550" tIns="0" rIns="204550" bIns="330200" numCol="1" spcCol="1270" anchor="t" anchorCtr="0">
          <a:noAutofit/>
        </a:bodyPr>
        <a:lstStyle/>
        <a:p>
          <a:pPr marL="0" lvl="0" indent="0" algn="l" defTabSz="755650">
            <a:lnSpc>
              <a:spcPct val="90000"/>
            </a:lnSpc>
            <a:spcBef>
              <a:spcPct val="0"/>
            </a:spcBef>
            <a:spcAft>
              <a:spcPct val="35000"/>
            </a:spcAft>
            <a:buNone/>
          </a:pPr>
          <a:r>
            <a:rPr lang="en-US" sz="1700" kern="1200"/>
            <a:t>Compare and enroll in Medicare Advantage Coverage</a:t>
          </a:r>
        </a:p>
      </dsp:txBody>
      <dsp:txXfrm>
        <a:off x="2243097" y="1590621"/>
        <a:ext cx="2070808" cy="1490982"/>
      </dsp:txXfrm>
    </dsp:sp>
    <dsp:sp modelId="{6F3D7E2D-3E88-48CD-BBFD-790C12454E1E}">
      <dsp:nvSpPr>
        <dsp:cNvPr id="0" name=""/>
        <dsp:cNvSpPr/>
      </dsp:nvSpPr>
      <dsp:spPr>
        <a:xfrm>
          <a:off x="2243097" y="596633"/>
          <a:ext cx="2070808" cy="993988"/>
        </a:xfrm>
        <a:prstGeom prst="rect">
          <a:avLst/>
        </a:prstGeom>
        <a:noFill/>
        <a:ln w="22225" cap="rnd"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204550" tIns="165100" rIns="204550" bIns="165100" numCol="1" spcCol="1270" anchor="ctr" anchorCtr="0">
          <a:noAutofit/>
        </a:bodyPr>
        <a:lstStyle/>
        <a:p>
          <a:pPr marL="0" lvl="0" indent="0" algn="l" defTabSz="2222500">
            <a:lnSpc>
              <a:spcPct val="90000"/>
            </a:lnSpc>
            <a:spcBef>
              <a:spcPct val="0"/>
            </a:spcBef>
            <a:spcAft>
              <a:spcPct val="35000"/>
            </a:spcAft>
            <a:buNone/>
          </a:pPr>
          <a:r>
            <a:rPr lang="en-US" sz="5000" kern="1200"/>
            <a:t>02</a:t>
          </a:r>
        </a:p>
      </dsp:txBody>
      <dsp:txXfrm>
        <a:off x="2243097" y="596633"/>
        <a:ext cx="2070808" cy="993988"/>
      </dsp:txXfrm>
    </dsp:sp>
    <dsp:sp modelId="{DAFCD7A5-D17F-4C63-B65D-808C4E6B9E24}">
      <dsp:nvSpPr>
        <dsp:cNvPr id="0" name=""/>
        <dsp:cNvSpPr/>
      </dsp:nvSpPr>
      <dsp:spPr>
        <a:xfrm>
          <a:off x="4479570" y="596633"/>
          <a:ext cx="2070808" cy="2484970"/>
        </a:xfrm>
        <a:prstGeom prst="rect">
          <a:avLst/>
        </a:prstGeom>
        <a:solidFill>
          <a:schemeClr val="accent4">
            <a:lumMod val="50000"/>
          </a:schemeClr>
        </a:solidFill>
        <a:ln w="22225" cap="rnd"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4550" tIns="0" rIns="204550" bIns="330200" numCol="1" spcCol="1270" anchor="t" anchorCtr="0">
          <a:noAutofit/>
        </a:bodyPr>
        <a:lstStyle/>
        <a:p>
          <a:pPr marL="0" lvl="0" indent="0" algn="l" defTabSz="755650">
            <a:lnSpc>
              <a:spcPct val="90000"/>
            </a:lnSpc>
            <a:spcBef>
              <a:spcPct val="0"/>
            </a:spcBef>
            <a:spcAft>
              <a:spcPct val="35000"/>
            </a:spcAft>
            <a:buNone/>
          </a:pPr>
          <a:r>
            <a:rPr lang="en-US" sz="1700" kern="1200"/>
            <a:t>Compare or enroll in Medicare Prescription Drug Coverage</a:t>
          </a:r>
        </a:p>
      </dsp:txBody>
      <dsp:txXfrm>
        <a:off x="4479570" y="1590621"/>
        <a:ext cx="2070808" cy="1490982"/>
      </dsp:txXfrm>
    </dsp:sp>
    <dsp:sp modelId="{9EB44CE8-3D73-4FDA-9625-D112AFB52CD2}">
      <dsp:nvSpPr>
        <dsp:cNvPr id="0" name=""/>
        <dsp:cNvSpPr/>
      </dsp:nvSpPr>
      <dsp:spPr>
        <a:xfrm>
          <a:off x="4479570" y="596633"/>
          <a:ext cx="2070808" cy="993988"/>
        </a:xfrm>
        <a:prstGeom prst="rect">
          <a:avLst/>
        </a:prstGeom>
        <a:noFill/>
        <a:ln w="22225" cap="rnd"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204550" tIns="165100" rIns="204550" bIns="165100" numCol="1" spcCol="1270" anchor="ctr" anchorCtr="0">
          <a:noAutofit/>
        </a:bodyPr>
        <a:lstStyle/>
        <a:p>
          <a:pPr marL="0" lvl="0" indent="0" algn="l" defTabSz="2222500">
            <a:lnSpc>
              <a:spcPct val="90000"/>
            </a:lnSpc>
            <a:spcBef>
              <a:spcPct val="0"/>
            </a:spcBef>
            <a:spcAft>
              <a:spcPct val="35000"/>
            </a:spcAft>
            <a:buNone/>
          </a:pPr>
          <a:r>
            <a:rPr lang="en-US" sz="5000" kern="1200"/>
            <a:t>03</a:t>
          </a:r>
        </a:p>
      </dsp:txBody>
      <dsp:txXfrm>
        <a:off x="4479570" y="596633"/>
        <a:ext cx="2070808" cy="993988"/>
      </dsp:txXfrm>
    </dsp:sp>
    <dsp:sp modelId="{FCD8E2B4-4CC9-4028-AE88-5DFEFC8E3CC1}">
      <dsp:nvSpPr>
        <dsp:cNvPr id="0" name=""/>
        <dsp:cNvSpPr/>
      </dsp:nvSpPr>
      <dsp:spPr>
        <a:xfrm>
          <a:off x="6716043" y="596633"/>
          <a:ext cx="2070808" cy="2484970"/>
        </a:xfrm>
        <a:prstGeom prst="rect">
          <a:avLst/>
        </a:prstGeom>
        <a:solidFill>
          <a:schemeClr val="accent5">
            <a:lumMod val="50000"/>
          </a:schemeClr>
        </a:solidFill>
        <a:ln w="22225" cap="rnd"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4550" tIns="0" rIns="204550" bIns="330200" numCol="1" spcCol="1270" anchor="t" anchorCtr="0">
          <a:noAutofit/>
        </a:bodyPr>
        <a:lstStyle/>
        <a:p>
          <a:pPr marL="0" lvl="0" indent="0" algn="l" defTabSz="755650">
            <a:lnSpc>
              <a:spcPct val="90000"/>
            </a:lnSpc>
            <a:spcBef>
              <a:spcPct val="0"/>
            </a:spcBef>
            <a:spcAft>
              <a:spcPct val="35000"/>
            </a:spcAft>
            <a:buNone/>
          </a:pPr>
          <a:r>
            <a:rPr lang="en-US" sz="1700" kern="1200"/>
            <a:t>Identify and report Medicare and Medicaid fraud and scams</a:t>
          </a:r>
        </a:p>
      </dsp:txBody>
      <dsp:txXfrm>
        <a:off x="6716043" y="1590621"/>
        <a:ext cx="2070808" cy="1490982"/>
      </dsp:txXfrm>
    </dsp:sp>
    <dsp:sp modelId="{1CCFDC9B-E590-4518-89CC-72ED3AB93223}">
      <dsp:nvSpPr>
        <dsp:cNvPr id="0" name=""/>
        <dsp:cNvSpPr/>
      </dsp:nvSpPr>
      <dsp:spPr>
        <a:xfrm>
          <a:off x="6716043" y="596633"/>
          <a:ext cx="2070808" cy="993988"/>
        </a:xfrm>
        <a:prstGeom prst="rect">
          <a:avLst/>
        </a:prstGeom>
        <a:noFill/>
        <a:ln w="22225" cap="rnd"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204550" tIns="165100" rIns="204550" bIns="165100" numCol="1" spcCol="1270" anchor="ctr" anchorCtr="0">
          <a:noAutofit/>
        </a:bodyPr>
        <a:lstStyle/>
        <a:p>
          <a:pPr marL="0" lvl="0" indent="0" algn="l" defTabSz="2222500">
            <a:lnSpc>
              <a:spcPct val="90000"/>
            </a:lnSpc>
            <a:spcBef>
              <a:spcPct val="0"/>
            </a:spcBef>
            <a:spcAft>
              <a:spcPct val="35000"/>
            </a:spcAft>
            <a:buNone/>
          </a:pPr>
          <a:r>
            <a:rPr lang="en-US" sz="5000" kern="1200"/>
            <a:t>04</a:t>
          </a:r>
        </a:p>
      </dsp:txBody>
      <dsp:txXfrm>
        <a:off x="6716043" y="596633"/>
        <a:ext cx="2070808" cy="993988"/>
      </dsp:txXfrm>
    </dsp:sp>
    <dsp:sp modelId="{AB89EA79-0A44-47B5-8172-F8C44EDF0A9A}">
      <dsp:nvSpPr>
        <dsp:cNvPr id="0" name=""/>
        <dsp:cNvSpPr/>
      </dsp:nvSpPr>
      <dsp:spPr>
        <a:xfrm>
          <a:off x="8952517" y="596633"/>
          <a:ext cx="2070808" cy="2484970"/>
        </a:xfrm>
        <a:prstGeom prst="rect">
          <a:avLst/>
        </a:prstGeom>
        <a:solidFill>
          <a:schemeClr val="accent6">
            <a:lumMod val="50000"/>
          </a:schemeClr>
        </a:solidFill>
        <a:ln w="22225" cap="rnd"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4550" tIns="0" rIns="204550" bIns="330200" numCol="1" spcCol="1270" anchor="t" anchorCtr="0">
          <a:noAutofit/>
        </a:bodyPr>
        <a:lstStyle/>
        <a:p>
          <a:pPr marL="0" lvl="0" indent="0" algn="l" defTabSz="755650">
            <a:lnSpc>
              <a:spcPct val="90000"/>
            </a:lnSpc>
            <a:spcBef>
              <a:spcPct val="0"/>
            </a:spcBef>
            <a:spcAft>
              <a:spcPct val="35000"/>
            </a:spcAft>
            <a:buNone/>
          </a:pPr>
          <a:r>
            <a:rPr lang="en-US" sz="1700" kern="1200"/>
            <a:t>Assist with enrollment into low-income programs</a:t>
          </a:r>
        </a:p>
      </dsp:txBody>
      <dsp:txXfrm>
        <a:off x="8952517" y="1590621"/>
        <a:ext cx="2070808" cy="1490982"/>
      </dsp:txXfrm>
    </dsp:sp>
    <dsp:sp modelId="{8FB8C315-8EA6-4CAB-AFF2-EA9128A729E1}">
      <dsp:nvSpPr>
        <dsp:cNvPr id="0" name=""/>
        <dsp:cNvSpPr/>
      </dsp:nvSpPr>
      <dsp:spPr>
        <a:xfrm>
          <a:off x="8952517" y="596633"/>
          <a:ext cx="2070808" cy="993988"/>
        </a:xfrm>
        <a:prstGeom prst="rect">
          <a:avLst/>
        </a:prstGeom>
        <a:noFill/>
        <a:ln w="22225" cap="rnd"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204550" tIns="165100" rIns="204550" bIns="165100" numCol="1" spcCol="1270" anchor="ctr" anchorCtr="0">
          <a:noAutofit/>
        </a:bodyPr>
        <a:lstStyle/>
        <a:p>
          <a:pPr marL="0" lvl="0" indent="0" algn="l" defTabSz="2222500">
            <a:lnSpc>
              <a:spcPct val="90000"/>
            </a:lnSpc>
            <a:spcBef>
              <a:spcPct val="0"/>
            </a:spcBef>
            <a:spcAft>
              <a:spcPct val="35000"/>
            </a:spcAft>
            <a:buNone/>
          </a:pPr>
          <a:r>
            <a:rPr lang="en-US" sz="5000" kern="1200"/>
            <a:t>05</a:t>
          </a:r>
        </a:p>
      </dsp:txBody>
      <dsp:txXfrm>
        <a:off x="8952517" y="596633"/>
        <a:ext cx="2070808" cy="993988"/>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EA54A9E-97C7-4B9B-84CE-401C95A97F72}">
      <dsp:nvSpPr>
        <dsp:cNvPr id="0" name=""/>
        <dsp:cNvSpPr/>
      </dsp:nvSpPr>
      <dsp:spPr>
        <a:xfrm>
          <a:off x="0" y="2299"/>
          <a:ext cx="7012370" cy="0"/>
        </a:xfrm>
        <a:prstGeom prst="line">
          <a:avLst/>
        </a:prstGeom>
        <a:solidFill>
          <a:schemeClr val="accent1">
            <a:hueOff val="0"/>
            <a:satOff val="0"/>
            <a:lumOff val="0"/>
            <a:alphaOff val="0"/>
          </a:schemeClr>
        </a:solidFill>
        <a:ln w="22225" cap="rnd" cmpd="sng" algn="ctr">
          <a:solidFill>
            <a:schemeClr val="accent1">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43B49FDF-C15C-4A45-B156-6DB6C1AC57AD}">
      <dsp:nvSpPr>
        <dsp:cNvPr id="0" name=""/>
        <dsp:cNvSpPr/>
      </dsp:nvSpPr>
      <dsp:spPr>
        <a:xfrm>
          <a:off x="0" y="2299"/>
          <a:ext cx="7012370" cy="15681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1450" tIns="171450" rIns="171450" bIns="171450" numCol="1" spcCol="1270" anchor="t" anchorCtr="0">
          <a:noAutofit/>
        </a:bodyPr>
        <a:lstStyle/>
        <a:p>
          <a:pPr marL="0" lvl="0" indent="0" algn="ctr" defTabSz="2000250">
            <a:lnSpc>
              <a:spcPct val="90000"/>
            </a:lnSpc>
            <a:spcBef>
              <a:spcPct val="0"/>
            </a:spcBef>
            <a:spcAft>
              <a:spcPct val="35000"/>
            </a:spcAft>
            <a:buNone/>
          </a:pPr>
          <a:r>
            <a:rPr lang="en-US" sz="4500" kern="1200"/>
            <a:t>For a personalized MMAP Appointment call</a:t>
          </a:r>
        </a:p>
      </dsp:txBody>
      <dsp:txXfrm>
        <a:off x="0" y="2299"/>
        <a:ext cx="7012370" cy="1568177"/>
      </dsp:txXfrm>
    </dsp:sp>
    <dsp:sp modelId="{34233BD2-40B1-4E97-9BD3-FDCA1C0C575A}">
      <dsp:nvSpPr>
        <dsp:cNvPr id="0" name=""/>
        <dsp:cNvSpPr/>
      </dsp:nvSpPr>
      <dsp:spPr>
        <a:xfrm>
          <a:off x="0" y="1570476"/>
          <a:ext cx="7012370" cy="0"/>
        </a:xfrm>
        <a:prstGeom prst="line">
          <a:avLst/>
        </a:prstGeom>
        <a:solidFill>
          <a:schemeClr val="accent1">
            <a:hueOff val="0"/>
            <a:satOff val="0"/>
            <a:lumOff val="0"/>
            <a:alphaOff val="0"/>
          </a:schemeClr>
        </a:solidFill>
        <a:ln w="22225" cap="rnd" cmpd="sng" algn="ctr">
          <a:solidFill>
            <a:schemeClr val="accent1">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283FE4CB-D9F6-4400-A8A6-A260604919C8}">
      <dsp:nvSpPr>
        <dsp:cNvPr id="0" name=""/>
        <dsp:cNvSpPr/>
      </dsp:nvSpPr>
      <dsp:spPr>
        <a:xfrm>
          <a:off x="0" y="1570476"/>
          <a:ext cx="7012370" cy="15681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1450" tIns="171450" rIns="171450" bIns="171450" numCol="1" spcCol="1270" anchor="ctr" anchorCtr="0">
          <a:noAutofit/>
        </a:bodyPr>
        <a:lstStyle/>
        <a:p>
          <a:pPr marL="0" lvl="0" indent="0" algn="ctr" defTabSz="2000250">
            <a:lnSpc>
              <a:spcPct val="90000"/>
            </a:lnSpc>
            <a:spcBef>
              <a:spcPct val="0"/>
            </a:spcBef>
            <a:spcAft>
              <a:spcPct val="35000"/>
            </a:spcAft>
            <a:buNone/>
          </a:pPr>
          <a:r>
            <a:rPr lang="en-US" sz="4500" kern="1200"/>
            <a:t>1-800-803-7174</a:t>
          </a:r>
        </a:p>
      </dsp:txBody>
      <dsp:txXfrm>
        <a:off x="0" y="1570476"/>
        <a:ext cx="7012370" cy="1568177"/>
      </dsp:txXfrm>
    </dsp:sp>
    <dsp:sp modelId="{147FC8B2-DB1A-4AE5-A6DC-293F0364EB72}">
      <dsp:nvSpPr>
        <dsp:cNvPr id="0" name=""/>
        <dsp:cNvSpPr/>
      </dsp:nvSpPr>
      <dsp:spPr>
        <a:xfrm>
          <a:off x="0" y="3138654"/>
          <a:ext cx="7012370" cy="0"/>
        </a:xfrm>
        <a:prstGeom prst="line">
          <a:avLst/>
        </a:prstGeom>
        <a:solidFill>
          <a:schemeClr val="accent1">
            <a:hueOff val="0"/>
            <a:satOff val="0"/>
            <a:lumOff val="0"/>
            <a:alphaOff val="0"/>
          </a:schemeClr>
        </a:solidFill>
        <a:ln w="22225" cap="rnd" cmpd="sng" algn="ctr">
          <a:solidFill>
            <a:schemeClr val="accent1">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F48235B5-8355-47B7-A159-07047C052FA7}">
      <dsp:nvSpPr>
        <dsp:cNvPr id="0" name=""/>
        <dsp:cNvSpPr/>
      </dsp:nvSpPr>
      <dsp:spPr>
        <a:xfrm>
          <a:off x="0" y="3138654"/>
          <a:ext cx="7012370" cy="15681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1450" tIns="171450" rIns="171450" bIns="171450" numCol="1" spcCol="1270" anchor="t" anchorCtr="0">
          <a:noAutofit/>
        </a:bodyPr>
        <a:lstStyle/>
        <a:p>
          <a:pPr marL="0" lvl="0" indent="0" algn="ctr" defTabSz="2000250">
            <a:lnSpc>
              <a:spcPct val="90000"/>
            </a:lnSpc>
            <a:spcBef>
              <a:spcPct val="0"/>
            </a:spcBef>
            <a:spcAft>
              <a:spcPct val="35000"/>
            </a:spcAft>
            <a:buNone/>
          </a:pPr>
          <a:r>
            <a:rPr lang="en-US" sz="4500" kern="1200"/>
            <a:t>Open Enrollment is Oct 15</a:t>
          </a:r>
          <a:r>
            <a:rPr lang="en-US" sz="4500" kern="1200" baseline="30000"/>
            <a:t>th</a:t>
          </a:r>
          <a:r>
            <a:rPr lang="en-US" sz="4500" kern="1200"/>
            <a:t>-Dec 7</a:t>
          </a:r>
          <a:r>
            <a:rPr lang="en-US" sz="4500" kern="1200" baseline="30000"/>
            <a:t>th</a:t>
          </a:r>
          <a:r>
            <a:rPr lang="en-US" sz="4500" kern="1200"/>
            <a:t> </a:t>
          </a:r>
        </a:p>
      </dsp:txBody>
      <dsp:txXfrm>
        <a:off x="0" y="3138654"/>
        <a:ext cx="7012370" cy="1568177"/>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diagrams.loki3.com/VaryingWidthList">
  <dgm:title val="Varying Width List"/>
  <dgm:desc val="Use for emphasizing items of different weights.  Good for large amounts of Level 1 text.  The width of each shape is independently determined based on its text."/>
  <dgm:catLst>
    <dgm:cat type="list" pri="4160"/>
    <dgm:cat type="officeonline" pri="5000"/>
  </dgm:catLst>
  <dgm:sampData useDef="1">
    <dgm:dataModel>
      <dgm:ptLst/>
      <dgm:bg/>
      <dgm:whole/>
    </dgm:dataModel>
  </dgm:sampData>
  <dgm:styleData useDef="1">
    <dgm:dataModel>
      <dgm:ptLst/>
      <dgm:bg/>
      <dgm:whole/>
    </dgm:dataModel>
  </dgm:styleData>
  <dgm:clrData useDef="1">
    <dgm:dataModel>
      <dgm:ptLst/>
      <dgm:bg/>
      <dgm:whole/>
    </dgm:dataModel>
  </dgm:clrData>
  <dgm:layoutNode name="Name0">
    <dgm:varLst>
      <dgm:resizeHandles/>
    </dgm:varLst>
    <dgm:alg type="lin">
      <dgm:param type="linDir" val="fromT"/>
    </dgm:alg>
    <dgm:shape xmlns:r="http://schemas.openxmlformats.org/officeDocument/2006/relationships" r:blip="">
      <dgm:adjLst/>
    </dgm:shape>
    <dgm:presOf/>
    <dgm:constrLst>
      <dgm:constr type="w" for="ch" forName="text" val="20"/>
      <dgm:constr type="h" for="ch" forName="text" refType="h"/>
      <dgm:constr type="primFontSz" for="ch" forName="text" op="equ" val="65"/>
      <dgm:constr type="h" for="ch" forName="space" refType="h" fact="0.05"/>
    </dgm:constrLst>
    <dgm:forEach name="Name1" axis="ch" ptType="node">
      <dgm:layoutNode name="text" styleLbl="node1">
        <dgm:varLst>
          <dgm:bulletEnabled val="1"/>
        </dgm:varLst>
        <dgm:alg type="tx"/>
        <dgm:shape xmlns:r="http://schemas.openxmlformats.org/officeDocument/2006/relationships" type="rect" r:blip="">
          <dgm:adjLst/>
        </dgm:shape>
        <dgm:presOf axis="desOrSelf" ptType="node"/>
        <dgm:constrLst>
          <dgm:constr type="tMarg" refType="primFontSz" fact="0.2"/>
          <dgm:constr type="bMarg" refType="primFontSz" fact="0.2"/>
          <dgm:constr type="lMarg" refType="primFontSz" fact="0.2"/>
          <dgm:constr type="rMarg" refType="primFontSz" fact="0.2"/>
        </dgm:constrLst>
        <dgm:ruleLst>
          <dgm:rule type="w" val="INF" fact="NaN" max="NaN"/>
          <dgm:rule type="primFontSz" val="5" fact="NaN" max="NaN"/>
        </dgm:ruleLst>
      </dgm:layoutNode>
      <dgm:choose name="Name2">
        <dgm:if name="Name3" axis="par ch" ptType="doc node" func="cnt" op="gte" val="2">
          <dgm:forEach name="Name4" axis="followSib" ptType="sibTrans" cnt="1">
            <dgm:layoutNode name="space">
              <dgm:alg type="sp"/>
              <dgm:shape xmlns:r="http://schemas.openxmlformats.org/officeDocument/2006/relationships" r:blip="">
                <dgm:adjLst/>
              </dgm:shape>
              <dgm:presOf/>
            </dgm:layoutNode>
          </dgm:forEach>
        </dgm:if>
        <dgm:else name="Name5"/>
      </dgm:choose>
    </dgm:forEach>
  </dgm:layoutNode>
</dgm:layoutDef>
</file>

<file path=ppt/diagrams/layout12.xml><?xml version="1.0" encoding="utf-8"?>
<dgm:layoutDef xmlns:dgm="http://schemas.openxmlformats.org/drawingml/2006/diagram" xmlns:a="http://schemas.openxmlformats.org/drawingml/2006/main" uniqueId="urn:diagrams.loki3.com/VaryingWidthList">
  <dgm:title val="Varying Width List"/>
  <dgm:desc val="Use for emphasizing items of different weights.  Good for large amounts of Level 1 text.  The width of each shape is independently determined based on its text."/>
  <dgm:catLst>
    <dgm:cat type="list" pri="4160"/>
    <dgm:cat type="officeonline" pri="5000"/>
  </dgm:catLst>
  <dgm:sampData useDef="1">
    <dgm:dataModel>
      <dgm:ptLst/>
      <dgm:bg/>
      <dgm:whole/>
    </dgm:dataModel>
  </dgm:sampData>
  <dgm:styleData useDef="1">
    <dgm:dataModel>
      <dgm:ptLst/>
      <dgm:bg/>
      <dgm:whole/>
    </dgm:dataModel>
  </dgm:styleData>
  <dgm:clrData useDef="1">
    <dgm:dataModel>
      <dgm:ptLst/>
      <dgm:bg/>
      <dgm:whole/>
    </dgm:dataModel>
  </dgm:clrData>
  <dgm:layoutNode name="Name0">
    <dgm:varLst>
      <dgm:resizeHandles/>
    </dgm:varLst>
    <dgm:alg type="lin">
      <dgm:param type="linDir" val="fromT"/>
    </dgm:alg>
    <dgm:shape xmlns:r="http://schemas.openxmlformats.org/officeDocument/2006/relationships" r:blip="">
      <dgm:adjLst/>
    </dgm:shape>
    <dgm:presOf/>
    <dgm:constrLst>
      <dgm:constr type="w" for="ch" forName="text" val="20"/>
      <dgm:constr type="h" for="ch" forName="text" refType="h"/>
      <dgm:constr type="primFontSz" for="ch" forName="text" op="equ" val="65"/>
      <dgm:constr type="h" for="ch" forName="space" refType="h" fact="0.05"/>
    </dgm:constrLst>
    <dgm:forEach name="Name1" axis="ch" ptType="node">
      <dgm:layoutNode name="text" styleLbl="node1">
        <dgm:varLst>
          <dgm:bulletEnabled val="1"/>
        </dgm:varLst>
        <dgm:alg type="tx"/>
        <dgm:shape xmlns:r="http://schemas.openxmlformats.org/officeDocument/2006/relationships" type="rect" r:blip="">
          <dgm:adjLst/>
        </dgm:shape>
        <dgm:presOf axis="desOrSelf" ptType="node"/>
        <dgm:constrLst>
          <dgm:constr type="tMarg" refType="primFontSz" fact="0.2"/>
          <dgm:constr type="bMarg" refType="primFontSz" fact="0.2"/>
          <dgm:constr type="lMarg" refType="primFontSz" fact="0.2"/>
          <dgm:constr type="rMarg" refType="primFontSz" fact="0.2"/>
        </dgm:constrLst>
        <dgm:ruleLst>
          <dgm:rule type="w" val="INF" fact="NaN" max="NaN"/>
          <dgm:rule type="primFontSz" val="5" fact="NaN" max="NaN"/>
        </dgm:ruleLst>
      </dgm:layoutNode>
      <dgm:choose name="Name2">
        <dgm:if name="Name3" axis="par ch" ptType="doc node" func="cnt" op="gte" val="2">
          <dgm:forEach name="Name4" axis="followSib" ptType="sibTrans" cnt="1">
            <dgm:layoutNode name="space">
              <dgm:alg type="sp"/>
              <dgm:shape xmlns:r="http://schemas.openxmlformats.org/officeDocument/2006/relationships" r:blip="">
                <dgm:adjLst/>
              </dgm:shape>
              <dgm:presOf/>
            </dgm:layoutNode>
          </dgm:forEach>
        </dgm:if>
        <dgm:else name="Name5"/>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17/3/layout/DropPinTimeline">
  <dgm:title val="Drop Pin Timeline"/>
  <dgm:desc val="Use to show a list of events in chronological order. An invisible box next to the pin contains the date and the description is immediately below. It can display a medium amount of text and medium length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chMax/>
      <dgm:chPref/>
      <dgm:animLvl val="lvl"/>
    </dgm:varLst>
    <dgm:alg type="composite"/>
    <dgm:shape xmlns:r="http://schemas.openxmlformats.org/officeDocument/2006/relationships" r:blip="">
      <dgm:adjLst/>
    </dgm:shape>
    <dgm:constrLst>
      <dgm:constr type="w" for="ch" forName="divider" refType="w"/>
      <dgm:constr type="h" for="ch" forName="divider"/>
      <dgm:constr type="ctrY" for="ch" forName="divider" refType="h" fact="0.5"/>
      <dgm:constr type="l" for="ch" forName="divider"/>
      <dgm:constr type="w" for="ch" forName="nodes" refType="w"/>
      <dgm:constr type="h" for="ch" forName="nodes" refType="h" fact="0.8"/>
      <dgm:constr type="ctrY" for="ch" forName="nodes" refType="h" fact="0.5"/>
    </dgm:constrLst>
    <dgm:layoutNode name="divider" styleLbl="fgAcc1">
      <dgm:alg type="sp"/>
      <dgm:choose name="ArrowShape">
        <dgm:if name="ArrowShapeLTR" func="var" arg="dir" op="equ" val="norm">
          <dgm:shape xmlns:r="http://schemas.openxmlformats.org/officeDocument/2006/relationships" type="line" r:blip="" zOrderOff="-1">
            <dgm:adjLst/>
            <dgm:extLst>
              <a:ext uri="{B698B0E9-8C71-41B9-8309-B3DCBF30829C}">
                <dgm1612:spPr xmlns:dgm1612="http://schemas.microsoft.com/office/drawing/2016/12/diagram">
                  <a:ln w="19050">
                    <a:solidFill>
                      <a:srgbClr val="000000"/>
                    </a:solidFill>
                    <a:tailEnd type="triangle" w="lg" len="lg"/>
                  </a:ln>
                </dgm1612:spPr>
              </a:ext>
            </dgm:extLst>
          </dgm:shape>
        </dgm:if>
        <dgm:else name="ArrowShapeRTL">
          <dgm:shape xmlns:r="http://schemas.openxmlformats.org/officeDocument/2006/relationships" type="line" r:blip="" zOrderOff="-1">
            <dgm:adjLst/>
            <dgm:extLst>
              <a:ext uri="{B698B0E9-8C71-41B9-8309-B3DCBF30829C}">
                <dgm1612:spPr xmlns:dgm1612="http://schemas.microsoft.com/office/drawing/2016/12/diagram">
                  <a:ln>
                    <a:solidFill>
                      <a:srgbClr val="000000"/>
                    </a:solidFill>
                    <a:headEnd type="triangle" w="lg" len="lg"/>
                  </a:ln>
                </dgm1612:spPr>
              </a:ext>
            </dgm:extLst>
          </dgm:shape>
        </dgm:else>
      </dgm:choose>
      <dgm:presOf/>
      <dgm:constrLst/>
      <dgm:ruleLst/>
    </dgm:layoutNode>
    <dgm:layoutNode name="nodes">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onstrLst>
        <dgm:constr type="primFontSz" for="des" forName="L1TextContainer" val="20"/>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5"/>
        <dgm:constr type="w" for="ch" ptType="sibTrans" op="equ"/>
        <dgm:constr type="primFontSz" for="des" forName="L1TextContainer" op="equ"/>
        <dgm:constr type="primFontSz" for="des" forName="L2TextContainer" op="equ"/>
        <dgm:constr type="primFontSz" for="des" forName="L1TextContainer1" val="20"/>
        <dgm:constr type="primFontSz" for="des" forName="L2TextContainer1" refType="primFontSz" refFor="des" refForName="L1TextContainer1" op="equ" fact="0.75"/>
        <dgm:constr type="w" for="ch" forName="composite1" refType="w"/>
        <dgm:constr type="h" for="ch" forName="composite1" refType="h"/>
        <dgm:constr type="w" for="ch" forName="spaceBetweenRectangles1" refType="w" refFor="ch" refForName="composite1" fact="0.28"/>
        <dgm:constr type="primFontSz" for="des" forName="L1TextContainer1" op="equ"/>
        <dgm:constr type="primFontSz" for="des" forName="L2TextContainer1" op="equ"/>
      </dgm:constrLst>
      <dgm:choose name="LayoutBasedOnCountOfNodes">
        <dgm:if name="LessThanOrEqualToTwoNodes" axis="ch" ptType="node" func="cnt" op="lte" val="2">
          <dgm:forEach name="nodesForEach1" axis="ch" ptType="node">
            <dgm:layoutNode name="composite1">
              <dgm:alg type="composite"/>
              <dgm:shape xmlns:r="http://schemas.openxmlformats.org/officeDocument/2006/relationships" r:blip="">
                <dgm:adjLst/>
              </dgm:shape>
              <dgm:choose name="CaseForLayoutDirection1">
                <dgm:if name="CaseForLayoutDirectionLTR1" func="var" arg="dir" op="equ" val="norm">
                  <dgm:choose name="CaseForPlacingNodesAboveAndBelowDividerLTR1">
                    <dgm:if name="CaseForPlacingNodeAboveDividerLTR1" axis="self" ptType="node" func="posOdd" op="equ" va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t" for="ch" forName="DropPinPlaceHolder1" refType="h" fact="0"/>
                        <dgm:constr type="l" for="ch" forName="DropPinPlaceHolder1" refType="w" fact="0"/>
                        <dgm:constr type="w" for="ch" forName="L2TextContainer1" refType="w" fact="0.83"/>
                        <dgm:constr type="l" for="ch" forName="L2TextContainer1" refType="r" refFor="ch" refForName="DropPinPlaceHolder1"/>
                        <dgm:constr type="t" for="ch" forName="L2TextContainer1" refType="b" refFor="ch" refForName="DropPinPlaceHolder1"/>
                        <dgm:constr type="b"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b" for="ch" forName="ConnectLine1" refType="h" fact="0.5"/>
                        <dgm:constr type="t" for="ch" forName="ConnectLine1" refType="b" refFor="ch" refForName="DropPinPlaceHolder1"/>
                        <dgm:constr type="w" for="ch" forName="EmptyPlaceHolder1" refType="w"/>
                        <dgm:constr type="h" for="ch" forName="EmptyPlaceHolder1" refType="h" fact="0.5"/>
                        <dgm:constr type="t" for="ch" forName="EmptyPlaceHolder1" refType="h" fact="0.5"/>
                      </dgm:constrLst>
                    </dgm:if>
                    <dgm:else name="CaseForPlacingNodeBelowDividerLTR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b" for="ch" forName="DropPinPlaceHolder1" refType="h"/>
                        <dgm:constr type="l" for="ch" forName="DropPinPlaceHolder1" refType="w" fact="0"/>
                        <dgm:constr type="w" for="ch" forName="L2TextContainer1" refType="w" fact="0.83"/>
                        <dgm:constr type="l" for="ch" forName="L2TextContainer1" refType="r" refFor="ch" refForName="DropPinPlaceHolder1"/>
                        <dgm:constr type="b" for="ch" forName="L2TextContainer1" refType="t" refFor="ch" refForName="DropPinPlaceHolder1"/>
                        <dgm:constr type="t"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t" for="ch" forName="ConnectLine1" refType="h" fact="0.5"/>
                        <dgm:constr type="b" for="ch" forName="ConnectLine1" refType="t" refFor="ch" refForName="DropPinPlaceHolder1"/>
                        <dgm:constr type="w" for="ch" forName="EmptyPlaceHolder1" refType="w"/>
                        <dgm:constr type="h" for="ch" forName="EmptyPlaceHolder1" refType="h" fact="0.5"/>
                        <dgm:constr type="t" for="ch" forName="EmptyPlaceHolder1" refType="h" fact="0"/>
                      </dgm:constrLst>
                    </dgm:else>
                  </dgm:choose>
                </dgm:if>
                <dgm:else name="CaseForLayoutDirectionRTL1">
                  <dgm:choose name="CaseForPlacingNodesAboveAndBelowDividerRTL1">
                    <dgm:if name="CaseForPlacingNodeAboveDividerRTL1" axis="self" ptType="node" func="posOdd" op="equ" va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t" for="ch" forName="DropPinPlaceHolder1" refType="h" fact="0"/>
                        <dgm:constr type="l" for="ch" forName="DropPinPlaceHolder1" refType="w" fact="0"/>
                        <dgm:constr type="w" for="ch" forName="L2TextContainer1" refType="w" fact="0.83"/>
                        <dgm:constr type="l" for="ch" forName="L2TextContainer1" refType="r" refFor="ch" refForName="DropPinPlaceHolder1"/>
                        <dgm:constr type="t" for="ch" forName="L2TextContainer1" refType="b" refFor="ch" refForName="DropPinPlaceHolder1"/>
                        <dgm:constr type="b"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b" for="ch" forName="ConnectLine1" refType="h" fact="0.5"/>
                        <dgm:constr type="t" for="ch" forName="ConnectLine1" refType="b" refFor="ch" refForName="DropPinPlaceHolder1"/>
                        <dgm:constr type="w" for="ch" forName="EmptyPlaceHolder1" refType="w"/>
                        <dgm:constr type="h" for="ch" forName="EmptyPlaceHolder1" refType="h" fact="0.5"/>
                        <dgm:constr type="t" for="ch" forName="EmptyPlaceHolder1" refType="h" fact="0.5"/>
                      </dgm:constrLst>
                    </dgm:if>
                    <dgm:else name="CaseForPlacingNodeBelowDividerRT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b" for="ch" forName="DropPinPlaceHolder1" refType="h"/>
                        <dgm:constr type="l" for="ch" forName="DropPinPlaceHolder1" refType="w" fact="0"/>
                        <dgm:constr type="w" for="ch" forName="L2TextContainer1" refType="w" fact="0.83"/>
                        <dgm:constr type="l" for="ch" forName="L2TextContainer1" refType="r" refFor="ch" refForName="DropPinPlaceHolder1"/>
                        <dgm:constr type="b" for="ch" forName="L2TextContainer1" refType="t" refFor="ch" refForName="DropPinPlaceHolder1"/>
                        <dgm:constr type="t"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t" for="ch" forName="ConnectLine1" refType="h" fact="0.5"/>
                        <dgm:constr type="b" for="ch" forName="ConnectLine1" refType="t" refFor="ch" refForName="DropPinPlaceHolder1"/>
                        <dgm:constr type="w" for="ch" forName="EmptyPlaceHolder1" refType="w"/>
                        <dgm:constr type="h" for="ch" forName="EmptyPlaceHolder1" refType="h" fact="0.5"/>
                        <dgm:constr type="t" for="ch" forName="EmptyPlaceHolder1" refType="h" fact="0"/>
                      </dgm:constrLst>
                    </dgm:else>
                  </dgm:choose>
                </dgm:else>
              </dgm:choose>
              <dgm:layoutNode name="ConnectorPoint1" styleLbl="lnNode1" moveWith="ConnectLine1">
                <dgm:alg type="sp"/>
                <dgm:shape xmlns:r="http://schemas.openxmlformats.org/officeDocument/2006/relationships" type="ellipse" r:blip="" zOrderOff="10">
                  <dgm:adjLst/>
                </dgm:shape>
                <dgm:presOf/>
                <dgm:constrLst>
                  <dgm:constr type="w" refType="h" op="equ"/>
                </dgm:constrLst>
              </dgm:layoutNode>
              <dgm:layoutNode name="DropPinPlaceHolder1">
                <dgm:alg type="composite"/>
                <dgm:shape xmlns:r="http://schemas.openxmlformats.org/officeDocument/2006/relationships" r:blip="">
                  <dgm:adjLst/>
                </dgm:shape>
                <dgm:constrLst>
                  <dgm:constr type="w" for="ch" forName="DropPin1" refType="w"/>
                  <dgm:constr type="h" for="ch" forName="DropPin1" refType="h"/>
                  <dgm:constr type="ctrX" for="ch" forName="DropPin1" refType="w" fact="0.5"/>
                  <dgm:constr type="ctrY" for="ch" forName="DropPin1" refType="h" fact="0.5"/>
                  <dgm:constr type="w" for="ch" forName="Ellipse1" refType="w" refFor="ch" refForName="DropPin1" fact="0.55"/>
                  <dgm:constr type="h" for="ch" forName="Ellipse1" refType="w" refFor="ch" refForName="DropPin1" fact="0.55"/>
                  <dgm:constr type="ctrX" for="ch" forName="Ellipse1" refType="ctrX" refFor="ch" refForName="DropPin1"/>
                  <dgm:constr type="ctrY" for="ch" forName="Ellipse1" refType="ctrY" refFor="ch" refForName="DropPin1"/>
                </dgm:constrLst>
                <dgm:layoutNode name="DropPin1" styleLbl="alignNode1">
                  <dgm:alg type="sp"/>
                  <dgm:choose name="CaseForPlacingTearDropAboveAndBelowDivider1">
                    <dgm:if name="CaseForPlacingTearDropAboveDivider1" axis="self" ptType="node" func="posOdd" op="equ" val="1">
                      <dgm:shape xmlns:r="http://schemas.openxmlformats.org/officeDocument/2006/relationships" rot="135" type="teardrop" r:blip="">
                        <dgm:adjLst>
                          <dgm:adj idx="1" val="1.15"/>
                        </dgm:adjLst>
                      </dgm:shape>
                    </dgm:if>
                    <dgm:else name="CaseForPlacingTearDropBelowDivider1">
                      <dgm:shape xmlns:r="http://schemas.openxmlformats.org/officeDocument/2006/relationships" rot="-45" type="teardrop" r:blip="">
                        <dgm:adjLst>
                          <dgm:adj idx="1" val="1.15"/>
                        </dgm:adjLst>
                      </dgm:shape>
                    </dgm:else>
                  </dgm:choose>
                  <dgm:presOf/>
                  <dgm:constrLst/>
                </dgm:layoutNode>
                <dgm:layoutNode name="Ellipse1" styleLbl="fgAcc1" moveWith="DropPin1">
                  <dgm:alg type="sp"/>
                  <dgm:shape xmlns:r="http://schemas.openxmlformats.org/officeDocument/2006/relationships" type="ellipse" r:blip="">
                    <dgm:adjLst/>
                    <dgm:extLst>
                      <a:ext uri="{B698B0E9-8C71-41B9-8309-B3DCBF30829C}">
                        <dgm1612:spPr xmlns:dgm1612="http://schemas.microsoft.com/office/drawing/2016/12/diagram">
                          <a:ln>
                            <a:noFill/>
                          </a:ln>
                        </dgm1612:spPr>
                      </a:ext>
                    </dgm:extLst>
                  </dgm:shape>
                  <dgm:presOf/>
                  <dgm:constrLst/>
                </dgm:layoutNode>
              </dgm:layoutNode>
              <dgm:layoutNode name="L2TextContainer1" styleLbl="revTx" moveWith="L1TextContainer">
                <dgm:varLst>
                  <dgm:bulletEnabled val="1"/>
                </dgm:varLst>
                <dgm:choose name="casesForTxtDirLogic1">
                  <dgm:if name="Name771"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dgm:constr type="tMarg" refType="primFontSz" fact="0.5"/>
                      <dgm:constr type="bMarg" refType="primFontSz" fact="0.75"/>
                    </dgm:constrLst>
                  </dgm:if>
                  <dgm:else name="Name881">
                    <dgm:alg type="tx">
                      <dgm:param type="txAnchorVert" val="b"/>
                      <dgm:param type="parTxLTRAlign" val="l"/>
                      <dgm:param type="parTxRTLAlign" val="l"/>
                      <dgm:param type="txAnchorVertCh" val="b"/>
                      <dgm:param type="shpTxRTLAlignCh" val="l"/>
                      <dgm:param type="shpTxLTRAlignCh" val="l"/>
                    </dgm:alg>
                    <dgm:constrLst>
                      <dgm:constr type="lMarg"/>
                      <dgm:constr type="rMarg" refType="primFontSz" fact="0.5"/>
                      <dgm:constr type="tMarg" refType="primFontSz" fact="0.75"/>
                      <dgm:constr type="bMarg" refType="primFontSz" fact="0.5"/>
                    </dgm:constrLst>
                  </dgm:else>
                </dgm:choose>
                <dgm:shape xmlns:r="http://schemas.openxmlformats.org/officeDocument/2006/relationships" type="rect" r:blip="">
                  <dgm:adjLst/>
                </dgm:shape>
                <dgm:presOf axis="des" ptType="node"/>
                <dgm:ruleLst>
                  <dgm:rule type="primFontSz" val="11" fact="NaN" max="NaN"/>
                </dgm:ruleLst>
              </dgm:layoutNode>
              <dgm:layoutNode name="L1TextContainer1"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refType="primFontSz" fact="0.5"/>
                  <dgm:constr type="tMarg"/>
                  <dgm:constr type="bMarg"/>
                </dgm:constrLst>
                <dgm:ruleLst>
                  <dgm:rule type="primFontSz" val="13" fact="NaN" max="NaN"/>
                </dgm:ruleLst>
              </dgm:layoutNode>
              <dgm:layoutNode name="ConnectLine1" styleLbl="sibTrans1D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EmptyPlaceHolder1">
                <dgm:alg type="sp"/>
                <dgm:shape xmlns:r="http://schemas.openxmlformats.org/officeDocument/2006/relationships" r:blip="">
                  <dgm:adjLst/>
                </dgm:shape>
                <dgm:presOf/>
                <dgm:constrLst/>
              </dgm:layoutNode>
            </dgm:layoutNode>
            <dgm:forEach name="Name281" axis="followSib" ptType="sibTrans" cnt="1">
              <dgm:layoutNode name="spaceBetweenRectangles1">
                <dgm:alg type="sp"/>
                <dgm:shape xmlns:r="http://schemas.openxmlformats.org/officeDocument/2006/relationships" r:blip="">
                  <dgm:adjLst/>
                </dgm:shape>
                <dgm:presOf/>
                <dgm:constrLst/>
                <dgm:ruleLst/>
              </dgm:layoutNode>
            </dgm:forEach>
          </dgm:forEach>
        </dgm:if>
        <dgm:else name="MoreThanTwoNodes">
          <dgm:forEach name="nodesForEach" axis="ch" ptType="node">
            <dgm:layoutNode name="composite">
              <dgm:alg type="composite"/>
              <dgm:shape xmlns:r="http://schemas.openxmlformats.org/officeDocument/2006/relationships" r:blip="">
                <dgm:adjLst/>
              </dgm:shape>
              <dgm:choose name="CaseForLayoutDirection">
                <dgm:if name="CaseForLayoutDirectionLTR" func="var" arg="dir" op="equ" val="norm">
                  <dgm:choose name="CaseForPlacingNodesAboveAndBelowDividerLTR">
                    <dgm:if name="CaseForPlacingNodeAboveDividerLTR" axis="self" ptType="node" func="posOdd" op="equ" val="1">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ConnectLine"/>
                        <dgm:constr type="ctrY" for="ch" forName="ConnectorPoint" refType="h" fact="0.5"/>
                        <dgm:constr type="w" for="ch" forName="DropPinPlaceHolder" refType="h" fact="0.13"/>
                        <dgm:constr type="h" for="ch" forName="DropPinPlaceHolder" refType="h" fact="0.13"/>
                        <dgm:constr type="t" for="ch" forName="DropPinPlaceHolder" refType="h" fact="0"/>
                        <dgm:constr type="l" for="ch" forName="DropPinPlaceHolder" refType="w" fact="0"/>
                        <dgm:constr type="w" for="ch" forName="L2TextContainer" refType="w" fact="0.83"/>
                        <dgm:constr type="l" for="ch" forName="L2TextContainer" refType="r" refFor="ch" refForName="DropPinPlaceHolder"/>
                        <dgm:constr type="t" for="ch" forName="L2TextContainer" refType="b" refFor="ch" refForName="DropPinPlaceHolder"/>
                        <dgm:constr type="b"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b" for="ch" forName="ConnectLine" refType="h" fact="0.5"/>
                        <dgm:constr type="t" for="ch" forName="ConnectLine" refType="b" refFor="ch" refForName="DropPinPlaceHolder"/>
                        <dgm:constr type="w" for="ch" forName="EmptyPlaceHolder" refType="w"/>
                        <dgm:constr type="h" for="ch" forName="EmptyPlaceHolder" refType="h" fact="0.5"/>
                        <dgm:constr type="t" for="ch" forName="EmptyPlaceHolder" refType="h" fact="0.5"/>
                      </dgm:constrLst>
                    </dgm:if>
                    <dgm:else name="CaseForPlacingNodeBelowDividerLTR">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ConnectLine"/>
                        <dgm:constr type="ctrY" for="ch" forName="ConnectorPoint" refType="h" fact="0.5"/>
                        <dgm:constr type="w" for="ch" forName="DropPinPlaceHolder" refType="h" fact="0.13"/>
                        <dgm:constr type="h" for="ch" forName="DropPinPlaceHolder" refType="h" fact="0.13"/>
                        <dgm:constr type="b" for="ch" forName="DropPinPlaceHolder" refType="h"/>
                        <dgm:constr type="l" for="ch" forName="DropPinPlaceHolder" refType="w" fact="0"/>
                        <dgm:constr type="w" for="ch" forName="L2TextContainer" refType="w" fact="0.83"/>
                        <dgm:constr type="l" for="ch" forName="L2TextContainer" refType="r" refFor="ch" refForName="DropPinPlaceHolder"/>
                        <dgm:constr type="b" for="ch" forName="L2TextContainer" refType="t" refFor="ch" refForName="DropPinPlaceHolder"/>
                        <dgm:constr type="t"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t" for="ch" forName="ConnectLine" refType="h" fact="0.5"/>
                        <dgm:constr type="b" for="ch" forName="ConnectLine" refType="t" refFor="ch" refForName="DropPinPlaceHolder"/>
                        <dgm:constr type="w" for="ch" forName="EmptyPlaceHolder" refType="w"/>
                        <dgm:constr type="h" for="ch" forName="EmptyPlaceHolder" refType="h" fact="0.5"/>
                        <dgm:constr type="t" for="ch" forName="EmptyPlaceHolder" refType="h" fact="0"/>
                      </dgm:constrLst>
                    </dgm:else>
                  </dgm:choose>
                </dgm:if>
                <dgm:else name="CaseForLayoutDirectionRTL">
                  <dgm:choose name="CaseForPlacingNodesAboveAndBelowDividerRTL">
                    <dgm:if name="CaseForPlacingNodeAboveDividerRTL" axis="self" ptType="node" func="posOdd" op="equ" val="1">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DropPinPlaceHolder"/>
                        <dgm:constr type="ctrY" for="ch" forName="ConnectorPoint" refType="h" fact="0.5"/>
                        <dgm:constr type="w" for="ch" forName="DropPinPlaceHolder" refType="h" fact="0.13"/>
                        <dgm:constr type="h" for="ch" forName="DropPinPlaceHolder" refType="h" fact="0.13"/>
                        <dgm:constr type="t" for="ch" forName="DropPinPlaceHolder" refType="h" fact="0"/>
                        <dgm:constr type="l" for="ch" forName="DropPinPlaceHolder" refType="w" fact="0"/>
                        <dgm:constr type="w" for="ch" forName="L2TextContainer" refType="w" fact="0.83"/>
                        <dgm:constr type="l" for="ch" forName="L2TextContainer" refType="r" refFor="ch" refForName="DropPinPlaceHolder"/>
                        <dgm:constr type="t" for="ch" forName="L2TextContainer" refType="b" refFor="ch" refForName="DropPinPlaceHolder"/>
                        <dgm:constr type="b"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b" for="ch" forName="ConnectLine" refType="h" fact="0.5"/>
                        <dgm:constr type="t" for="ch" forName="ConnectLine" refType="b" refFor="ch" refForName="DropPinPlaceHolder"/>
                        <dgm:constr type="w" for="ch" forName="EmptyPlaceHolder" refType="w"/>
                        <dgm:constr type="h" for="ch" forName="EmptyPlaceHolder" refType="h" fact="0.5"/>
                        <dgm:constr type="t" for="ch" forName="EmptyPlaceHolder" refType="h" fact="0.5"/>
                      </dgm:constrLst>
                    </dgm:if>
                    <dgm:else name="CaseForPlacingNodeBelowDividerRTL">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DropPinPlaceHolder"/>
                        <dgm:constr type="ctrY" for="ch" forName="ConnectorPoint" refType="h" fact="0.5"/>
                        <dgm:constr type="w" for="ch" forName="DropPinPlaceHolder" refType="h" fact="0.13"/>
                        <dgm:constr type="h" for="ch" forName="DropPinPlaceHolder" refType="h" fact="0.13"/>
                        <dgm:constr type="b" for="ch" forName="DropPinPlaceHolder" refType="h"/>
                        <dgm:constr type="l" for="ch" forName="DropPinPlaceHolder" refType="w" fact="0"/>
                        <dgm:constr type="w" for="ch" forName="L2TextContainer" refType="w" fact="0.83"/>
                        <dgm:constr type="l" for="ch" forName="L2TextContainer" refType="r" refFor="ch" refForName="DropPinPlaceHolder"/>
                        <dgm:constr type="b" for="ch" forName="L2TextContainer" refType="t" refFor="ch" refForName="DropPinPlaceHolder"/>
                        <dgm:constr type="t"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t" for="ch" forName="ConnectLine" refType="h" fact="0.5"/>
                        <dgm:constr type="b" for="ch" forName="ConnectLine" refType="t" refFor="ch" refForName="DropPinPlaceHolder"/>
                        <dgm:constr type="w" for="ch" forName="EmptyPlaceHolder" refType="w"/>
                        <dgm:constr type="h" for="ch" forName="EmptyPlaceHolder" refType="h" fact="0.5"/>
                        <dgm:constr type="t" for="ch" forName="EmptyPlaceHolder" refType="h" fact="0"/>
                      </dgm:constrLst>
                    </dgm:else>
                  </dgm:choose>
                </dgm:else>
              </dgm:choose>
              <dgm:layoutNode name="ConnectorPoint" styleLbl="lnNode1" moveWith="ConnectLine">
                <dgm:alg type="sp"/>
                <dgm:shape xmlns:r="http://schemas.openxmlformats.org/officeDocument/2006/relationships" type="ellipse" r:blip="" zOrderOff="10">
                  <dgm:adjLst/>
                  <dgm:extLst>
                    <a:ext uri="{B698B0E9-8C71-41B9-8309-B3DCBF30829C}">
                      <dgm1612:spPr xmlns:dgm1612="http://schemas.microsoft.com/office/drawing/2016/12/diagram">
                        <a:ln w="6350"/>
                      </dgm1612:spPr>
                    </a:ext>
                  </dgm:extLst>
                </dgm:shape>
                <dgm:presOf/>
                <dgm:constrLst>
                  <dgm:constr type="w" refType="h" op="equ"/>
                </dgm:constrLst>
              </dgm:layoutNode>
              <dgm:layoutNode name="DropPinPlaceHolder">
                <dgm:alg type="composite"/>
                <dgm:shape xmlns:r="http://schemas.openxmlformats.org/officeDocument/2006/relationships" r:blip="">
                  <dgm:adjLst/>
                </dgm:shape>
                <dgm:constrLst>
                  <dgm:constr type="w" for="ch" forName="DropPin" refType="w"/>
                  <dgm:constr type="h" for="ch" forName="DropPin" refType="h"/>
                  <dgm:constr type="ctrX" for="ch" forName="DropPin" refType="w" fact="0.5"/>
                  <dgm:constr type="ctrY" for="ch" forName="DropPin" refType="h" fact="0.5"/>
                  <dgm:constr type="w" for="ch" forName="Ellipse" refType="w" refFor="ch" refForName="DropPin" fact="0.55"/>
                  <dgm:constr type="h" for="ch" forName="Ellipse" refType="w" refFor="ch" refForName="DropPin" fact="0.55"/>
                  <dgm:constr type="ctrX" for="ch" forName="Ellipse" refType="ctrX" refFor="ch" refForName="DropPin"/>
                  <dgm:constr type="ctrY" for="ch" forName="Ellipse" refType="ctrY" refFor="ch" refForName="DropPin"/>
                </dgm:constrLst>
                <dgm:layoutNode name="DropPin" styleLbl="alignNode1">
                  <dgm:alg type="sp"/>
                  <dgm:choose name="CaseForPlacingTearDropAboveAndBelowDivider">
                    <dgm:if name="CaseForPlacingTearDropAboveDivider" axis="self" ptType="node" func="posOdd" op="equ" val="1">
                      <dgm:shape xmlns:r="http://schemas.openxmlformats.org/officeDocument/2006/relationships" rot="135" type="teardrop" r:blip="">
                        <dgm:adjLst>
                          <dgm:adj idx="1" val="1.15"/>
                        </dgm:adjLst>
                      </dgm:shape>
                    </dgm:if>
                    <dgm:else name="CaseForPlacingTearDropBelowDivider">
                      <dgm:shape xmlns:r="http://schemas.openxmlformats.org/officeDocument/2006/relationships" rot="-45" type="teardrop" r:blip="">
                        <dgm:adjLst>
                          <dgm:adj idx="1" val="1.15"/>
                        </dgm:adjLst>
                      </dgm:shape>
                    </dgm:else>
                  </dgm:choose>
                  <dgm:presOf/>
                  <dgm:constrLst/>
                </dgm:layoutNode>
                <dgm:layoutNode name="Ellipse" styleLbl="fgAcc1" moveWith="DropPin">
                  <dgm:alg type="sp"/>
                  <dgm:shape xmlns:r="http://schemas.openxmlformats.org/officeDocument/2006/relationships" type="ellipse" r:blip="">
                    <dgm:adjLst/>
                    <dgm:extLst>
                      <a:ext uri="{B698B0E9-8C71-41B9-8309-B3DCBF30829C}">
                        <dgm1612:spPr xmlns:dgm1612="http://schemas.microsoft.com/office/drawing/2016/12/diagram">
                          <a:ln>
                            <a:noFill/>
                          </a:ln>
                        </dgm1612:spPr>
                      </a:ext>
                    </dgm:extLst>
                  </dgm:shape>
                  <dgm:presOf/>
                  <dgm:constrLst/>
                </dgm:layoutNode>
              </dgm:layoutNode>
              <dgm:layoutNode name="L2TextContainer" styleLbl="revTx" moveWith="L1TextContainer">
                <dgm:varLst>
                  <dgm:bulletEnabled val="1"/>
                </dgm:varLst>
                <dgm:choose name="casesForTxtDirLogic">
                  <dgm:if name="Name77"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refType="primFontSz" fact="0.5"/>
                      <dgm:constr type="tMarg" refType="primFontSz" fact="0.5"/>
                      <dgm:constr type="bMarg" refType="primFontSz" fact="0.75"/>
                    </dgm:constrLst>
                  </dgm:if>
                  <dgm:else name="Name88">
                    <dgm:alg type="tx">
                      <dgm:param type="txAnchorVert" val="b"/>
                      <dgm:param type="parTxLTRAlign" val="l"/>
                      <dgm:param type="parTxRTLAlign" val="l"/>
                      <dgm:param type="txAnchorVertCh" val="b"/>
                      <dgm:param type="shpTxRTLAlignCh" val="l"/>
                      <dgm:param type="shpTxLTRAlignCh" val="l"/>
                    </dgm:alg>
                    <dgm:constrLst>
                      <dgm:constr type="lMarg"/>
                      <dgm:constr type="rMarg"/>
                      <dgm:constr type="tMarg" refType="primFontSz" fact="0.75"/>
                      <dgm:constr type="bMarg" refType="primFontSz" fact="0.5"/>
                    </dgm:constrLst>
                  </dgm:else>
                </dgm:choose>
                <dgm:shape xmlns:r="http://schemas.openxmlformats.org/officeDocument/2006/relationships" type="rect" r:blip="">
                  <dgm:adjLst/>
                </dgm:shape>
                <dgm:presOf axis="des" ptType="node"/>
                <dgm:ruleLst>
                  <dgm:rule type="primFontSz" val="11" fact="NaN" max="NaN"/>
                </dgm:ruleLst>
              </dgm:layoutNode>
              <dgm:layoutNode name="L1TextContainer"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refType="primFontSz" fact="0.5"/>
                  <dgm:constr type="tMarg"/>
                  <dgm:constr type="bMarg"/>
                </dgm:constrLst>
                <dgm:ruleLst>
                  <dgm:rule type="primFontSz" val="13" fact="NaN" max="NaN"/>
                </dgm:ruleLst>
              </dgm:layoutNode>
              <dgm:layoutNode name="ConnectLine" styleLbl="sibTrans1D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else>
      </dgm:choose>
    </dgm:layoutNode>
  </dgm:layoutNode>
  <dgm:extLst>
    <a:ext uri="{68A01E43-0DF5-4B5B-8FA6-DAF915123BFB}">
      <dgm1612:lstStyle xmlns:dgm1612="http://schemas.microsoft.com/office/drawing/2016/12/diagram">
        <a:lvl1pPr>
          <a:defRPr b="1"/>
        </a:lvl1pPr>
      </dgm1612:lstStyle>
    </a:ext>
  </dgm:extLst>
</dgm:layoutDef>
</file>

<file path=ppt/diagrams/layout16.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7.xml><?xml version="1.0" encoding="utf-8"?>
<dgm:layoutDef xmlns:dgm="http://schemas.openxmlformats.org/drawingml/2006/diagram" xmlns:a="http://schemas.openxmlformats.org/drawingml/2006/main" uniqueId="urn:microsoft.com/office/officeart/2016/7/layout/LinearBlockProcessNumbered">
  <dgm:title val="Linear Block Process Numbered"/>
  <dgm:desc val="Used to show a progression; a timeline; sequential steps in a task, process, or workflow; or to emphasize movement or direction. Automatic numbers have been introduced to show the steps of the process. Level 1 text and Level 2 text both appears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01</a:t>
              </a:r>
            </a:p>
          </dgm:t>
        </dgm:pt>
        <dgm:pt modelId="201" type="sibTrans" cxnId="5">
          <dgm:prSet phldrT="2"/>
          <dgm:t>
            <a:bodyPr/>
            <a:lstStyle/>
            <a:p>
              <a:r>
                <a:t>02</a:t>
              </a:r>
            </a:p>
          </dgm:t>
        </dgm:pt>
        <dgm:pt modelId="301" type="sibTrans" cxnId="6">
          <dgm:prSet phldrT="3"/>
          <dgm:t>
            <a:bodyPr/>
            <a:lstStyle/>
            <a:p>
              <a:r>
                <a:t>03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sibTransNodeRect" op="equ"/>
      <dgm:constr type="primFontSz" for="des" forName="nodeRect" op="equ"/>
    </dgm:constrLst>
    <dgm:ruleLst/>
    <dgm:forEach name="Name4" axis="ch" ptType="node">
      <dgm:layoutNode name="compositeNode">
        <dgm:varLst>
          <dgm:bulletEnabled val="1"/>
        </dgm:varLst>
        <dgm:alg type="composite"/>
        <dgm:constrLst>
          <dgm:constr type="h" refType="w" op="lte" fact="1.2"/>
          <dgm:constr type="w" for="ch" forName="bgRect" refType="w"/>
          <dgm:constr type="h" for="ch" forName="bgRect" refType="h"/>
          <dgm:constr type="t" for="ch" forName="bgRect"/>
          <dgm:constr type="l" for="ch" forName="bgRect"/>
          <dgm:constr type="w" for="ch" forName="sibTransNodeRect" refType="w" refFor="ch" refForName="bgRect"/>
          <dgm:constr type="h" for="ch" forName="sibTransNodeRect" refType="h" refFor="ch" refForName="bgRect" fact="0.4"/>
          <dgm:constr type="t" for="ch" forName="sibTransNodeRect"/>
          <dgm:constr type="l" for="ch" forName="sibTransNodeRect"/>
          <dgm:constr type="r" for="ch" forName="nodeRect" refType="r" refFor="ch" refForName="bgRect"/>
          <dgm:constr type="h" for="ch" forName="nodeRect" refType="h" refFor="ch" refForName="bgRect" fact="0.6"/>
          <dgm:constr type="t" for="ch" forName="nodeRect" refType="b" refFor="ch" refForName="sibTransNodeRect"/>
          <dgm:constr type="l" for="ch" forName="nodeRect" refType="l" refFor="ch" refForName="bgRect"/>
        </dgm:constrLst>
        <dgm:ruleLst>
          <dgm:rule type="w" for="ch" forName="nodeRect" val="NaN" fact="NaN" max="30"/>
        </dgm:ruleLst>
        <dgm:layoutNode name="bgRect" styleLbl="alignNode1">
          <dgm:alg type="sp"/>
          <dgm:shape xmlns:r="http://schemas.openxmlformats.org/officeDocument/2006/relationships" type="rect" r:blip="">
            <dgm:adjLst>
              <dgm:adj idx="1" val="0.05"/>
            </dgm:adjLst>
          </dgm:shape>
          <dgm:presOf axis="self"/>
          <dgm:constrLst/>
          <dgm:ruleLst/>
        </dgm:layoutNode>
        <dgm:forEach name="Name19" axis="followSib" ptType="sibTrans" hideLastTrans="0" cnt="1">
          <dgm:layoutNode name="sibTransNodeRect" styleLbl="alignNode1">
            <dgm:varLst>
              <dgm:chMax val="0"/>
              <dgm:bulletEnabled val="1"/>
            </dgm:varLst>
            <dgm:presOf axis="self"/>
            <dgm:alg type="tx">
              <dgm:param type="parTxLTRAlign" val="l"/>
              <dgm:param type="parTxRTLAlign" val="l"/>
            </dgm:alg>
            <dgm:shape xmlns:r="http://schemas.openxmlformats.org/officeDocument/2006/relationships" type="rect" r:blip="" hideGeom="1">
              <dgm:adjLst/>
            </dgm:shape>
            <dgm:constrLst>
              <dgm:constr type="primFontSz" val="66"/>
              <dgm:constr type="tMarg" val="13"/>
              <dgm:constr type="lMarg" refType="w" fact="0.28"/>
              <dgm:constr type="rMarg" refType="w" fact="0.28"/>
              <dgm:constr type="bMarg" val="13"/>
            </dgm:constrLst>
            <dgm:ruleLst>
              <dgm:rule type="primFontSz" val="14" fact="NaN" max="NaN"/>
              <dgm:rule type="tMarg" val="13" fact="NaN" max="NaN"/>
            </dgm:ruleLst>
          </dgm:layoutNode>
        </dgm:forEach>
        <dgm:layoutNode name="nodeRect" styleLbl="alignNode1" moveWith="bgRect">
          <dgm:varLst>
            <dgm:bulletEnabled val="1"/>
          </dgm:varLst>
          <dgm:alg type="tx">
            <dgm:param type="parTxLTRAlign" val="l"/>
            <dgm:param type="parTxRTLAlign" val="r"/>
            <dgm:param type="txAnchorVert" val="t"/>
            <dgm:param type="stBulletLvl" val="2"/>
          </dgm:alg>
          <dgm:shape xmlns:r="http://schemas.openxmlformats.org/officeDocument/2006/relationships" type="rect" r:blip="" hideGeom="1">
            <dgm:adjLst/>
          </dgm:shape>
          <dgm:presOf axis="desOrSelf" ptType="node"/>
          <dgm:constrLst>
            <dgm:constr type="primFontSz" val="26"/>
            <dgm:constr type="tMarg"/>
            <dgm:constr type="lMarg" refType="w" fact="0.28"/>
            <dgm:constr type="rMarg" refType="w" fact="0.28"/>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1">
            <a:buAutoNum type="arabicParenBoth"/>
          </dgm1611:buPr>
        </dgm1611:autoBuNodeInfo>
      </dgm1611:autoBuNodeInfoLst>
    </a:ext>
  </dgm:extLst>
</dgm:layoutDef>
</file>

<file path=ppt/diagrams/layout18.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4851" tIns="47425" rIns="94851" bIns="47425"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sz="quarter" idx="1"/>
          </p:nvPr>
        </p:nvSpPr>
        <p:spPr>
          <a:xfrm>
            <a:off x="4143587" y="0"/>
            <a:ext cx="3169920" cy="480060"/>
          </a:xfrm>
          <a:prstGeom prst="rect">
            <a:avLst/>
          </a:prstGeom>
        </p:spPr>
        <p:txBody>
          <a:bodyPr vert="horz" lIns="94851" tIns="47425" rIns="94851" bIns="47425" rtlCol="0"/>
          <a:lstStyle>
            <a:lvl1pPr algn="r" fontAlgn="auto">
              <a:spcBef>
                <a:spcPts val="0"/>
              </a:spcBef>
              <a:spcAft>
                <a:spcPts val="0"/>
              </a:spcAft>
              <a:defRPr sz="1200">
                <a:latin typeface="+mn-lt"/>
              </a:defRPr>
            </a:lvl1pPr>
          </a:lstStyle>
          <a:p>
            <a:pPr>
              <a:defRPr/>
            </a:pPr>
            <a:fld id="{33D24AFC-7C04-4839-A89C-2CB27371F1CC}" type="datetime1">
              <a:rPr lang="en-US" smtClean="0"/>
              <a:t>10/18/2023</a:t>
            </a:fld>
            <a:endParaRPr lang="en-US"/>
          </a:p>
        </p:txBody>
      </p:sp>
      <p:sp>
        <p:nvSpPr>
          <p:cNvPr id="4" name="Footer Placeholder 3"/>
          <p:cNvSpPr>
            <a:spLocks noGrp="1"/>
          </p:cNvSpPr>
          <p:nvPr>
            <p:ph type="ftr" sz="quarter" idx="2"/>
          </p:nvPr>
        </p:nvSpPr>
        <p:spPr>
          <a:xfrm>
            <a:off x="0" y="9119474"/>
            <a:ext cx="3169920" cy="480060"/>
          </a:xfrm>
          <a:prstGeom prst="rect">
            <a:avLst/>
          </a:prstGeom>
        </p:spPr>
        <p:txBody>
          <a:bodyPr vert="horz" lIns="94851" tIns="47425" rIns="94851" bIns="47425" rtlCol="0" anchor="b"/>
          <a:lstStyle>
            <a:lvl1pPr algn="l" fontAlgn="auto">
              <a:spcBef>
                <a:spcPts val="0"/>
              </a:spcBef>
              <a:spcAft>
                <a:spcPts val="0"/>
              </a:spcAft>
              <a:defRPr sz="1200">
                <a:latin typeface="+mn-lt"/>
              </a:defRPr>
            </a:lvl1pPr>
          </a:lstStyle>
          <a:p>
            <a:pPr>
              <a:defRPr/>
            </a:pPr>
            <a:endParaRPr lang="en-US"/>
          </a:p>
        </p:txBody>
      </p:sp>
      <p:sp>
        <p:nvSpPr>
          <p:cNvPr id="5" name="Slide Number Placeholder 4"/>
          <p:cNvSpPr>
            <a:spLocks noGrp="1"/>
          </p:cNvSpPr>
          <p:nvPr>
            <p:ph type="sldNum" sz="quarter" idx="3"/>
          </p:nvPr>
        </p:nvSpPr>
        <p:spPr>
          <a:xfrm>
            <a:off x="4143587" y="9119474"/>
            <a:ext cx="3169920" cy="480060"/>
          </a:xfrm>
          <a:prstGeom prst="rect">
            <a:avLst/>
          </a:prstGeom>
        </p:spPr>
        <p:txBody>
          <a:bodyPr vert="horz" lIns="94851" tIns="47425" rIns="94851" bIns="47425" rtlCol="0" anchor="b"/>
          <a:lstStyle>
            <a:lvl1pPr algn="r" fontAlgn="auto">
              <a:spcBef>
                <a:spcPts val="0"/>
              </a:spcBef>
              <a:spcAft>
                <a:spcPts val="0"/>
              </a:spcAft>
              <a:defRPr sz="1200">
                <a:latin typeface="+mn-lt"/>
              </a:defRPr>
            </a:lvl1pPr>
          </a:lstStyle>
          <a:p>
            <a:pPr>
              <a:defRPr/>
            </a:pPr>
            <a:fld id="{286AFA30-9F01-415D-AA5E-6565891C70C1}" type="slidenum">
              <a:rPr lang="en-US"/>
              <a:pPr>
                <a:defRPr/>
              </a:pPr>
              <a:t>‹#›</a:t>
            </a:fld>
            <a:endParaRPr lang="en-US"/>
          </a:p>
        </p:txBody>
      </p:sp>
    </p:spTree>
    <p:extLst>
      <p:ext uri="{BB962C8B-B14F-4D97-AF65-F5344CB8AC3E}">
        <p14:creationId xmlns:p14="http://schemas.microsoft.com/office/powerpoint/2010/main" val="2232852106"/>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4851" tIns="47425" rIns="94851" bIns="47425"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4143587" y="0"/>
            <a:ext cx="3169920" cy="480060"/>
          </a:xfrm>
          <a:prstGeom prst="rect">
            <a:avLst/>
          </a:prstGeom>
        </p:spPr>
        <p:txBody>
          <a:bodyPr vert="horz" lIns="94851" tIns="47425" rIns="94851" bIns="47425" rtlCol="0"/>
          <a:lstStyle>
            <a:lvl1pPr algn="r" fontAlgn="auto">
              <a:spcBef>
                <a:spcPts val="0"/>
              </a:spcBef>
              <a:spcAft>
                <a:spcPts val="0"/>
              </a:spcAft>
              <a:defRPr sz="1200">
                <a:latin typeface="+mn-lt"/>
              </a:defRPr>
            </a:lvl1pPr>
          </a:lstStyle>
          <a:p>
            <a:pPr>
              <a:defRPr/>
            </a:pPr>
            <a:fld id="{6797A07D-DBBF-427D-AF18-AF9C9282A7F3}" type="datetime1">
              <a:rPr lang="en-US" smtClean="0"/>
              <a:t>10/18/2023</a:t>
            </a:fld>
            <a:endParaRPr lang="en-US"/>
          </a:p>
        </p:txBody>
      </p:sp>
      <p:sp>
        <p:nvSpPr>
          <p:cNvPr id="4" name="Slide Image Placeholder 3"/>
          <p:cNvSpPr>
            <a:spLocks noGrp="1" noRot="1" noChangeAspect="1"/>
          </p:cNvSpPr>
          <p:nvPr>
            <p:ph type="sldImg" idx="2"/>
          </p:nvPr>
        </p:nvSpPr>
        <p:spPr>
          <a:xfrm>
            <a:off x="457200" y="719138"/>
            <a:ext cx="6400800" cy="3600450"/>
          </a:xfrm>
          <a:prstGeom prst="rect">
            <a:avLst/>
          </a:prstGeom>
          <a:noFill/>
          <a:ln w="12700">
            <a:solidFill>
              <a:prstClr val="black"/>
            </a:solidFill>
          </a:ln>
        </p:spPr>
        <p:txBody>
          <a:bodyPr vert="horz" lIns="94851" tIns="47425" rIns="94851" bIns="47425" rtlCol="0" anchor="ctr"/>
          <a:lstStyle/>
          <a:p>
            <a:pPr lvl="0"/>
            <a:endParaRPr lang="en-US" noProof="0"/>
          </a:p>
        </p:txBody>
      </p:sp>
      <p:sp>
        <p:nvSpPr>
          <p:cNvPr id="5" name="Notes Placeholder 4"/>
          <p:cNvSpPr>
            <a:spLocks noGrp="1"/>
          </p:cNvSpPr>
          <p:nvPr>
            <p:ph type="body" sz="quarter" idx="3"/>
          </p:nvPr>
        </p:nvSpPr>
        <p:spPr>
          <a:xfrm>
            <a:off x="731520" y="4560570"/>
            <a:ext cx="5852160" cy="4320540"/>
          </a:xfrm>
          <a:prstGeom prst="rect">
            <a:avLst/>
          </a:prstGeom>
        </p:spPr>
        <p:txBody>
          <a:bodyPr vert="horz" lIns="94851" tIns="47425" rIns="94851" bIns="47425"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9119474"/>
            <a:ext cx="3169920" cy="480060"/>
          </a:xfrm>
          <a:prstGeom prst="rect">
            <a:avLst/>
          </a:prstGeom>
        </p:spPr>
        <p:txBody>
          <a:bodyPr vert="horz" lIns="94851" tIns="47425" rIns="94851" bIns="47425" rtlCol="0" anchor="b"/>
          <a:lstStyle>
            <a:lvl1pPr algn="l" fontAlgn="auto">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4143587" y="9119474"/>
            <a:ext cx="3169920" cy="480060"/>
          </a:xfrm>
          <a:prstGeom prst="rect">
            <a:avLst/>
          </a:prstGeom>
        </p:spPr>
        <p:txBody>
          <a:bodyPr vert="horz" lIns="94851" tIns="47425" rIns="94851" bIns="47425" rtlCol="0" anchor="b"/>
          <a:lstStyle>
            <a:lvl1pPr algn="r" fontAlgn="auto">
              <a:spcBef>
                <a:spcPts val="0"/>
              </a:spcBef>
              <a:spcAft>
                <a:spcPts val="0"/>
              </a:spcAft>
              <a:defRPr sz="1200">
                <a:latin typeface="+mn-lt"/>
              </a:defRPr>
            </a:lvl1pPr>
          </a:lstStyle>
          <a:p>
            <a:pPr>
              <a:defRPr/>
            </a:pPr>
            <a:fld id="{8E6AE375-E9B0-4C0D-A602-246DC792E022}" type="slidenum">
              <a:rPr lang="en-US"/>
              <a:pPr>
                <a:defRPr/>
              </a:pPr>
              <a:t>‹#›</a:t>
            </a:fld>
            <a:endParaRPr lang="en-US"/>
          </a:p>
        </p:txBody>
      </p:sp>
    </p:spTree>
    <p:extLst>
      <p:ext uri="{BB962C8B-B14F-4D97-AF65-F5344CB8AC3E}">
        <p14:creationId xmlns:p14="http://schemas.microsoft.com/office/powerpoint/2010/main" val="324404130"/>
      </p:ext>
    </p:extLst>
  </p:cSld>
  <p:clrMap bg1="lt1" tx1="dk1" bg2="lt2" tx2="dk2" accent1="accent1" accent2="accent2" accent3="accent3" accent4="accent4" accent5="accent5" accent6="accent6" hlink="hlink" folHlink="folHlink"/>
  <p:hf hdr="0" ftr="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www.medicare.gov/sign-up-change-plans/when-can-i-join-a-health-or-drug-plan/special-circumstances-special-enrollment-periods" TargetMode="External"/><Relationship Id="rId2" Type="http://schemas.openxmlformats.org/officeDocument/2006/relationships/slide" Target="../slides/slide15.xml"/><Relationship Id="rId1" Type="http://schemas.openxmlformats.org/officeDocument/2006/relationships/notesMaster" Target="../notesMasters/notesMaster1.xml"/><Relationship Id="rId4" Type="http://schemas.openxmlformats.org/officeDocument/2006/relationships/hyperlink" Target="https://www.medicare.gov/drug-coverage-part-d/costs-for-medicare-drug-coverage/part-d-late-enrollment-penalty" TargetMode="Externa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www.medicareinteractive.org/get-answers/medicare-prescription-drug-coverage-part-d/medicare-part-d-costs/the-part-d-donut-hole" TargetMode="External"/><Relationship Id="rId2" Type="http://schemas.openxmlformats.org/officeDocument/2006/relationships/slide" Target="../slides/slide22.xml"/><Relationship Id="rId1" Type="http://schemas.openxmlformats.org/officeDocument/2006/relationships/notesMaster" Target="../notesMasters/notesMaster1.xml"/><Relationship Id="rId4" Type="http://schemas.openxmlformats.org/officeDocument/2006/relationships/hyperlink" Target="https://www.medicareinteractive.org/get-answers/cost-saving-programs-for-people-with-medicare/state-pharmaceutical-assistance-programs-spaps/spap-basics" TargetMode="Externa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3" Type="http://schemas.openxmlformats.org/officeDocument/2006/relationships/hyperlink" Target="https://mmapinc.org/" TargetMode="External"/><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8E6AE375-E9B0-4C0D-A602-246DC792E022}" type="slidenum">
              <a:rPr lang="en-US" smtClean="0"/>
              <a:pPr>
                <a:defRPr/>
              </a:pPr>
              <a:t>1</a:t>
            </a:fld>
            <a:endParaRPr lang="en-US"/>
          </a:p>
        </p:txBody>
      </p:sp>
      <p:sp>
        <p:nvSpPr>
          <p:cNvPr id="5" name="Date Placeholder 4">
            <a:extLst>
              <a:ext uri="{FF2B5EF4-FFF2-40B4-BE49-F238E27FC236}">
                <a16:creationId xmlns:a16="http://schemas.microsoft.com/office/drawing/2014/main" id="{0C454AC8-6AA4-4189-A55D-7FB45BD6E4A5}"/>
              </a:ext>
            </a:extLst>
          </p:cNvPr>
          <p:cNvSpPr>
            <a:spLocks noGrp="1"/>
          </p:cNvSpPr>
          <p:nvPr>
            <p:ph type="dt" idx="1"/>
          </p:nvPr>
        </p:nvSpPr>
        <p:spPr/>
        <p:txBody>
          <a:bodyPr/>
          <a:lstStyle/>
          <a:p>
            <a:pPr>
              <a:defRPr/>
            </a:pPr>
            <a:fld id="{029F2D0E-AD77-4450-9D5E-E19B0AC54F3F}" type="datetime1">
              <a:rPr lang="en-US" smtClean="0"/>
              <a:t>10/18/2023</a:t>
            </a:fld>
            <a:endParaRPr lang="en-US"/>
          </a:p>
        </p:txBody>
      </p:sp>
    </p:spTree>
    <p:extLst>
      <p:ext uri="{BB962C8B-B14F-4D97-AF65-F5344CB8AC3E}">
        <p14:creationId xmlns:p14="http://schemas.microsoft.com/office/powerpoint/2010/main" val="30885942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What’s New to Medicare for 2024</a:t>
            </a:r>
          </a:p>
          <a:p>
            <a:r>
              <a:rPr lang="en-US" dirty="0"/>
              <a:t>Why You Should Review Your Plan Each Year</a:t>
            </a:r>
          </a:p>
          <a:p>
            <a:r>
              <a:rPr lang="en-US" dirty="0"/>
              <a:t>What to Look For When Choosing a Plan</a:t>
            </a:r>
          </a:p>
          <a:p>
            <a:r>
              <a:rPr lang="en-US" dirty="0"/>
              <a:t>How MMAP Can Help You Understand Plan Choices and Potentially Save Money</a:t>
            </a:r>
          </a:p>
        </p:txBody>
      </p:sp>
      <p:sp>
        <p:nvSpPr>
          <p:cNvPr id="4" name="Slide Number Placeholder 3"/>
          <p:cNvSpPr>
            <a:spLocks noGrp="1"/>
          </p:cNvSpPr>
          <p:nvPr>
            <p:ph type="sldNum" sz="quarter" idx="5"/>
          </p:nvPr>
        </p:nvSpPr>
        <p:spPr/>
        <p:txBody>
          <a:bodyPr/>
          <a:lstStyle/>
          <a:p>
            <a:fld id="{E2C7A22B-3575-437B-9B49-494846B0365C}" type="slidenum">
              <a:rPr lang="en-US" smtClean="0"/>
              <a:t>2</a:t>
            </a:fld>
            <a:endParaRPr lang="en-US"/>
          </a:p>
        </p:txBody>
      </p:sp>
    </p:spTree>
    <p:extLst>
      <p:ext uri="{BB962C8B-B14F-4D97-AF65-F5344CB8AC3E}">
        <p14:creationId xmlns:p14="http://schemas.microsoft.com/office/powerpoint/2010/main" val="32048215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Medicare is insurance for 3 groups of people:</a:t>
            </a:r>
          </a:p>
          <a:p>
            <a:pPr marL="628650" lvl="1" indent="-171450">
              <a:buFont typeface="Arial" panose="020B0604020202020204" pitchFamily="34" charset="0"/>
              <a:buChar char="•"/>
            </a:pPr>
            <a:r>
              <a:rPr lang="en-US"/>
              <a:t>Those aged 65 or older </a:t>
            </a:r>
          </a:p>
          <a:p>
            <a:pPr marL="628650" lvl="1" indent="-171450">
              <a:buFont typeface="Arial" panose="020B0604020202020204" pitchFamily="34" charset="0"/>
              <a:buChar char="•"/>
            </a:pPr>
            <a:r>
              <a:rPr lang="en-US"/>
              <a:t>Those under 65 with certain disabilities</a:t>
            </a:r>
          </a:p>
          <a:p>
            <a:pPr marL="628650" lvl="1" indent="-171450">
              <a:buFont typeface="Arial" panose="020B0604020202020204" pitchFamily="34" charset="0"/>
              <a:buChar char="•"/>
            </a:pPr>
            <a:r>
              <a:rPr lang="en-US"/>
              <a:t>Those of any age with ESRD</a:t>
            </a:r>
          </a:p>
          <a:p>
            <a:pPr marL="0" indent="0">
              <a:buFont typeface="Arial" panose="020B0604020202020204" pitchFamily="34" charset="0"/>
              <a:buNone/>
            </a:pPr>
            <a:endParaRPr lang="en-US"/>
          </a:p>
          <a:p>
            <a:pPr marL="0" indent="0">
              <a:buFont typeface="Arial" panose="020B0604020202020204" pitchFamily="34" charset="0"/>
              <a:buNone/>
            </a:pPr>
            <a:r>
              <a:rPr lang="en-US"/>
              <a:t>Medicare has four parts to it:</a:t>
            </a:r>
          </a:p>
          <a:p>
            <a:pPr marL="628650" lvl="1" indent="-171450">
              <a:buFont typeface="Arial" panose="020B0604020202020204" pitchFamily="34" charset="0"/>
              <a:buChar char="•"/>
            </a:pPr>
            <a:r>
              <a:rPr lang="en-US"/>
              <a:t>Medicare Part A (hospital coverage)</a:t>
            </a:r>
          </a:p>
          <a:p>
            <a:pPr marL="628650" lvl="1" indent="-171450">
              <a:buFont typeface="Arial" panose="020B0604020202020204" pitchFamily="34" charset="0"/>
              <a:buChar char="•"/>
            </a:pPr>
            <a:r>
              <a:rPr lang="en-US"/>
              <a:t>Medicare Part B (medical coverage)</a:t>
            </a:r>
          </a:p>
          <a:p>
            <a:pPr marL="628650" lvl="1" indent="-171450">
              <a:buFont typeface="Arial" panose="020B0604020202020204" pitchFamily="34" charset="0"/>
              <a:buChar char="•"/>
            </a:pPr>
            <a:r>
              <a:rPr lang="en-US"/>
              <a:t>Medicare Part D (prescription drug coverage)</a:t>
            </a:r>
          </a:p>
          <a:p>
            <a:pPr marL="628650" lvl="1" indent="-171450">
              <a:buFont typeface="Arial" panose="020B0604020202020204" pitchFamily="34" charset="0"/>
              <a:buChar char="•"/>
            </a:pPr>
            <a:r>
              <a:rPr lang="en-US"/>
              <a:t>Medicare Part C (</a:t>
            </a:r>
            <a:r>
              <a:rPr lang="en-US" err="1"/>
              <a:t>medicare</a:t>
            </a:r>
            <a:r>
              <a:rPr lang="en-US"/>
              <a:t> advantage)</a:t>
            </a:r>
          </a:p>
          <a:p>
            <a:pPr marL="628650" lvl="1" indent="-171450">
              <a:buFont typeface="Arial" panose="020B0604020202020204" pitchFamily="34" charset="0"/>
              <a:buChar char="•"/>
            </a:pPr>
            <a:endParaRPr lang="en-US"/>
          </a:p>
          <a:p>
            <a:pPr marL="0" lvl="0" indent="0">
              <a:buFont typeface="Arial" panose="020B0604020202020204" pitchFamily="34" charset="0"/>
              <a:buNone/>
            </a:pPr>
            <a:r>
              <a:rPr lang="en-US"/>
              <a:t>Enrollment typically takes place through SSA for most and the Railroad Retiree Board for railroad retirees</a:t>
            </a:r>
          </a:p>
          <a:p>
            <a:pPr marL="0" lvl="0" indent="0">
              <a:buFont typeface="Arial" panose="020B0604020202020204" pitchFamily="34" charset="0"/>
              <a:buNone/>
            </a:pPr>
            <a:endParaRPr lang="en-US"/>
          </a:p>
          <a:p>
            <a:pPr marL="0" marR="0" lvl="0" indent="0" algn="l" defTabSz="9144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en-US"/>
              <a:t>If you are receiving SSA or Railroad Retiree benefits enrollment may be automatic, however if it is not then you will have to enroll during your 7-month initial enrollment period. Once you enroll in Medicare parts A &amp; B you will not need to reenroll in Medicare Parts A &amp; B each year. </a:t>
            </a:r>
          </a:p>
          <a:p>
            <a:pPr marL="0" lvl="0" indent="0">
              <a:buFont typeface="Arial" panose="020B0604020202020204" pitchFamily="34" charset="0"/>
              <a:buNone/>
            </a:pPr>
            <a:endParaRPr lang="en-US"/>
          </a:p>
        </p:txBody>
      </p:sp>
      <p:sp>
        <p:nvSpPr>
          <p:cNvPr id="4" name="Date Placeholder 3"/>
          <p:cNvSpPr>
            <a:spLocks noGrp="1"/>
          </p:cNvSpPr>
          <p:nvPr>
            <p:ph type="dt" idx="1"/>
          </p:nvPr>
        </p:nvSpPr>
        <p:spPr/>
        <p:txBody>
          <a:bodyPr/>
          <a:lstStyle/>
          <a:p>
            <a:pPr>
              <a:defRPr/>
            </a:pPr>
            <a:fld id="{C31139D7-071B-48ED-BF2F-3CABBD804E04}" type="datetime1">
              <a:rPr lang="en-US" smtClean="0"/>
              <a:t>10/18/2023</a:t>
            </a:fld>
            <a:endParaRPr lang="en-US"/>
          </a:p>
        </p:txBody>
      </p:sp>
      <p:sp>
        <p:nvSpPr>
          <p:cNvPr id="5" name="Slide Number Placeholder 4"/>
          <p:cNvSpPr>
            <a:spLocks noGrp="1"/>
          </p:cNvSpPr>
          <p:nvPr>
            <p:ph type="sldNum" sz="quarter" idx="5"/>
          </p:nvPr>
        </p:nvSpPr>
        <p:spPr/>
        <p:txBody>
          <a:bodyPr/>
          <a:lstStyle/>
          <a:p>
            <a:pPr>
              <a:defRPr/>
            </a:pPr>
            <a:fld id="{8E6AE375-E9B0-4C0D-A602-246DC792E022}" type="slidenum">
              <a:rPr lang="en-US" smtClean="0"/>
              <a:pPr>
                <a:defRPr/>
              </a:pPr>
              <a:t>3</a:t>
            </a:fld>
            <a:endParaRPr lang="en-US"/>
          </a:p>
        </p:txBody>
      </p:sp>
    </p:spTree>
    <p:extLst>
      <p:ext uri="{BB962C8B-B14F-4D97-AF65-F5344CB8AC3E}">
        <p14:creationId xmlns:p14="http://schemas.microsoft.com/office/powerpoint/2010/main" val="35113971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8E6AE375-E9B0-4C0D-A602-246DC792E022}" type="slidenum">
              <a:rPr lang="en-US" smtClean="0"/>
              <a:pPr>
                <a:defRPr/>
              </a:pPr>
              <a:t>5</a:t>
            </a:fld>
            <a:endParaRPr lang="en-US"/>
          </a:p>
        </p:txBody>
      </p:sp>
      <p:sp>
        <p:nvSpPr>
          <p:cNvPr id="5" name="Date Placeholder 4">
            <a:extLst>
              <a:ext uri="{FF2B5EF4-FFF2-40B4-BE49-F238E27FC236}">
                <a16:creationId xmlns:a16="http://schemas.microsoft.com/office/drawing/2014/main" id="{35064B5A-7F28-4F51-A579-C3C3B10CAB3A}"/>
              </a:ext>
            </a:extLst>
          </p:cNvPr>
          <p:cNvSpPr>
            <a:spLocks noGrp="1"/>
          </p:cNvSpPr>
          <p:nvPr>
            <p:ph type="dt" idx="1"/>
          </p:nvPr>
        </p:nvSpPr>
        <p:spPr/>
        <p:txBody>
          <a:bodyPr/>
          <a:lstStyle/>
          <a:p>
            <a:pPr>
              <a:defRPr/>
            </a:pPr>
            <a:fld id="{3533F9D4-80BE-4765-93B6-BC32950B293B}" type="datetime1">
              <a:rPr lang="en-US" smtClean="0"/>
              <a:t>10/18/2023</a:t>
            </a:fld>
            <a:endParaRPr lang="en-US"/>
          </a:p>
        </p:txBody>
      </p:sp>
    </p:spTree>
    <p:extLst>
      <p:ext uri="{BB962C8B-B14F-4D97-AF65-F5344CB8AC3E}">
        <p14:creationId xmlns:p14="http://schemas.microsoft.com/office/powerpoint/2010/main" val="27525157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normAutofit/>
          </a:bodyPr>
          <a:lstStyle/>
          <a:p>
            <a:r>
              <a:rPr lang="en-US" sz="900" dirty="0">
                <a:ea typeface="Calibri"/>
                <a:cs typeface="Calibri"/>
              </a:rPr>
              <a:t>The 2024 Part B deductible went up from 164.90 to 174.70.  This is $9.8.</a:t>
            </a:r>
            <a:endParaRPr lang="en-US" sz="900" dirty="0"/>
          </a:p>
          <a:p>
            <a:r>
              <a:rPr lang="en-US" sz="900" dirty="0">
                <a:ea typeface="Calibri"/>
                <a:cs typeface="Calibri"/>
              </a:rPr>
              <a:t>The 2024 Part B Premium went up to $240 from $226.  This is a $14 increase.  </a:t>
            </a:r>
          </a:p>
          <a:p>
            <a:endParaRPr lang="en-US" sz="900" dirty="0"/>
          </a:p>
          <a:p>
            <a:r>
              <a:rPr lang="en-US" sz="900" dirty="0"/>
              <a:t>The Medicare Part A deductible that beneficiaries pay when admitted to the hospital increased from  $1,600 to $,1632.  The Part A deductible covers beneficiaries' share of costs for the first 60 days of Medicare-covered inpatient hospital care in a benefit period. Beneficiaries must pay an additional $408 co-insurance for days 61 through 90 and $816 per day for hospital stays beyond the 90th day. </a:t>
            </a:r>
            <a:endParaRPr lang="en-US" sz="900" dirty="0">
              <a:cs typeface="Calibri"/>
            </a:endParaRPr>
          </a:p>
          <a:p>
            <a:endParaRPr lang="en-US" sz="900" dirty="0"/>
          </a:p>
          <a:p>
            <a:r>
              <a:rPr lang="en-US" sz="900" dirty="0"/>
              <a:t>For beneficiaries in skilled nursing facilities, the daily co-insurance for days 21 through 100 in a benefit period is currently $200.</a:t>
            </a:r>
            <a:endParaRPr lang="en-US" sz="900" dirty="0">
              <a:ea typeface="Calibri"/>
              <a:cs typeface="Calibri"/>
            </a:endParaRPr>
          </a:p>
          <a:p>
            <a:endParaRPr lang="en-US" sz="900" dirty="0"/>
          </a:p>
          <a:p>
            <a:r>
              <a:rPr lang="en-US" sz="900" dirty="0"/>
              <a:t>For the small number of beneficiaries who pay Medicare Part A monthly premiums, their monthly bill can be up to $506 in 2023.  Medicare Part A covers inpatient hospital, skilled nursing facility, and some home health care services.  Although about 99 percent of Medicare beneficiaries do not pay a Part A premium since they have at least 40 quarters of Medicare-covered employment, enrollees age 65 and over and certain persons with disabilities who have fewer than 30 quarters of coverage pay a monthly premium in order to receive coverage under Part A.   </a:t>
            </a:r>
            <a:endParaRPr lang="en-US" sz="900" dirty="0">
              <a:ea typeface="Calibri"/>
              <a:cs typeface="Calibri"/>
            </a:endParaRPr>
          </a:p>
          <a:p>
            <a:endParaRPr lang="en-US" sz="900" dirty="0"/>
          </a:p>
          <a:p>
            <a:r>
              <a:rPr lang="en-US" sz="900" dirty="0"/>
              <a:t>$278 30-39 credits</a:t>
            </a:r>
            <a:endParaRPr lang="en-US" sz="900" dirty="0">
              <a:ea typeface="Calibri"/>
              <a:cs typeface="Calibri"/>
            </a:endParaRPr>
          </a:p>
          <a:p>
            <a:r>
              <a:rPr lang="en-US" sz="900" dirty="0"/>
              <a:t>$506 30 or less credits</a:t>
            </a:r>
            <a:endParaRPr lang="en-US" sz="900" dirty="0">
              <a:ea typeface="Calibri"/>
              <a:cs typeface="Calibri"/>
            </a:endParaRPr>
          </a:p>
          <a:p>
            <a:endParaRPr lang="en-US" sz="900" dirty="0"/>
          </a:p>
        </p:txBody>
      </p:sp>
      <p:sp>
        <p:nvSpPr>
          <p:cNvPr id="4" name="Slide Number Placeholder 3"/>
          <p:cNvSpPr>
            <a:spLocks noGrp="1"/>
          </p:cNvSpPr>
          <p:nvPr>
            <p:ph type="sldNum" sz="quarter" idx="10"/>
          </p:nvPr>
        </p:nvSpPr>
        <p:spPr/>
        <p:txBody>
          <a:bodyPr/>
          <a:lstStyle/>
          <a:p>
            <a:pPr>
              <a:defRPr/>
            </a:pPr>
            <a:fld id="{8E6AE375-E9B0-4C0D-A602-246DC792E022}" type="slidenum">
              <a:rPr lang="en-US" smtClean="0">
                <a:solidFill>
                  <a:prstClr val="black"/>
                </a:solidFill>
              </a:rPr>
              <a:pPr>
                <a:defRPr/>
              </a:pPr>
              <a:t>6</a:t>
            </a:fld>
            <a:endParaRPr lang="en-US">
              <a:solidFill>
                <a:prstClr val="black"/>
              </a:solidFill>
            </a:endParaRPr>
          </a:p>
        </p:txBody>
      </p:sp>
      <p:sp>
        <p:nvSpPr>
          <p:cNvPr id="5" name="Date Placeholder 4">
            <a:extLst>
              <a:ext uri="{FF2B5EF4-FFF2-40B4-BE49-F238E27FC236}">
                <a16:creationId xmlns:a16="http://schemas.microsoft.com/office/drawing/2014/main" id="{4FD0B191-481F-4FF3-BDBB-8A0CE0046F9D}"/>
              </a:ext>
            </a:extLst>
          </p:cNvPr>
          <p:cNvSpPr>
            <a:spLocks noGrp="1"/>
          </p:cNvSpPr>
          <p:nvPr>
            <p:ph type="dt" idx="1"/>
          </p:nvPr>
        </p:nvSpPr>
        <p:spPr/>
        <p:txBody>
          <a:bodyPr/>
          <a:lstStyle/>
          <a:p>
            <a:pPr>
              <a:defRPr/>
            </a:pPr>
            <a:fld id="{3E6810FD-BAAE-41CB-A02C-515F6BECED0E}" type="datetime1">
              <a:rPr lang="en-US" smtClean="0"/>
              <a:t>10/18/2023</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8E6AE375-E9B0-4C0D-A602-246DC792E022}" type="slidenum">
              <a:rPr lang="en-US" smtClean="0"/>
              <a:pPr>
                <a:defRPr/>
              </a:pPr>
              <a:t>7</a:t>
            </a:fld>
            <a:endParaRPr lang="en-US"/>
          </a:p>
        </p:txBody>
      </p:sp>
      <p:sp>
        <p:nvSpPr>
          <p:cNvPr id="5" name="Date Placeholder 4">
            <a:extLst>
              <a:ext uri="{FF2B5EF4-FFF2-40B4-BE49-F238E27FC236}">
                <a16:creationId xmlns:a16="http://schemas.microsoft.com/office/drawing/2014/main" id="{39237BB1-1FAD-41A5-9895-9AF1ED6BA28E}"/>
              </a:ext>
            </a:extLst>
          </p:cNvPr>
          <p:cNvSpPr>
            <a:spLocks noGrp="1"/>
          </p:cNvSpPr>
          <p:nvPr>
            <p:ph type="dt" idx="1"/>
          </p:nvPr>
        </p:nvSpPr>
        <p:spPr/>
        <p:txBody>
          <a:bodyPr/>
          <a:lstStyle/>
          <a:p>
            <a:pPr>
              <a:defRPr/>
            </a:pPr>
            <a:fld id="{6E5E7CC5-F13B-493E-8453-B60A0096B516}" type="datetime1">
              <a:rPr lang="en-US" smtClean="0"/>
              <a:t>10/18/2023</a:t>
            </a:fld>
            <a:endParaRPr lang="en-US"/>
          </a:p>
        </p:txBody>
      </p:sp>
    </p:spTree>
    <p:extLst>
      <p:ext uri="{BB962C8B-B14F-4D97-AF65-F5344CB8AC3E}">
        <p14:creationId xmlns:p14="http://schemas.microsoft.com/office/powerpoint/2010/main" val="11745549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lstStyle/>
          <a:p>
            <a:r>
              <a:rPr lang="en-US" dirty="0"/>
              <a:t>We recommend everyone get a “benefits checkup” every year, even if they are happy with their plan.</a:t>
            </a:r>
          </a:p>
          <a:p>
            <a:endParaRPr lang="en-US" dirty="0"/>
          </a:p>
          <a:p>
            <a:r>
              <a:rPr lang="en-US" dirty="0"/>
              <a:t>Formularies change, doctors change, your medications may change.  Its always good to take a look and make sure you on the best plan for you.  And, you may end up saving money, too.</a:t>
            </a:r>
          </a:p>
          <a:p>
            <a:endParaRPr lang="en-US" dirty="0"/>
          </a:p>
          <a:p>
            <a:r>
              <a:rPr lang="en-US" dirty="0"/>
              <a:t>If you have a  Part D Plan, these are things to consider.</a:t>
            </a:r>
          </a:p>
          <a:p>
            <a:endParaRPr lang="en-US" dirty="0"/>
          </a:p>
        </p:txBody>
      </p:sp>
      <p:sp>
        <p:nvSpPr>
          <p:cNvPr id="4" name="Slide Number Placeholder 3"/>
          <p:cNvSpPr>
            <a:spLocks noGrp="1"/>
          </p:cNvSpPr>
          <p:nvPr>
            <p:ph type="sldNum" sz="quarter" idx="10"/>
          </p:nvPr>
        </p:nvSpPr>
        <p:spPr/>
        <p:txBody>
          <a:bodyPr/>
          <a:lstStyle/>
          <a:p>
            <a:pPr>
              <a:defRPr/>
            </a:pPr>
            <a:fld id="{8E6AE375-E9B0-4C0D-A602-246DC792E022}" type="slidenum">
              <a:rPr lang="en-US" smtClean="0"/>
              <a:pPr>
                <a:defRPr/>
              </a:pPr>
              <a:t>8</a:t>
            </a:fld>
            <a:endParaRPr lang="en-US"/>
          </a:p>
        </p:txBody>
      </p:sp>
      <p:sp>
        <p:nvSpPr>
          <p:cNvPr id="5" name="Date Placeholder 4">
            <a:extLst>
              <a:ext uri="{FF2B5EF4-FFF2-40B4-BE49-F238E27FC236}">
                <a16:creationId xmlns:a16="http://schemas.microsoft.com/office/drawing/2014/main" id="{F906D765-A7B1-4F88-BE6A-12B397C96034}"/>
              </a:ext>
            </a:extLst>
          </p:cNvPr>
          <p:cNvSpPr>
            <a:spLocks noGrp="1"/>
          </p:cNvSpPr>
          <p:nvPr>
            <p:ph type="dt" idx="1"/>
          </p:nvPr>
        </p:nvSpPr>
        <p:spPr/>
        <p:txBody>
          <a:bodyPr/>
          <a:lstStyle/>
          <a:p>
            <a:pPr>
              <a:defRPr/>
            </a:pPr>
            <a:fld id="{C3F594BE-0EF7-4D39-A358-5186160CCCB8}" type="datetime1">
              <a:rPr lang="en-US" smtClean="0"/>
              <a:t>10/18/2023</a:t>
            </a:fld>
            <a:endParaRPr lang="en-US"/>
          </a:p>
        </p:txBody>
      </p:sp>
    </p:spTree>
    <p:extLst>
      <p:ext uri="{BB962C8B-B14F-4D97-AF65-F5344CB8AC3E}">
        <p14:creationId xmlns:p14="http://schemas.microsoft.com/office/powerpoint/2010/main" val="24531589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lstStyle/>
          <a:p>
            <a:r>
              <a:rPr lang="en-US" dirty="0"/>
              <a:t>If you have an MA plan, these are things to consider.</a:t>
            </a:r>
          </a:p>
        </p:txBody>
      </p:sp>
      <p:sp>
        <p:nvSpPr>
          <p:cNvPr id="4" name="Slide Number Placeholder 3"/>
          <p:cNvSpPr>
            <a:spLocks noGrp="1"/>
          </p:cNvSpPr>
          <p:nvPr>
            <p:ph type="sldNum" sz="quarter" idx="10"/>
          </p:nvPr>
        </p:nvSpPr>
        <p:spPr/>
        <p:txBody>
          <a:bodyPr/>
          <a:lstStyle/>
          <a:p>
            <a:pPr>
              <a:defRPr/>
            </a:pPr>
            <a:fld id="{8E6AE375-E9B0-4C0D-A602-246DC792E022}" type="slidenum">
              <a:rPr lang="en-US" smtClean="0"/>
              <a:pPr>
                <a:defRPr/>
              </a:pPr>
              <a:t>9</a:t>
            </a:fld>
            <a:endParaRPr lang="en-US"/>
          </a:p>
        </p:txBody>
      </p:sp>
      <p:sp>
        <p:nvSpPr>
          <p:cNvPr id="5" name="Date Placeholder 4">
            <a:extLst>
              <a:ext uri="{FF2B5EF4-FFF2-40B4-BE49-F238E27FC236}">
                <a16:creationId xmlns:a16="http://schemas.microsoft.com/office/drawing/2014/main" id="{F906D765-A7B1-4F88-BE6A-12B397C96034}"/>
              </a:ext>
            </a:extLst>
          </p:cNvPr>
          <p:cNvSpPr>
            <a:spLocks noGrp="1"/>
          </p:cNvSpPr>
          <p:nvPr>
            <p:ph type="dt" idx="1"/>
          </p:nvPr>
        </p:nvSpPr>
        <p:spPr/>
        <p:txBody>
          <a:bodyPr/>
          <a:lstStyle/>
          <a:p>
            <a:pPr>
              <a:defRPr/>
            </a:pPr>
            <a:fld id="{039CA1CD-F06D-4D54-8FA0-C9E6E6588313}" type="datetime1">
              <a:rPr lang="en-US" smtClean="0"/>
              <a:t>10/18/2023</a:t>
            </a:fld>
            <a:endParaRPr lang="en-US"/>
          </a:p>
        </p:txBody>
      </p:sp>
    </p:spTree>
    <p:extLst>
      <p:ext uri="{BB962C8B-B14F-4D97-AF65-F5344CB8AC3E}">
        <p14:creationId xmlns:p14="http://schemas.microsoft.com/office/powerpoint/2010/main" val="35828184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have a Medicare Advantage Plan January 1</a:t>
            </a:r>
            <a:r>
              <a:rPr lang="en-US" baseline="30000" dirty="0"/>
              <a:t>st</a:t>
            </a:r>
            <a:r>
              <a:rPr lang="en-US" dirty="0"/>
              <a:t> , 2024 you have another enrollment period January 1- March 31</a:t>
            </a:r>
            <a:r>
              <a:rPr lang="en-US" baseline="30000" dirty="0"/>
              <a:t>st</a:t>
            </a:r>
            <a:r>
              <a:rPr lang="en-US" dirty="0"/>
              <a:t>  During this time if you are unhappy with your current Medicare Advantage plan coverage, you can:</a:t>
            </a:r>
          </a:p>
          <a:p>
            <a:endParaRPr lang="en-US" dirty="0"/>
          </a:p>
          <a:p>
            <a:r>
              <a:rPr lang="en-US" dirty="0"/>
              <a:t>Change to a different MA plan</a:t>
            </a:r>
          </a:p>
          <a:p>
            <a:r>
              <a:rPr lang="en-US" dirty="0"/>
              <a:t>Change to Original Medicare with a Part D plan</a:t>
            </a:r>
          </a:p>
          <a:p>
            <a:endParaRPr lang="en-US" dirty="0"/>
          </a:p>
          <a:p>
            <a:r>
              <a:rPr lang="en-US" dirty="0"/>
              <a:t>However, you MUST already have a Medicare Advantage plan in order to utilize the MA OEP. </a:t>
            </a:r>
          </a:p>
        </p:txBody>
      </p:sp>
      <p:sp>
        <p:nvSpPr>
          <p:cNvPr id="4" name="Date Placeholder 3"/>
          <p:cNvSpPr>
            <a:spLocks noGrp="1"/>
          </p:cNvSpPr>
          <p:nvPr>
            <p:ph type="dt" idx="1"/>
          </p:nvPr>
        </p:nvSpPr>
        <p:spPr/>
        <p:txBody>
          <a:bodyPr/>
          <a:lstStyle/>
          <a:p>
            <a:pPr>
              <a:defRPr/>
            </a:pPr>
            <a:fld id="{2F7DDA3A-FFDF-4A41-ACEE-4DA7404FFC3C}" type="datetime1">
              <a:rPr lang="en-US" smtClean="0"/>
              <a:t>10/18/2023</a:t>
            </a:fld>
            <a:endParaRPr lang="en-US"/>
          </a:p>
        </p:txBody>
      </p:sp>
      <p:sp>
        <p:nvSpPr>
          <p:cNvPr id="5" name="Slide Number Placeholder 4"/>
          <p:cNvSpPr>
            <a:spLocks noGrp="1"/>
          </p:cNvSpPr>
          <p:nvPr>
            <p:ph type="sldNum" sz="quarter" idx="5"/>
          </p:nvPr>
        </p:nvSpPr>
        <p:spPr/>
        <p:txBody>
          <a:bodyPr/>
          <a:lstStyle/>
          <a:p>
            <a:pPr>
              <a:defRPr/>
            </a:pPr>
            <a:fld id="{8E6AE375-E9B0-4C0D-A602-246DC792E022}" type="slidenum">
              <a:rPr lang="en-US" smtClean="0"/>
              <a:pPr>
                <a:defRPr/>
              </a:pPr>
              <a:t>10</a:t>
            </a:fld>
            <a:endParaRPr lang="en-US"/>
          </a:p>
        </p:txBody>
      </p:sp>
    </p:spTree>
    <p:extLst>
      <p:ext uri="{BB962C8B-B14F-4D97-AF65-F5344CB8AC3E}">
        <p14:creationId xmlns:p14="http://schemas.microsoft.com/office/powerpoint/2010/main" val="33185545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
          </p:nvPr>
        </p:nvSpPr>
        <p:spPr/>
        <p:txBody>
          <a:bodyPr/>
          <a:lstStyle/>
          <a:p>
            <a:pPr>
              <a:defRPr/>
            </a:pPr>
            <a:fld id="{84DD6DDD-0CB9-4A22-81C0-46493EE9F73B}" type="datetime1">
              <a:rPr lang="en-US" smtClean="0"/>
              <a:t>10/18/2023</a:t>
            </a:fld>
            <a:endParaRPr lang="en-US"/>
          </a:p>
        </p:txBody>
      </p:sp>
      <p:sp>
        <p:nvSpPr>
          <p:cNvPr id="5" name="Slide Number Placeholder 4"/>
          <p:cNvSpPr>
            <a:spLocks noGrp="1"/>
          </p:cNvSpPr>
          <p:nvPr>
            <p:ph type="sldNum" sz="quarter" idx="5"/>
          </p:nvPr>
        </p:nvSpPr>
        <p:spPr/>
        <p:txBody>
          <a:bodyPr/>
          <a:lstStyle/>
          <a:p>
            <a:pPr>
              <a:defRPr/>
            </a:pPr>
            <a:fld id="{8E6AE375-E9B0-4C0D-A602-246DC792E022}" type="slidenum">
              <a:rPr lang="en-US" smtClean="0"/>
              <a:pPr>
                <a:defRPr/>
              </a:pPr>
              <a:t>11</a:t>
            </a:fld>
            <a:endParaRPr lang="en-US"/>
          </a:p>
        </p:txBody>
      </p:sp>
    </p:spTree>
    <p:extLst>
      <p:ext uri="{BB962C8B-B14F-4D97-AF65-F5344CB8AC3E}">
        <p14:creationId xmlns:p14="http://schemas.microsoft.com/office/powerpoint/2010/main" val="22811101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Medigap Plans are available to purchase if you enroll in Medicare and take Original Medicare Parts A &amp; B. Medigap helps pays the coverage gaps with Medicare parts A and B co-pays/co-ins. There are select plans available to Medicare beneficiaries under 65 and disabled, as  not everything is available.</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There are no major changes to Medigap this year except for the following:  The out-of-pocket limits for Plans K &amp; L have increased to $7,060 and $3,530.  These two plans cover many things at either 50 or 75%.  In my almost 6 years working with this program I have never seen anyone with, or purchase a K or L plans.</a:t>
            </a:r>
          </a:p>
          <a:p>
            <a:endParaRPr lang="en-US" dirty="0"/>
          </a:p>
          <a:p>
            <a:r>
              <a:rPr lang="en-US" dirty="0"/>
              <a:t>Some Medigap plan providers are now providing extra benefits like:</a:t>
            </a:r>
          </a:p>
          <a:p>
            <a:endParaRPr lang="en-US" dirty="0"/>
          </a:p>
          <a:p>
            <a:r>
              <a:rPr lang="en-US" dirty="0"/>
              <a:t>Dental</a:t>
            </a:r>
          </a:p>
          <a:p>
            <a:r>
              <a:rPr lang="en-US" dirty="0"/>
              <a:t>Vision</a:t>
            </a:r>
          </a:p>
          <a:p>
            <a:r>
              <a:rPr lang="en-US" dirty="0"/>
              <a:t>Hearing </a:t>
            </a:r>
          </a:p>
          <a:p>
            <a:r>
              <a:rPr lang="en-US" dirty="0"/>
              <a:t>Gym Membership</a:t>
            </a:r>
          </a:p>
          <a:p>
            <a:endParaRPr lang="en-US" dirty="0"/>
          </a:p>
          <a:p>
            <a:r>
              <a:rPr lang="en-US" dirty="0"/>
              <a:t>These programs are available to purchase with the policy or are a discount program provided with the Medigap plan. MMAP programs are able to assist you with understanding the different Medigap plans, providing you with estimated costs, and connecting you with the companies that sell these products.  </a:t>
            </a:r>
          </a:p>
        </p:txBody>
      </p:sp>
      <p:sp>
        <p:nvSpPr>
          <p:cNvPr id="4" name="Date Placeholder 3"/>
          <p:cNvSpPr>
            <a:spLocks noGrp="1"/>
          </p:cNvSpPr>
          <p:nvPr>
            <p:ph type="dt" idx="1"/>
          </p:nvPr>
        </p:nvSpPr>
        <p:spPr/>
        <p:txBody>
          <a:bodyPr/>
          <a:lstStyle/>
          <a:p>
            <a:pPr>
              <a:defRPr/>
            </a:pPr>
            <a:fld id="{A93393F9-ABBD-4F87-96C5-DA87957675A0}" type="datetime1">
              <a:rPr lang="en-US" smtClean="0"/>
              <a:t>10/18/2023</a:t>
            </a:fld>
            <a:endParaRPr lang="en-US"/>
          </a:p>
        </p:txBody>
      </p:sp>
      <p:sp>
        <p:nvSpPr>
          <p:cNvPr id="5" name="Slide Number Placeholder 4"/>
          <p:cNvSpPr>
            <a:spLocks noGrp="1"/>
          </p:cNvSpPr>
          <p:nvPr>
            <p:ph type="sldNum" sz="quarter" idx="5"/>
          </p:nvPr>
        </p:nvSpPr>
        <p:spPr/>
        <p:txBody>
          <a:bodyPr/>
          <a:lstStyle/>
          <a:p>
            <a:pPr>
              <a:defRPr/>
            </a:pPr>
            <a:fld id="{8E6AE375-E9B0-4C0D-A602-246DC792E022}" type="slidenum">
              <a:rPr lang="en-US" smtClean="0"/>
              <a:pPr>
                <a:defRPr/>
              </a:pPr>
              <a:t>12</a:t>
            </a:fld>
            <a:endParaRPr lang="en-US"/>
          </a:p>
        </p:txBody>
      </p:sp>
    </p:spTree>
    <p:extLst>
      <p:ext uri="{BB962C8B-B14F-4D97-AF65-F5344CB8AC3E}">
        <p14:creationId xmlns:p14="http://schemas.microsoft.com/office/powerpoint/2010/main" val="4109463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lang="en-US" sz="1200" b="1" u="sng"/>
              <a:t>Saving money on your prescription drugs </a:t>
            </a:r>
          </a:p>
          <a:p>
            <a:pPr lvl="1"/>
            <a:r>
              <a:rPr lang="en-US" sz="900"/>
              <a:t>Starting January 1, 2024, if you have Medicare drug coverage (Part D) and your drug costs are high enough to reach the catastrophic coverage phase, you don’t have to pay a copayment or coinsurance. Extra Help—a program that helps cover your Part D drug costs—will expand to cover more drug costs for certain people with limited resources and income. Go to pages 83 and 92. </a:t>
            </a:r>
          </a:p>
          <a:p>
            <a:pPr lvl="1"/>
            <a:r>
              <a:rPr lang="en-US" sz="900"/>
              <a:t>Coinsurance amounts for some Part B-covered drugs may be less if a prescription drug’s price increased higher than the rate of inflation. Go to page 40. </a:t>
            </a:r>
          </a:p>
          <a:p>
            <a:r>
              <a:rPr lang="en-US" sz="1200" b="1" u="sng"/>
              <a:t>Lower costs for insulin and vaccines </a:t>
            </a:r>
          </a:p>
          <a:p>
            <a:pPr lvl="1"/>
            <a:r>
              <a:rPr lang="en-US" sz="900"/>
              <a:t>Your Medicare drug plan can't charge you more than $35 for a one-month supply of each insulin product Part D covers, and you don’t have to pay a deductible for it. Go to page 88. </a:t>
            </a:r>
          </a:p>
          <a:p>
            <a:pPr lvl="1"/>
            <a:r>
              <a:rPr lang="en-US" sz="900"/>
              <a:t>If you take insulin through a traditional pump that’s covered under Medicare’s durable medical equipment benefit, that insulin is covered under Medicare Part B. You won’t pay more than $35 for a month’s supply and the Medicare deductible no longer applies. Go to pages 39 and 88. </a:t>
            </a:r>
          </a:p>
          <a:p>
            <a:pPr lvl="1"/>
            <a:r>
              <a:rPr lang="en-US" sz="900"/>
              <a:t>Recommended adult vaccines are also now available at no cost to you. Go to page 50. </a:t>
            </a:r>
          </a:p>
          <a:p>
            <a:r>
              <a:rPr lang="en-US" sz="1200" b="1" u="sng"/>
              <a:t>Changes to telehealth coverage</a:t>
            </a:r>
            <a:r>
              <a:rPr lang="en-US" sz="1200"/>
              <a:t> </a:t>
            </a:r>
          </a:p>
          <a:p>
            <a:pPr lvl="1"/>
            <a:r>
              <a:rPr lang="en-US" sz="900"/>
              <a:t>You can still get telehealth services at any location in the U.S., including your home, until the end of 2024. After that, you must be in an office or medical facility located in a rural area to get most telehealth services. There are some exceptions, like for mental health services. Go to page 51. </a:t>
            </a:r>
          </a:p>
          <a:p>
            <a:r>
              <a:rPr lang="en-US" sz="1200" b="1" u="sng"/>
              <a:t>Managing and treating chronic pain</a:t>
            </a:r>
            <a:r>
              <a:rPr lang="en-US" sz="1200"/>
              <a:t> </a:t>
            </a:r>
          </a:p>
          <a:p>
            <a:pPr lvl="1"/>
            <a:r>
              <a:rPr lang="en-US" sz="900"/>
              <a:t>Medicare now covers monthly services to treat chronic pain if you’ve been living with it for more than 3 months. Go to page 34. </a:t>
            </a:r>
          </a:p>
          <a:p>
            <a:r>
              <a:rPr lang="en-US" sz="1200" b="1" u="sng"/>
              <a:t>Better mental health care</a:t>
            </a:r>
            <a:r>
              <a:rPr lang="en-US" sz="1200"/>
              <a:t> </a:t>
            </a:r>
          </a:p>
          <a:p>
            <a:pPr lvl="1"/>
            <a:r>
              <a:rPr lang="en-US" sz="900"/>
              <a:t>Starting January 1, 2024, Medicare will cover intensive outpatient program services provided by hospitals, community mental health centers, and other locations if you need mental health care. Go to pages 46–47. </a:t>
            </a:r>
          </a:p>
          <a:p>
            <a:r>
              <a:rPr lang="en-US" sz="1200" b="1" u="sng"/>
              <a:t>More times to sign up for Medicare </a:t>
            </a:r>
          </a:p>
          <a:p>
            <a:pPr lvl="1"/>
            <a:r>
              <a:rPr lang="en-US" sz="900"/>
              <a:t>If you recently lost (or will soon lose) Medicaid, you may be able to sign up for Medicare or change your current Medicare coverage. There are other special situations that allow you to sign up for Medicare. Go to page 18. </a:t>
            </a:r>
          </a:p>
          <a:p>
            <a:r>
              <a:rPr lang="en-US" sz="1200" b="1" u="sng"/>
              <a:t>COVID-19 care</a:t>
            </a:r>
            <a:r>
              <a:rPr lang="en-US" sz="1200"/>
              <a:t> </a:t>
            </a:r>
          </a:p>
          <a:p>
            <a:pPr lvl="1"/>
            <a:r>
              <a:rPr lang="en-US" sz="900"/>
              <a:t>Medicare continues to cover the COVID-19 vaccine, and several tests and treatments to keep you and others safe. Go to page 37.</a:t>
            </a:r>
          </a:p>
        </p:txBody>
      </p:sp>
      <p:sp>
        <p:nvSpPr>
          <p:cNvPr id="4" name="Slide Number Placeholder 3"/>
          <p:cNvSpPr>
            <a:spLocks noGrp="1"/>
          </p:cNvSpPr>
          <p:nvPr>
            <p:ph type="sldNum" sz="quarter" idx="5"/>
          </p:nvPr>
        </p:nvSpPr>
        <p:spPr/>
        <p:txBody>
          <a:bodyPr/>
          <a:lstStyle/>
          <a:p>
            <a:fld id="{86456DE3-4E01-4AFD-AD42-42312842ED89}" type="slidenum">
              <a:rPr lang="en-US" smtClean="0"/>
              <a:t>13</a:t>
            </a:fld>
            <a:endParaRPr lang="en-US"/>
          </a:p>
        </p:txBody>
      </p:sp>
    </p:spTree>
    <p:extLst>
      <p:ext uri="{BB962C8B-B14F-4D97-AF65-F5344CB8AC3E}">
        <p14:creationId xmlns:p14="http://schemas.microsoft.com/office/powerpoint/2010/main" val="30591241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p:spPr>
        <p:txBody>
          <a:bodyPr/>
          <a:lstStyle/>
          <a:p>
            <a:pPr defTabSz="948507"/>
            <a:fld id="{1979B11F-27E5-4BB9-9879-B4152DDB441E}" type="slidenum">
              <a:rPr lang="en-US" smtClean="0"/>
              <a:pPr defTabSz="948507"/>
              <a:t>14</a:t>
            </a:fld>
            <a:endParaRPr lang="en-US"/>
          </a:p>
        </p:txBody>
      </p:sp>
      <p:sp>
        <p:nvSpPr>
          <p:cNvPr id="146435" name="Rectangle 2"/>
          <p:cNvSpPr>
            <a:spLocks noGrp="1" noRot="1" noChangeAspect="1" noChangeArrowheads="1" noTextEdit="1"/>
          </p:cNvSpPr>
          <p:nvPr>
            <p:ph type="sldImg"/>
          </p:nvPr>
        </p:nvSpPr>
        <p:spPr>
          <a:xfrm>
            <a:off x="457200" y="719138"/>
            <a:ext cx="6400800" cy="3600450"/>
          </a:xfrm>
          <a:ln/>
        </p:spPr>
      </p:sp>
      <p:sp>
        <p:nvSpPr>
          <p:cNvPr id="146436" name="Rectangle 3"/>
          <p:cNvSpPr>
            <a:spLocks noGrp="1" noChangeArrowheads="1"/>
          </p:cNvSpPr>
          <p:nvPr>
            <p:ph type="body" idx="1"/>
          </p:nvPr>
        </p:nvSpPr>
        <p:spPr>
          <a:noFill/>
          <a:ln/>
        </p:spPr>
        <p:txBody>
          <a:bodyPr>
            <a:normAutofit fontScale="77500" lnSpcReduction="20000"/>
          </a:bodyPr>
          <a:lstStyle/>
          <a:p>
            <a:pPr eaLnBrk="1" hangingPunct="1"/>
            <a:r>
              <a:rPr lang="en-US" dirty="0"/>
              <a:t>There is no continuous open enrollment for Medicare’s Part D drug benefit or MA plans. So, most beneficiaries have limited time frames to enroll in, disenroll from, or switch Part D plans. </a:t>
            </a:r>
          </a:p>
          <a:p>
            <a:pPr eaLnBrk="1" hangingPunct="1"/>
            <a:r>
              <a:rPr lang="en-US" dirty="0"/>
              <a:t>There are three enrollment period categories: initial, annual, and special enrollment. </a:t>
            </a:r>
          </a:p>
          <a:p>
            <a:pPr eaLnBrk="1" hangingPunct="1"/>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In general, your Initial Enrollment period for Medicare is the 7 month period—3 months prior to your 65</a:t>
            </a:r>
            <a:r>
              <a:rPr lang="en-US" baseline="30000" dirty="0"/>
              <a:t>th</a:t>
            </a:r>
            <a:r>
              <a:rPr lang="en-US" dirty="0"/>
              <a:t> birthday, the month you turn 65, and 3 months after.  If you are under 65 and have been on disability, your Initial Enrollment period is the 25</a:t>
            </a:r>
            <a:r>
              <a:rPr lang="en-US" baseline="30000" dirty="0"/>
              <a:t>th</a:t>
            </a:r>
            <a:r>
              <a:rPr lang="en-US" dirty="0"/>
              <a:t> month of disability.  Different circumstances affect when you have to enroll in Medicare, including when you plan to draw Social Security, if you are still working working, and other factors. As always, contact us if you have questions about your enrollment.  We can help.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It’s very important to enroll in Medicare ON TIME as there are late enrollment penalties for both Part D and Part B.  </a:t>
            </a:r>
          </a:p>
          <a:p>
            <a:pPr eaLnBrk="1" hangingPunct="1"/>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Open Enrollment Period is also known as the Annual Election Period. If a beneficiary wants to disenroll from a Part D or Medicare Advantage plan, they can change to a new plan during this time. An enrollment change that occurs during this time will automatically disenroll the beneficiary from their previous plan, with their new plan coverage becoming effective January 1</a:t>
            </a:r>
            <a:r>
              <a:rPr lang="en-US" baseline="30000" dirty="0"/>
              <a:t>st</a:t>
            </a:r>
            <a:r>
              <a:rPr lang="en-US" dirty="0"/>
              <a:t> of the following year. For this OEP fall of 2023 the coverage with become effective January 1</a:t>
            </a:r>
            <a:r>
              <a:rPr lang="en-US" baseline="30000" dirty="0"/>
              <a:t>st</a:t>
            </a:r>
            <a:r>
              <a:rPr lang="en-US" dirty="0"/>
              <a:t>, 2024.  </a:t>
            </a:r>
          </a:p>
          <a:p>
            <a:pPr eaLnBrk="1" hangingPunct="1"/>
            <a:endParaRPr lang="en-US" dirty="0"/>
          </a:p>
          <a:p>
            <a:pPr eaLnBrk="1" hangingPunct="1"/>
            <a:r>
              <a:rPr lang="en-US" dirty="0"/>
              <a:t>We are currently in the Annual enrollment period of October 15-December 7.</a:t>
            </a:r>
          </a:p>
          <a:p>
            <a:pPr eaLnBrk="1" hangingPunct="1"/>
            <a:r>
              <a:rPr lang="en-US" dirty="0"/>
              <a:t>As noted earlier, People who have Medicare Advantage plans on January 1 are also eligible to change their plans 1x between January 1 and March 31.</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Something to bear in mind is that you must have creditable coverage (coverage at least as good as what Medicare provides) in order to avoid penalties, unless you qualify for Medicaid or other low-income programs.  Generally in these circumstances, there is no penalty for late enrolment.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a:p>
          <a:p>
            <a:pPr eaLnBrk="1" hangingPunct="1"/>
            <a:endParaRPr lang="en-US" dirty="0"/>
          </a:p>
          <a:p>
            <a:pPr eaLnBrk="1" hangingPunct="1"/>
            <a:r>
              <a:rPr lang="en-US" dirty="0"/>
              <a:t>Special enrollment periods are available for people with change of life circumstances and other factors.  If you think you might be eligible for an SEP, please contact us.  We can help you. </a:t>
            </a:r>
          </a:p>
          <a:p>
            <a:pPr eaLnBrk="1" hangingPunct="1"/>
            <a:endParaRPr lang="en-US" dirty="0"/>
          </a:p>
          <a:p>
            <a:pPr eaLnBrk="1" hangingPunct="1"/>
            <a:endParaRPr lang="en-US" dirty="0"/>
          </a:p>
        </p:txBody>
      </p:sp>
      <p:sp>
        <p:nvSpPr>
          <p:cNvPr id="2" name="Date Placeholder 1">
            <a:extLst>
              <a:ext uri="{FF2B5EF4-FFF2-40B4-BE49-F238E27FC236}">
                <a16:creationId xmlns:a16="http://schemas.microsoft.com/office/drawing/2014/main" id="{932D4860-0736-4222-8CDB-1A7CF74DE7E9}"/>
              </a:ext>
            </a:extLst>
          </p:cNvPr>
          <p:cNvSpPr>
            <a:spLocks noGrp="1"/>
          </p:cNvSpPr>
          <p:nvPr>
            <p:ph type="dt" idx="1"/>
          </p:nvPr>
        </p:nvSpPr>
        <p:spPr/>
        <p:txBody>
          <a:bodyPr/>
          <a:lstStyle/>
          <a:p>
            <a:pPr>
              <a:defRPr/>
            </a:pPr>
            <a:fld id="{1F802A2E-1785-4453-ABC3-4DFD6F22EFEC}" type="datetime1">
              <a:rPr lang="en-US" smtClean="0"/>
              <a:t>10/18/2023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p:spPr>
        <p:txBody>
          <a:bodyPr/>
          <a:lstStyle/>
          <a:p>
            <a:pPr defTabSz="948507"/>
            <a:fld id="{04D18019-42F0-46AF-96E4-FDA6C46A10E6}" type="slidenum">
              <a:rPr lang="en-US" smtClean="0"/>
              <a:pPr defTabSz="948507"/>
              <a:t>15</a:t>
            </a:fld>
            <a:endParaRPr lang="en-US"/>
          </a:p>
        </p:txBody>
      </p:sp>
      <p:sp>
        <p:nvSpPr>
          <p:cNvPr id="149507" name="Rectangle 2"/>
          <p:cNvSpPr>
            <a:spLocks noGrp="1" noRot="1" noChangeAspect="1" noChangeArrowheads="1" noTextEdit="1"/>
          </p:cNvSpPr>
          <p:nvPr>
            <p:ph type="sldImg"/>
          </p:nvPr>
        </p:nvSpPr>
        <p:spPr>
          <a:xfrm>
            <a:off x="457200" y="719138"/>
            <a:ext cx="6400800" cy="3600450"/>
          </a:xfrm>
          <a:ln/>
        </p:spPr>
      </p:sp>
      <p:sp>
        <p:nvSpPr>
          <p:cNvPr id="149508" name="Rectangle 3"/>
          <p:cNvSpPr>
            <a:spLocks noGrp="1" noChangeArrowheads="1"/>
          </p:cNvSpPr>
          <p:nvPr>
            <p:ph type="body" idx="1"/>
          </p:nvPr>
        </p:nvSpPr>
        <p:spPr>
          <a:xfrm>
            <a:off x="568961" y="4561229"/>
            <a:ext cx="6013027" cy="4320213"/>
          </a:xfrm>
          <a:noFill/>
          <a:ln/>
        </p:spPr>
        <p:txBody>
          <a:bodyPr>
            <a:normAutofit fontScale="85000" lnSpcReduction="20000"/>
          </a:bodyPr>
          <a:lstStyle/>
          <a:p>
            <a:pPr eaLnBrk="1" hangingPunct="1"/>
            <a:r>
              <a:rPr lang="en-US"/>
              <a:t>There are some circumstances in which people with Medicare are given a Special Enrollment Period (SEP). </a:t>
            </a:r>
          </a:p>
          <a:p>
            <a:pPr eaLnBrk="1" hangingPunct="1"/>
            <a:endParaRPr lang="en-US"/>
          </a:p>
          <a:p>
            <a:pPr lvl="1" eaLnBrk="1" hangingPunct="1">
              <a:lnSpc>
                <a:spcPct val="80000"/>
              </a:lnSpc>
            </a:pPr>
            <a:r>
              <a:rPr lang="en-US"/>
              <a:t>Involuntary loss, reduction, or non-notification of creditable coverage</a:t>
            </a:r>
          </a:p>
          <a:p>
            <a:pPr lvl="1" eaLnBrk="1" hangingPunct="1">
              <a:lnSpc>
                <a:spcPct val="80000"/>
              </a:lnSpc>
            </a:pPr>
            <a:r>
              <a:rPr lang="en-US"/>
              <a:t>When entering, residing in, or leaving a long-term care facility</a:t>
            </a:r>
          </a:p>
          <a:p>
            <a:pPr lvl="1" eaLnBrk="1" hangingPunct="1">
              <a:lnSpc>
                <a:spcPct val="80000"/>
              </a:lnSpc>
            </a:pPr>
            <a:r>
              <a:rPr lang="en-US"/>
              <a:t>Moving</a:t>
            </a:r>
          </a:p>
          <a:p>
            <a:pPr lvl="1" eaLnBrk="1" hangingPunct="1">
              <a:lnSpc>
                <a:spcPct val="80000"/>
              </a:lnSpc>
            </a:pPr>
            <a:r>
              <a:rPr lang="en-US"/>
              <a:t>Other exceptional circumstances</a:t>
            </a:r>
          </a:p>
          <a:p>
            <a:pPr eaLnBrk="1" hangingPunct="1"/>
            <a:endParaRPr lang="en-US"/>
          </a:p>
          <a:p>
            <a:pPr eaLnBrk="1" hangingPunct="1"/>
            <a:endParaRPr lang="en-US" sz="800"/>
          </a:p>
          <a:p>
            <a:pPr eaLnBrk="1" hangingPunct="1"/>
            <a:r>
              <a:rPr lang="en-US" b="1"/>
              <a:t>NOTE on loss of creditable coverage</a:t>
            </a:r>
            <a:r>
              <a:rPr lang="en-US"/>
              <a:t>: A beneficiary is not entitled to a SEP if he/she loses coverage due to non-payment of premiums.  If a beneficiary was not adequately informed that his/her coverage was not creditable, or that his/her current coverage was reduced so that it is no longer creditable, then the beneficiary will qualify for a SEP.</a:t>
            </a:r>
          </a:p>
          <a:p>
            <a:pPr eaLnBrk="1" hangingPunct="1"/>
            <a:endParaRPr lang="en-US"/>
          </a:p>
          <a:p>
            <a:pPr eaLnBrk="1" hangingPunct="1"/>
            <a:r>
              <a:rPr lang="en-US" b="1"/>
              <a:t>Other special enrollment circumstances:</a:t>
            </a:r>
          </a:p>
          <a:p>
            <a:pPr lvl="1" eaLnBrk="1" hangingPunct="1">
              <a:buFontTx/>
              <a:buChar char="•"/>
            </a:pPr>
            <a:r>
              <a:rPr lang="en-US"/>
              <a:t> People who were automatically enrolled in a plan by Medicare </a:t>
            </a:r>
          </a:p>
          <a:p>
            <a:pPr lvl="1" eaLnBrk="1" hangingPunct="1">
              <a:buFontTx/>
              <a:buChar char="•"/>
            </a:pPr>
            <a:r>
              <a:rPr lang="en-US"/>
              <a:t> People who receive the Low-Income Subsidy (LIS) </a:t>
            </a:r>
          </a:p>
          <a:p>
            <a:pPr lvl="1" eaLnBrk="1" hangingPunct="1">
              <a:buFontTx/>
              <a:buChar char="•"/>
            </a:pPr>
            <a:r>
              <a:rPr lang="en-US"/>
              <a:t> Error by a Federal employee</a:t>
            </a:r>
          </a:p>
          <a:p>
            <a:pPr lvl="1" eaLnBrk="1" hangingPunct="1">
              <a:buFontTx/>
              <a:buChar char="•"/>
            </a:pPr>
            <a:r>
              <a:rPr lang="en-US"/>
              <a:t> First year trial period for Medicare Advantage</a:t>
            </a:r>
          </a:p>
          <a:p>
            <a:pPr lvl="1" eaLnBrk="1" hangingPunct="1">
              <a:buFontTx/>
              <a:buChar char="•"/>
            </a:pPr>
            <a:r>
              <a:rPr lang="en-US"/>
              <a:t> Switching to/from PACE (Programs of All-inclusive Care for the Elderly)</a:t>
            </a:r>
          </a:p>
          <a:p>
            <a:pPr lvl="1" eaLnBrk="1" hangingPunct="1">
              <a:buFontTx/>
              <a:buChar char="•"/>
            </a:pPr>
            <a:r>
              <a:rPr lang="en-US"/>
              <a:t> When an employer group health plan (EGHP) would otherwise allow a beneficiary to make changes to his/her employer group health plan (EGHP) choice</a:t>
            </a:r>
          </a:p>
          <a:p>
            <a:pPr lvl="1" eaLnBrk="1" hangingPunct="1">
              <a:buFontTx/>
              <a:buChar char="•"/>
            </a:pPr>
            <a:endParaRPr lang="en-US"/>
          </a:p>
          <a:p>
            <a:pPr lvl="1" eaLnBrk="1" hangingPunct="1">
              <a:buFontTx/>
              <a:buChar char="•"/>
            </a:pPr>
            <a:r>
              <a:rPr lang="en-US"/>
              <a:t>Expand on Low-Performing Plan SEP</a:t>
            </a:r>
          </a:p>
          <a:p>
            <a:pPr lvl="1" eaLnBrk="1" hangingPunct="1">
              <a:buFontTx/>
              <a:buChar char="•"/>
            </a:pPr>
            <a:endParaRPr lang="en-US"/>
          </a:p>
          <a:p>
            <a:pPr marL="457200" marR="0" lvl="1" indent="0" algn="l" defTabSz="914400" rtl="0" eaLnBrk="1" fontAlgn="base" latinLnBrk="0" hangingPunct="1">
              <a:lnSpc>
                <a:spcPct val="100000"/>
              </a:lnSpc>
              <a:spcBef>
                <a:spcPct val="30000"/>
              </a:spcBef>
              <a:spcAft>
                <a:spcPct val="0"/>
              </a:spcAft>
              <a:buClrTx/>
              <a:buSzTx/>
              <a:buFontTx/>
              <a:buChar char="•"/>
              <a:tabLst/>
              <a:defRPr/>
            </a:pPr>
            <a:r>
              <a:rPr lang="en-US" b="0" i="0">
                <a:solidFill>
                  <a:srgbClr val="323A45"/>
                </a:solidFill>
                <a:effectLst/>
                <a:latin typeface="Rubik"/>
              </a:rPr>
              <a:t>There may be reasons why you should take Medicare drug coverage instead of, or in addition to, COBRA. If you take COBRA and it includes creditable prescription drug coverage, you'll have a </a:t>
            </a:r>
            <a:r>
              <a:rPr lang="en-US" b="0" i="0" u="sng">
                <a:solidFill>
                  <a:srgbClr val="1E3C70"/>
                </a:solidFill>
                <a:effectLst/>
                <a:latin typeface="Rubik"/>
                <a:hlinkClick r:id="rId3" tooltip="Special circumstances (Special Enrollment Periods)"/>
              </a:rPr>
              <a:t>special enrollment period </a:t>
            </a:r>
            <a:r>
              <a:rPr lang="en-US" b="0" i="0">
                <a:solidFill>
                  <a:srgbClr val="323A45"/>
                </a:solidFill>
                <a:effectLst/>
                <a:latin typeface="Rubik"/>
              </a:rPr>
              <a:t>to join a Medicare drug plan without a </a:t>
            </a:r>
            <a:r>
              <a:rPr lang="en-US" b="0" i="0" u="sng">
                <a:solidFill>
                  <a:srgbClr val="1E3C70"/>
                </a:solidFill>
                <a:effectLst/>
                <a:latin typeface="Rubik"/>
                <a:hlinkClick r:id="rId4" tooltip="Part D late enrollment penalty"/>
              </a:rPr>
              <a:t>penalty </a:t>
            </a:r>
            <a:r>
              <a:rPr lang="en-US" b="0" i="0">
                <a:solidFill>
                  <a:srgbClr val="323A45"/>
                </a:solidFill>
                <a:effectLst/>
                <a:latin typeface="Rubik"/>
              </a:rPr>
              <a:t>when COBRA ends.</a:t>
            </a:r>
            <a:endParaRPr lang="en-US"/>
          </a:p>
          <a:p>
            <a:pPr lvl="1" eaLnBrk="1" hangingPunct="1">
              <a:buFontTx/>
              <a:buChar char="•"/>
            </a:pPr>
            <a:endParaRPr lang="en-US"/>
          </a:p>
        </p:txBody>
      </p:sp>
      <p:sp>
        <p:nvSpPr>
          <p:cNvPr id="2" name="Date Placeholder 1">
            <a:extLst>
              <a:ext uri="{FF2B5EF4-FFF2-40B4-BE49-F238E27FC236}">
                <a16:creationId xmlns:a16="http://schemas.microsoft.com/office/drawing/2014/main" id="{D0A83F36-6875-41F1-8F72-50A0DAC18FE3}"/>
              </a:ext>
            </a:extLst>
          </p:cNvPr>
          <p:cNvSpPr>
            <a:spLocks noGrp="1"/>
          </p:cNvSpPr>
          <p:nvPr>
            <p:ph type="dt" idx="1"/>
          </p:nvPr>
        </p:nvSpPr>
        <p:spPr/>
        <p:txBody>
          <a:bodyPr/>
          <a:lstStyle/>
          <a:p>
            <a:pPr>
              <a:defRPr/>
            </a:pPr>
            <a:fld id="{3B7788A4-2597-4A74-8CEE-33947566996D}" type="datetime1">
              <a:rPr lang="en-US" smtClean="0"/>
              <a:t>10/18/2023</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r>
              <a:rPr lang="en-US" dirty="0"/>
              <a:t>Individuals who did not sign up for Medicare when they turned 65 and have now lost Medicaid can enroll in Medicare via a SEP.  Remember, that Medicaid was not disenrolling people during the PHE. Now that Medicaid is doing redeterminations, some people may find themselves without benefits. </a:t>
            </a:r>
          </a:p>
          <a:p>
            <a:endParaRPr lang="en-US" dirty="0"/>
          </a:p>
          <a:p>
            <a:pPr marL="171450" indent="-171450">
              <a:buFont typeface="Arial,Sans-Serif"/>
              <a:buChar char="•"/>
            </a:pPr>
            <a:r>
              <a:rPr lang="en-US" dirty="0"/>
              <a:t>The Medicare SEP is available up to 6 months after an individual’s Medicaid coverage ends. </a:t>
            </a:r>
          </a:p>
          <a:p>
            <a:pPr marL="628650" lvl="1" indent="-171450">
              <a:buFont typeface="Arial,Sans-Serif"/>
              <a:buChar char="•"/>
            </a:pPr>
            <a:r>
              <a:rPr lang="en-US" dirty="0"/>
              <a:t>The individual can choose to have Medicare coverage begin either the month after enrollment or </a:t>
            </a:r>
          </a:p>
          <a:p>
            <a:pPr marL="628650" lvl="1" indent="-171450">
              <a:buFont typeface="Arial,Sans-Serif"/>
              <a:buChar char="•"/>
            </a:pPr>
            <a:r>
              <a:rPr lang="en-US" dirty="0"/>
              <a:t>Retroactive to the date their Medicaid ended. </a:t>
            </a:r>
          </a:p>
          <a:p>
            <a:pPr marL="628650" lvl="1" indent="-171450">
              <a:buFont typeface="Arial,Sans-Serif"/>
              <a:buChar char="•"/>
            </a:pPr>
            <a:r>
              <a:rPr lang="en-US" dirty="0"/>
              <a:t>There will be no late enrollment penalties</a:t>
            </a:r>
          </a:p>
          <a:p>
            <a:pPr marL="628650" lvl="1" indent="-171450">
              <a:buFont typeface="Arial,Sans-Serif"/>
              <a:buChar char="•"/>
            </a:pPr>
            <a:r>
              <a:rPr lang="en-US" dirty="0"/>
              <a:t>Beneficiaries who choose retroactive coverage may have to pay premiums </a:t>
            </a:r>
          </a:p>
          <a:p>
            <a:endParaRPr lang="en-US" dirty="0"/>
          </a:p>
          <a:p>
            <a:endParaRPr lang="en-US" dirty="0"/>
          </a:p>
          <a:p>
            <a:r>
              <a:rPr lang="en-US" dirty="0"/>
              <a:t> </a:t>
            </a:r>
            <a:endParaRPr lang="en-US" i="1" u="sng" dirty="0">
              <a:ea typeface="Calibri"/>
              <a:cs typeface="Calibri"/>
            </a:endParaRPr>
          </a:p>
        </p:txBody>
      </p:sp>
      <p:sp>
        <p:nvSpPr>
          <p:cNvPr id="4" name="Slide Number Placeholder 3"/>
          <p:cNvSpPr>
            <a:spLocks noGrp="1"/>
          </p:cNvSpPr>
          <p:nvPr>
            <p:ph type="sldNum" sz="quarter" idx="5"/>
          </p:nvPr>
        </p:nvSpPr>
        <p:spPr/>
        <p:txBody>
          <a:bodyPr/>
          <a:lstStyle/>
          <a:p>
            <a:fld id="{87C3D43A-5F1E-4153-93C8-F25D110F33C4}" type="slidenum">
              <a:rPr lang="en-US" smtClean="0"/>
              <a:pPr/>
              <a:t>16</a:t>
            </a:fld>
            <a:endParaRPr lang="en-US"/>
          </a:p>
        </p:txBody>
      </p:sp>
    </p:spTree>
    <p:extLst>
      <p:ext uri="{BB962C8B-B14F-4D97-AF65-F5344CB8AC3E}">
        <p14:creationId xmlns:p14="http://schemas.microsoft.com/office/powerpoint/2010/main" val="15230805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Whether Medicare pays primary or secondary depends on the number of employees.  If your company has less than 20 employees, your employer plan is generally secondary to Medicare.  If you delay enrolling in Part B, you may have a gap in coverage due to coordination of benefits and end up with a late enrollment penalty. The penalty will follow you for as long as you are on Medicare.   Speak with your HR benefits coordinator department for more information.</a:t>
            </a:r>
          </a:p>
          <a:p>
            <a:r>
              <a:rPr lang="en-US" sz="1200" b="0" i="0" u="none" strike="noStrike" baseline="0" dirty="0">
                <a:solidFill>
                  <a:srgbClr val="000000"/>
                </a:solidFill>
                <a:latin typeface="Times New Roman" panose="02020603050405020304" pitchFamily="18" charset="0"/>
              </a:rPr>
              <a:t>If you have an HSA and will soon be eligible for Medicare, it is important to understand how enrolling in Medicare will affect your HSA. </a:t>
            </a:r>
          </a:p>
          <a:p>
            <a:endParaRPr lang="en-US" sz="1200" b="0" i="0" u="none" strike="noStrike" baseline="0" dirty="0">
              <a:solidFill>
                <a:srgbClr val="000000"/>
              </a:solidFill>
              <a:latin typeface="Times New Roman" panose="02020603050405020304" pitchFamily="18" charset="0"/>
            </a:endParaRPr>
          </a:p>
          <a:p>
            <a:r>
              <a:rPr lang="en-US" sz="1200" b="0" i="0" u="none" strike="noStrike" baseline="0" dirty="0">
                <a:solidFill>
                  <a:srgbClr val="000000"/>
                </a:solidFill>
                <a:latin typeface="Times New Roman" panose="02020603050405020304" pitchFamily="18" charset="0"/>
              </a:rPr>
              <a:t>Most employers ask (and may require) you to enroll in Part A, regardless of whether or not you continue to work. Part A is free for people who have worked 40 quarters/10 years.</a:t>
            </a:r>
          </a:p>
          <a:p>
            <a:endParaRPr lang="en-US" sz="1200" b="0" i="0" u="none" strike="noStrike" baseline="0" dirty="0">
              <a:solidFill>
                <a:srgbClr val="000000"/>
              </a:solidFill>
              <a:latin typeface="Times New Roman" panose="02020603050405020304" pitchFamily="18" charset="0"/>
            </a:endParaRPr>
          </a:p>
          <a:p>
            <a:r>
              <a:rPr lang="en-US" sz="1200" b="0" i="0" u="none" strike="noStrike" baseline="0" dirty="0">
                <a:solidFill>
                  <a:srgbClr val="000000"/>
                </a:solidFill>
                <a:latin typeface="Times New Roman" panose="02020603050405020304" pitchFamily="18" charset="0"/>
              </a:rPr>
              <a:t>There are different circumstances regarding enrolling into both Part A,  Part B and/or taking Social Security while still working.  This includes whether or not you can continue contributing to an HSA without incurring tax penalties.</a:t>
            </a:r>
          </a:p>
          <a:p>
            <a:r>
              <a:rPr lang="en-US" sz="1200" b="0" i="0" u="none" strike="noStrike" baseline="0" dirty="0">
                <a:solidFill>
                  <a:srgbClr val="000000"/>
                </a:solidFill>
                <a:latin typeface="Times New Roman" panose="02020603050405020304" pitchFamily="18" charset="0"/>
              </a:rPr>
              <a:t>This topic is too involved to cover here,</a:t>
            </a:r>
          </a:p>
          <a:p>
            <a:endParaRPr lang="en-US" sz="1200" b="0" i="0" u="none" strike="noStrike" baseline="0" dirty="0">
              <a:solidFill>
                <a:srgbClr val="000000"/>
              </a:solidFill>
              <a:latin typeface="Times New Roman" panose="02020603050405020304" pitchFamily="18" charset="0"/>
            </a:endParaRPr>
          </a:p>
          <a:p>
            <a:r>
              <a:rPr lang="en-US" sz="1200" b="0" i="0" u="none" strike="noStrike" baseline="0" dirty="0">
                <a:solidFill>
                  <a:srgbClr val="000000"/>
                </a:solidFill>
                <a:latin typeface="Times New Roman" panose="02020603050405020304" pitchFamily="18" charset="0"/>
              </a:rPr>
              <a:t>But, there are 4 main takeaways.  </a:t>
            </a:r>
          </a:p>
          <a:p>
            <a:pPr marL="228600" indent="-228600">
              <a:buAutoNum type="arabicPeriod"/>
            </a:pPr>
            <a:r>
              <a:rPr lang="en-US" sz="1200" b="0" i="0" u="none" strike="noStrike" baseline="0" dirty="0">
                <a:solidFill>
                  <a:srgbClr val="000000"/>
                </a:solidFill>
                <a:latin typeface="Times New Roman" panose="02020603050405020304" pitchFamily="18" charset="0"/>
              </a:rPr>
              <a:t>You should delay Social Security benefits and decline Part A if you wish to continue contributing funds to your HSA.  </a:t>
            </a:r>
          </a:p>
          <a:p>
            <a:pPr marL="228600" indent="-228600">
              <a:buAutoNum type="arabicPeriod" startAt="2"/>
            </a:pPr>
            <a:r>
              <a:rPr lang="en-US" sz="1200" b="0" i="0" u="none" strike="noStrike" baseline="0" dirty="0">
                <a:solidFill>
                  <a:srgbClr val="000000"/>
                </a:solidFill>
                <a:latin typeface="Times New Roman" panose="02020603050405020304" pitchFamily="18" charset="0"/>
              </a:rPr>
              <a:t>If you decide to delay enrolling in Medicare, make sure to stop contributing to your HSA at least six months before you do plan to enroll in Medicare. This is because when you enroll in Medicare Part A, you receive up to six months of retroactive coverage, not going back farther than your initial month of eligibility. If you do not stop HSA contributions at least six months before Medicare enrollment, you may incur a tax penalty. </a:t>
            </a:r>
          </a:p>
          <a:p>
            <a:pPr marL="228600" indent="-228600">
              <a:buAutoNum type="arabicPeriod" startAt="2"/>
            </a:pPr>
            <a:r>
              <a:rPr lang="en-US" sz="1200" b="0" i="0" u="none" strike="noStrike" baseline="0" dirty="0">
                <a:solidFill>
                  <a:srgbClr val="000000"/>
                </a:solidFill>
                <a:latin typeface="Times New Roman" panose="02020603050405020304" pitchFamily="18" charset="0"/>
              </a:rPr>
              <a:t>We highly recommend speaking to your HR representative and/or a tax professional regarding how your HSA will work with Medicare</a:t>
            </a:r>
          </a:p>
          <a:p>
            <a:pPr marL="0" indent="0">
              <a:buNone/>
            </a:pPr>
            <a:endParaRPr lang="en-US" sz="1200" b="0" i="0" u="none" strike="noStrike" baseline="0" dirty="0">
              <a:solidFill>
                <a:srgbClr val="000000"/>
              </a:solidFill>
              <a:latin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4E47EFB3-C936-4C53-9B8E-2CA9B0F99FDD}" type="slidenum">
              <a:rPr lang="en-US" smtClean="0"/>
              <a:t>18</a:t>
            </a:fld>
            <a:endParaRPr lang="en-US"/>
          </a:p>
        </p:txBody>
      </p:sp>
    </p:spTree>
    <p:extLst>
      <p:ext uri="{BB962C8B-B14F-4D97-AF65-F5344CB8AC3E}">
        <p14:creationId xmlns:p14="http://schemas.microsoft.com/office/powerpoint/2010/main" val="15284216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bwMode="auto">
          <a:xfrm>
            <a:off x="457200" y="719138"/>
            <a:ext cx="6400800" cy="3600450"/>
          </a:xfrm>
          <a:noFill/>
          <a:ln>
            <a:solidFill>
              <a:srgbClr val="000000"/>
            </a:solidFill>
            <a:miter lim="800000"/>
            <a:headEnd/>
            <a:tailEnd/>
          </a:ln>
        </p:spPr>
      </p:sp>
      <p:sp>
        <p:nvSpPr>
          <p:cNvPr id="45059" name="Notes Placeholder 2"/>
          <p:cNvSpPr>
            <a:spLocks noGrp="1"/>
          </p:cNvSpPr>
          <p:nvPr>
            <p:ph type="body" idx="1"/>
          </p:nvPr>
        </p:nvSpPr>
        <p:spPr bwMode="auto">
          <a:noFill/>
        </p:spPr>
        <p:txBody>
          <a:bodyPr wrap="square"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Incomes over $103,000 for a single individual or $206,000 joint (reported Modified Adjusted Gross Income with IRS) will pay the Part-D IRMAA in addition to their monthly Part D plan premium.</a:t>
            </a:r>
          </a:p>
          <a:p>
            <a:pPr eaLnBrk="1" hangingPunct="1">
              <a:spcBef>
                <a:spcPct val="0"/>
              </a:spcBef>
            </a:pPr>
            <a:r>
              <a:rPr lang="en-US" dirty="0"/>
              <a:t>You can appeal if your life circumstance has changed</a:t>
            </a:r>
          </a:p>
        </p:txBody>
      </p:sp>
      <p:sp>
        <p:nvSpPr>
          <p:cNvPr id="4506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3701415-C094-44C4-BC85-AC2555B2CF1F}" type="slidenum">
              <a:rPr lang="en-US" smtClean="0"/>
              <a:pPr fontAlgn="base">
                <a:spcBef>
                  <a:spcPct val="0"/>
                </a:spcBef>
                <a:spcAft>
                  <a:spcPct val="0"/>
                </a:spcAft>
                <a:defRPr/>
              </a:pPr>
              <a:t>19</a:t>
            </a:fld>
            <a:endParaRPr lang="en-US"/>
          </a:p>
        </p:txBody>
      </p:sp>
      <p:sp>
        <p:nvSpPr>
          <p:cNvPr id="2" name="Date Placeholder 1">
            <a:extLst>
              <a:ext uri="{FF2B5EF4-FFF2-40B4-BE49-F238E27FC236}">
                <a16:creationId xmlns:a16="http://schemas.microsoft.com/office/drawing/2014/main" id="{0DB0E4D3-7B2F-4E74-B27E-3BCB0A944ED4}"/>
              </a:ext>
            </a:extLst>
          </p:cNvPr>
          <p:cNvSpPr>
            <a:spLocks noGrp="1"/>
          </p:cNvSpPr>
          <p:nvPr>
            <p:ph type="dt" idx="1"/>
          </p:nvPr>
        </p:nvSpPr>
        <p:spPr/>
        <p:txBody>
          <a:bodyPr/>
          <a:lstStyle/>
          <a:p>
            <a:pPr>
              <a:defRPr/>
            </a:pPr>
            <a:fld id="{E5EC6E58-33EC-4746-A4C8-CC736F2231FF}" type="datetime1">
              <a:rPr lang="en-US" smtClean="0"/>
              <a:t>10/18/2023</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637"/>
              </a:spcBef>
            </a:pPr>
            <a:endParaRPr lang="en-US"/>
          </a:p>
        </p:txBody>
      </p:sp>
      <p:sp>
        <p:nvSpPr>
          <p:cNvPr id="4" name="Slide Number Placeholder 3"/>
          <p:cNvSpPr>
            <a:spLocks noGrp="1"/>
          </p:cNvSpPr>
          <p:nvPr>
            <p:ph type="sldNum" sz="quarter" idx="10"/>
          </p:nvPr>
        </p:nvSpPr>
        <p:spPr/>
        <p:txBody>
          <a:bodyPr/>
          <a:lstStyle/>
          <a:p>
            <a:pPr>
              <a:defRPr/>
            </a:pPr>
            <a:fld id="{8E6AE375-E9B0-4C0D-A602-246DC792E022}" type="slidenum">
              <a:rPr lang="en-US" smtClean="0"/>
              <a:pPr>
                <a:defRPr/>
              </a:pPr>
              <a:t>20</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637"/>
              </a:spcBef>
            </a:pPr>
            <a:endParaRPr lang="en-US"/>
          </a:p>
        </p:txBody>
      </p:sp>
      <p:sp>
        <p:nvSpPr>
          <p:cNvPr id="4" name="Slide Number Placeholder 3"/>
          <p:cNvSpPr>
            <a:spLocks noGrp="1"/>
          </p:cNvSpPr>
          <p:nvPr>
            <p:ph type="sldNum" sz="quarter" idx="10"/>
          </p:nvPr>
        </p:nvSpPr>
        <p:spPr/>
        <p:txBody>
          <a:bodyPr/>
          <a:lstStyle/>
          <a:p>
            <a:pPr>
              <a:defRPr/>
            </a:pPr>
            <a:fld id="{8E6AE375-E9B0-4C0D-A602-246DC792E022}" type="slidenum">
              <a:rPr lang="en-US" smtClean="0"/>
              <a:pPr>
                <a:defRPr/>
              </a:pPr>
              <a:t>21</a:t>
            </a:fld>
            <a:endParaRPr lang="en-US"/>
          </a:p>
        </p:txBody>
      </p:sp>
    </p:spTree>
    <p:extLst>
      <p:ext uri="{BB962C8B-B14F-4D97-AF65-F5344CB8AC3E}">
        <p14:creationId xmlns:p14="http://schemas.microsoft.com/office/powerpoint/2010/main" val="391404380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pPr eaLnBrk="1" hangingPunct="1">
              <a:spcBef>
                <a:spcPct val="0"/>
              </a:spcBef>
            </a:pPr>
            <a:r>
              <a:rPr lang="en-US" dirty="0"/>
              <a:t>Medicare prescription drug plans may offer more than standard coverage, including</a:t>
            </a:r>
          </a:p>
          <a:p>
            <a:pPr lvl="1" eaLnBrk="1" hangingPunct="1">
              <a:spcBef>
                <a:spcPct val="0"/>
              </a:spcBef>
              <a:buFontTx/>
              <a:buChar char="•"/>
            </a:pPr>
            <a:r>
              <a:rPr lang="en-US" dirty="0"/>
              <a:t> “Tiered” co-payments or co-insurance</a:t>
            </a:r>
          </a:p>
          <a:p>
            <a:pPr lvl="1" eaLnBrk="1" hangingPunct="1">
              <a:spcBef>
                <a:spcPct val="0"/>
              </a:spcBef>
              <a:buFontTx/>
              <a:buChar char="•"/>
            </a:pPr>
            <a:r>
              <a:rPr lang="en-US" dirty="0"/>
              <a:t> Lower deductible</a:t>
            </a:r>
          </a:p>
          <a:p>
            <a:pPr lvl="1" eaLnBrk="1" hangingPunct="1">
              <a:spcBef>
                <a:spcPct val="0"/>
              </a:spcBef>
              <a:buFontTx/>
              <a:buChar char="•"/>
            </a:pPr>
            <a:endParaRPr lang="en-US" dirty="0"/>
          </a:p>
          <a:p>
            <a:pPr marL="171450" marR="0" lvl="0" indent="-1714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lang="en-US" b="1" i="0" u="none" strike="noStrike" dirty="0">
                <a:solidFill>
                  <a:srgbClr val="333333"/>
                </a:solidFill>
                <a:effectLst/>
                <a:latin typeface="Whitney SSm A"/>
              </a:rPr>
              <a:t>Deductible</a:t>
            </a:r>
            <a:r>
              <a:rPr lang="en-US" b="1" i="0" dirty="0">
                <a:solidFill>
                  <a:srgbClr val="333333"/>
                </a:solidFill>
                <a:effectLst/>
                <a:latin typeface="Whitney SSm A"/>
              </a:rPr>
              <a:t> period:</a:t>
            </a:r>
            <a:r>
              <a:rPr lang="en-US" b="0" i="0" dirty="0">
                <a:solidFill>
                  <a:srgbClr val="333333"/>
                </a:solidFill>
                <a:effectLst/>
                <a:latin typeface="Whitney SSm A"/>
              </a:rPr>
              <a:t> Until the Part D deductible is met, the beneficiary will pay the full negotiated price for covered </a:t>
            </a:r>
            <a:r>
              <a:rPr lang="en-US" b="0" i="0" u="none" strike="noStrike" dirty="0">
                <a:solidFill>
                  <a:srgbClr val="333333"/>
                </a:solidFill>
                <a:effectLst/>
                <a:latin typeface="Whitney SSm A"/>
              </a:rPr>
              <a:t>prescription</a:t>
            </a:r>
            <a:r>
              <a:rPr lang="en-US" b="0" i="0" dirty="0">
                <a:solidFill>
                  <a:srgbClr val="333333"/>
                </a:solidFill>
                <a:effectLst/>
                <a:latin typeface="Whitney SSm A"/>
              </a:rPr>
              <a:t> drugs. Once the deductible is met, the plan will begin to cover the cost of the drugs. While deductibles can vary from plan to plan, no plan’s deductible can be higher than $545 in 2024, and some plans have no deductible.</a:t>
            </a:r>
          </a:p>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defRPr/>
            </a:pPr>
            <a:endParaRPr lang="en-US" b="0" i="0" dirty="0">
              <a:solidFill>
                <a:srgbClr val="333333"/>
              </a:solidFill>
              <a:effectLst/>
              <a:latin typeface="Whitney SSm A"/>
            </a:endParaRPr>
          </a:p>
          <a:p>
            <a:pPr marL="171450" indent="-171450" algn="l">
              <a:buFont typeface="Arial" panose="020B0604020202020204" pitchFamily="34" charset="0"/>
              <a:buChar char="•"/>
            </a:pPr>
            <a:r>
              <a:rPr lang="en-US" b="1" i="0" dirty="0">
                <a:solidFill>
                  <a:srgbClr val="333333"/>
                </a:solidFill>
                <a:effectLst/>
                <a:latin typeface="Whitney SSm A"/>
              </a:rPr>
              <a:t>Initial coverage period:</a:t>
            </a:r>
            <a:r>
              <a:rPr lang="en-US" b="0" i="0" dirty="0">
                <a:solidFill>
                  <a:srgbClr val="333333"/>
                </a:solidFill>
                <a:effectLst/>
                <a:latin typeface="Whitney SSm A"/>
              </a:rPr>
              <a:t> After the deductible is met, the plan will help pay for your covered prescription drugs. The plan will pay some of the cost, and the beneficiary will pay a </a:t>
            </a:r>
            <a:r>
              <a:rPr lang="en-US" b="0" i="0" u="none" strike="noStrike" dirty="0">
                <a:solidFill>
                  <a:srgbClr val="333333"/>
                </a:solidFill>
                <a:effectLst/>
                <a:latin typeface="Whitney SSm A"/>
              </a:rPr>
              <a:t>copayment</a:t>
            </a:r>
            <a:r>
              <a:rPr lang="en-US" b="0" i="0" dirty="0">
                <a:solidFill>
                  <a:srgbClr val="333333"/>
                </a:solidFill>
                <a:effectLst/>
                <a:latin typeface="Whitney SSm A"/>
              </a:rPr>
              <a:t> or </a:t>
            </a:r>
            <a:r>
              <a:rPr lang="en-US" b="0" i="0" u="none" strike="noStrike" dirty="0">
                <a:solidFill>
                  <a:srgbClr val="333333"/>
                </a:solidFill>
                <a:effectLst/>
                <a:latin typeface="Whitney SSm A"/>
              </a:rPr>
              <a:t>coinsurance</a:t>
            </a:r>
            <a:r>
              <a:rPr lang="en-US" b="0" i="0" dirty="0">
                <a:solidFill>
                  <a:srgbClr val="333333"/>
                </a:solidFill>
                <a:effectLst/>
                <a:latin typeface="Whitney SSm A"/>
              </a:rPr>
              <a:t>. How long one stays in the initial coverage period depends on the drug costs and the plan’s benefit structure. For most plans in 2024, the initial coverage period ends after the beneficiary has accumulated $5,030 in total drug costs.</a:t>
            </a:r>
          </a:p>
          <a:p>
            <a:pPr marL="742950" lvl="1" indent="-285750" algn="l">
              <a:buFont typeface="Arial" panose="020B0604020202020204" pitchFamily="34" charset="0"/>
              <a:buChar char="•"/>
            </a:pPr>
            <a:r>
              <a:rPr lang="en-US" b="0" i="0" dirty="0">
                <a:solidFill>
                  <a:srgbClr val="333333"/>
                </a:solidFill>
                <a:effectLst/>
                <a:latin typeface="Whitney SSm A"/>
              </a:rPr>
              <a:t>Note: Total drug costs include the amount the beneficiary and the plan have paid for covered drugs.</a:t>
            </a:r>
          </a:p>
          <a:p>
            <a:pPr marL="457200" lvl="1" indent="0" algn="l">
              <a:buFont typeface="Arial" panose="020B0604020202020204" pitchFamily="34" charset="0"/>
              <a:buNone/>
            </a:pPr>
            <a:endParaRPr lang="en-US" b="0" i="0" dirty="0">
              <a:solidFill>
                <a:srgbClr val="333333"/>
              </a:solidFill>
              <a:effectLst/>
              <a:latin typeface="Whitney SSm A"/>
            </a:endParaRP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b="1" i="0" u="none" strike="noStrike" dirty="0">
                <a:solidFill>
                  <a:srgbClr val="333333"/>
                </a:solidFill>
                <a:effectLst/>
                <a:latin typeface="Whitney SSm A"/>
              </a:rPr>
              <a:t>Coverage gap</a:t>
            </a:r>
            <a:r>
              <a:rPr lang="en-US" b="1" i="0" dirty="0">
                <a:solidFill>
                  <a:srgbClr val="333333"/>
                </a:solidFill>
                <a:effectLst/>
                <a:latin typeface="Whitney SSm A"/>
              </a:rPr>
              <a:t>:</a:t>
            </a:r>
            <a:r>
              <a:rPr lang="en-US" b="0" i="0" dirty="0">
                <a:solidFill>
                  <a:srgbClr val="333333"/>
                </a:solidFill>
                <a:effectLst/>
                <a:latin typeface="Whitney SSm A"/>
              </a:rPr>
              <a:t> After the total drug costs reach a certain amount ($5,030 for most plans), the bene enters the coverage gap, also known as the </a:t>
            </a:r>
            <a:r>
              <a:rPr lang="en-US" b="0" i="0" u="none" strike="noStrike" dirty="0">
                <a:solidFill>
                  <a:srgbClr val="008FCE"/>
                </a:solidFill>
                <a:effectLst/>
                <a:latin typeface="Whitney SSm A"/>
                <a:hlinkClick r:id="rId3"/>
              </a:rPr>
              <a:t>donut hole</a:t>
            </a:r>
            <a:r>
              <a:rPr lang="en-US" b="0" i="0" dirty="0">
                <a:solidFill>
                  <a:srgbClr val="333333"/>
                </a:solidFill>
                <a:effectLst/>
                <a:latin typeface="Whitney SSm A"/>
              </a:rPr>
              <a:t>.  When the beneficiary enter the coverage gap he/she will be responsible for 25% of the cost of drugs.  There may still be a difference in cost between the initial coverage period and the donut hole. For example, if a drug’s total cost is $100 and the plan has a $20 copay during the initial coverage period, the beneficiary will be responsible for paying $25 (25% of $100) during the coverage gap.</a:t>
            </a:r>
          </a:p>
          <a:p>
            <a:pPr marL="0" marR="0" lvl="0" indent="0" algn="l" defTabSz="914400" rtl="0" eaLnBrk="0" fontAlgn="base" latinLnBrk="0" hangingPunct="0">
              <a:lnSpc>
                <a:spcPct val="100000"/>
              </a:lnSpc>
              <a:spcBef>
                <a:spcPct val="30000"/>
              </a:spcBef>
              <a:spcAft>
                <a:spcPct val="0"/>
              </a:spcAft>
              <a:buClrTx/>
              <a:buSzTx/>
              <a:buFont typeface="Arial" panose="020B0604020202020204" pitchFamily="34" charset="0"/>
              <a:buNone/>
              <a:tabLst/>
              <a:defRPr/>
            </a:pPr>
            <a:endParaRPr lang="en-US" b="0" i="0" dirty="0">
              <a:solidFill>
                <a:srgbClr val="333333"/>
              </a:solidFill>
              <a:effectLst/>
              <a:latin typeface="Whitney SSm A"/>
            </a:endParaRPr>
          </a:p>
          <a:p>
            <a:pPr marL="171450" indent="-171450" algn="l">
              <a:buFont typeface="Arial" panose="020B0604020202020204" pitchFamily="34" charset="0"/>
              <a:buChar char="•"/>
            </a:pPr>
            <a:r>
              <a:rPr lang="en-US" b="1" i="0" u="none" strike="noStrike" dirty="0">
                <a:solidFill>
                  <a:srgbClr val="333333"/>
                </a:solidFill>
                <a:effectLst/>
                <a:latin typeface="Whitney SSm A"/>
              </a:rPr>
              <a:t>Catastrophic coverage</a:t>
            </a:r>
            <a:r>
              <a:rPr lang="en-US" b="1" i="0" dirty="0">
                <a:solidFill>
                  <a:srgbClr val="333333"/>
                </a:solidFill>
                <a:effectLst/>
                <a:latin typeface="Whitney SSm A"/>
              </a:rPr>
              <a:t>:</a:t>
            </a:r>
            <a:r>
              <a:rPr lang="en-US" b="0" i="0" dirty="0">
                <a:solidFill>
                  <a:srgbClr val="333333"/>
                </a:solidFill>
                <a:effectLst/>
                <a:latin typeface="Whitney SSm A"/>
              </a:rPr>
              <a:t> In all Part D plans, a beneficiary enters the catastrophic coverage phase after reaching $8,000 in </a:t>
            </a:r>
            <a:r>
              <a:rPr lang="en-US" b="0" i="0" u="none" strike="noStrike" dirty="0">
                <a:solidFill>
                  <a:srgbClr val="333333"/>
                </a:solidFill>
                <a:effectLst/>
                <a:latin typeface="Whitney SSm A"/>
              </a:rPr>
              <a:t>out-of-pocket costs</a:t>
            </a:r>
            <a:r>
              <a:rPr lang="en-US" b="0" i="0" dirty="0">
                <a:solidFill>
                  <a:srgbClr val="333333"/>
                </a:solidFill>
                <a:effectLst/>
                <a:latin typeface="Whitney SSm A"/>
              </a:rPr>
              <a:t> for covered drugs or Medicare has been billed $12,447.11 in retail costs for covered drugs. This amount is made up of what the beneficiary pays for covered drugs and some costs that others pay. During the catastrophic period, the beneficiary will no longer have to pay for their covered medications for the remainder of the year. The out-of-pocket costs that help one reach catastrophic coverage include:</a:t>
            </a:r>
          </a:p>
          <a:p>
            <a:pPr marL="0" indent="0" algn="l">
              <a:buFont typeface="Arial" panose="020B0604020202020204" pitchFamily="34" charset="0"/>
              <a:buNone/>
            </a:pPr>
            <a:endParaRPr lang="en-US" b="0" i="0" dirty="0">
              <a:solidFill>
                <a:srgbClr val="333333"/>
              </a:solidFill>
              <a:effectLst/>
              <a:latin typeface="Whitney SSm A"/>
            </a:endParaRPr>
          </a:p>
          <a:p>
            <a:pPr marL="742950" lvl="1" indent="-285750" algn="l">
              <a:buFont typeface="Arial" panose="020B0604020202020204" pitchFamily="34" charset="0"/>
              <a:buChar char="•"/>
            </a:pPr>
            <a:r>
              <a:rPr lang="en-US" b="0" i="0" dirty="0">
                <a:solidFill>
                  <a:srgbClr val="333333"/>
                </a:solidFill>
                <a:effectLst/>
                <a:latin typeface="Whitney SSm A"/>
              </a:rPr>
              <a:t>The deductible</a:t>
            </a:r>
          </a:p>
          <a:p>
            <a:pPr marL="742950" lvl="1" indent="-285750" algn="l">
              <a:buFont typeface="Arial" panose="020B0604020202020204" pitchFamily="34" charset="0"/>
              <a:buChar char="•"/>
            </a:pPr>
            <a:r>
              <a:rPr lang="en-US" b="0" i="0" dirty="0">
                <a:solidFill>
                  <a:srgbClr val="333333"/>
                </a:solidFill>
                <a:effectLst/>
                <a:latin typeface="Whitney SSm A"/>
              </a:rPr>
              <a:t>What the beneficiary paid during the initial coverage period</a:t>
            </a:r>
          </a:p>
          <a:p>
            <a:pPr marL="742950" lvl="1" indent="-285750" algn="l">
              <a:buFont typeface="Arial" panose="020B0604020202020204" pitchFamily="34" charset="0"/>
              <a:buChar char="•"/>
            </a:pPr>
            <a:r>
              <a:rPr lang="en-US" b="0" i="0" dirty="0">
                <a:solidFill>
                  <a:srgbClr val="333333"/>
                </a:solidFill>
                <a:effectLst/>
                <a:latin typeface="Whitney SSm A"/>
              </a:rPr>
              <a:t>Almost the full cost of brand-name drugs (including the manufacturer’s discount) purchased during the coverage gap</a:t>
            </a:r>
          </a:p>
          <a:p>
            <a:pPr marL="742950" lvl="1" indent="-285750" algn="l">
              <a:buFont typeface="Arial" panose="020B0604020202020204" pitchFamily="34" charset="0"/>
              <a:buChar char="•"/>
            </a:pPr>
            <a:r>
              <a:rPr lang="en-US" b="0" i="0" dirty="0">
                <a:solidFill>
                  <a:srgbClr val="333333"/>
                </a:solidFill>
                <a:effectLst/>
                <a:latin typeface="Whitney SSm A"/>
              </a:rPr>
              <a:t>Amounts paid by others, including family members, most charities, and other persons on your behalf</a:t>
            </a:r>
          </a:p>
          <a:p>
            <a:pPr marL="742950" lvl="1" indent="-285750" algn="l">
              <a:buFont typeface="Arial" panose="020B0604020202020204" pitchFamily="34" charset="0"/>
              <a:buChar char="•"/>
            </a:pPr>
            <a:r>
              <a:rPr lang="en-US" b="0" i="0" dirty="0">
                <a:solidFill>
                  <a:srgbClr val="333333"/>
                </a:solidFill>
                <a:effectLst/>
                <a:latin typeface="Whitney SSm A"/>
              </a:rPr>
              <a:t>Amounts paid by </a:t>
            </a:r>
            <a:r>
              <a:rPr lang="en-US" b="0" i="0" u="none" strike="noStrike" dirty="0">
                <a:solidFill>
                  <a:srgbClr val="008FCE"/>
                </a:solidFill>
                <a:effectLst/>
                <a:latin typeface="Whitney SSm A"/>
                <a:hlinkClick r:id="rId4"/>
              </a:rPr>
              <a:t>State Pharmaceutical Assistance Programs (SPAPs)</a:t>
            </a:r>
            <a:r>
              <a:rPr lang="en-US" b="0" i="0" dirty="0">
                <a:solidFill>
                  <a:srgbClr val="333333"/>
                </a:solidFill>
                <a:effectLst/>
                <a:latin typeface="Whitney SSm A"/>
              </a:rPr>
              <a:t>, AIDS Drug Assistance Programs, and the Indian Health Service</a:t>
            </a:r>
          </a:p>
          <a:p>
            <a:endParaRPr lang="en-US" dirty="0"/>
          </a:p>
        </p:txBody>
      </p:sp>
      <p:sp>
        <p:nvSpPr>
          <p:cNvPr id="4" name="Slide Number Placeholder 3"/>
          <p:cNvSpPr>
            <a:spLocks noGrp="1"/>
          </p:cNvSpPr>
          <p:nvPr>
            <p:ph type="sldNum" sz="quarter" idx="5"/>
          </p:nvPr>
        </p:nvSpPr>
        <p:spPr/>
        <p:txBody>
          <a:bodyPr/>
          <a:lstStyle/>
          <a:p>
            <a:fld id="{87C3D43A-5F1E-4153-93C8-F25D110F33C4}" type="slidenum">
              <a:rPr lang="en-US" smtClean="0"/>
              <a:pPr/>
              <a:t>22</a:t>
            </a:fld>
            <a:endParaRPr lang="en-US"/>
          </a:p>
        </p:txBody>
      </p:sp>
    </p:spTree>
    <p:extLst>
      <p:ext uri="{BB962C8B-B14F-4D97-AF65-F5344CB8AC3E}">
        <p14:creationId xmlns:p14="http://schemas.microsoft.com/office/powerpoint/2010/main" val="24325225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lstStyle/>
          <a:p>
            <a:endParaRPr lang="en-US" baseline="0" dirty="0"/>
          </a:p>
          <a:p>
            <a:endParaRPr lang="en-US" baseline="0" dirty="0"/>
          </a:p>
          <a:p>
            <a:r>
              <a:rPr lang="en-US" baseline="0" dirty="0"/>
              <a:t>Will cover the monthly premium cost for plans $32.65 and under, speak with a MMAP counselor for more information.</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E6AE375-E9B0-4C0D-A602-246DC792E02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5" name="Date Placeholder 4">
            <a:extLst>
              <a:ext uri="{FF2B5EF4-FFF2-40B4-BE49-F238E27FC236}">
                <a16:creationId xmlns:a16="http://schemas.microsoft.com/office/drawing/2014/main" id="{6FA929B1-AB67-4A5C-9ED2-25B0105BA011}"/>
              </a:ext>
            </a:extLst>
          </p:cNvPr>
          <p:cNvSpPr>
            <a:spLocks noGrp="1"/>
          </p:cNvSpPr>
          <p:nvPr>
            <p:ph type="dt" idx="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59A320A-D9BD-49D9-B893-4BF0742920ED}" type="datetime1">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10/18/2023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7430318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bwMode="auto">
          <a:xfrm>
            <a:off x="457200" y="719138"/>
            <a:ext cx="6400800" cy="3600450"/>
          </a:xfrm>
          <a:noFill/>
          <a:ln>
            <a:solidFill>
              <a:srgbClr val="000000"/>
            </a:solidFill>
            <a:miter lim="800000"/>
            <a:headEnd/>
            <a:tailEnd/>
          </a:ln>
        </p:spPr>
      </p:sp>
      <p:sp>
        <p:nvSpPr>
          <p:cNvPr id="41987" name="Notes Placeholder 2"/>
          <p:cNvSpPr>
            <a:spLocks noGrp="1"/>
          </p:cNvSpPr>
          <p:nvPr>
            <p:ph type="body" idx="1"/>
          </p:nvPr>
        </p:nvSpPr>
        <p:spPr bwMode="auto">
          <a:noFill/>
        </p:spPr>
        <p:txBody>
          <a:bodyPr wrap="square" numCol="1" anchor="t" anchorCtr="0" compatLnSpc="1">
            <a:prstTxWarp prst="textNoShape">
              <a:avLst/>
            </a:prstTxWarp>
            <a:normAutofit/>
          </a:bodyPr>
          <a:lstStyle/>
          <a:p>
            <a:pPr eaLnBrk="1" hangingPunct="1">
              <a:spcBef>
                <a:spcPct val="0"/>
              </a:spcBef>
            </a:pPr>
            <a:r>
              <a:rPr lang="en-US" dirty="0"/>
              <a:t>This slide simply reiterates what was mentioned previously—that when you reach the coverage gap, you will pay 25% for your medications and the plan will also pay 25%, and once you exit the coverage gap, you will not pay anything for prescription drugs.  </a:t>
            </a:r>
          </a:p>
          <a:p>
            <a:pPr eaLnBrk="1" hangingPunct="1">
              <a:spcBef>
                <a:spcPct val="0"/>
              </a:spcBef>
            </a:pPr>
            <a:endParaRPr lang="en-US" dirty="0"/>
          </a:p>
        </p:txBody>
      </p:sp>
      <p:sp>
        <p:nvSpPr>
          <p:cNvPr id="4198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3D9559E-2461-4ADE-9868-8D77EBC6362B}" type="slidenum">
              <a:rPr lang="en-US" smtClean="0"/>
              <a:pPr fontAlgn="base">
                <a:spcBef>
                  <a:spcPct val="0"/>
                </a:spcBef>
                <a:spcAft>
                  <a:spcPct val="0"/>
                </a:spcAft>
                <a:defRPr/>
              </a:pPr>
              <a:t>24</a:t>
            </a:fld>
            <a:endParaRPr lang="en-US"/>
          </a:p>
        </p:txBody>
      </p:sp>
      <p:sp>
        <p:nvSpPr>
          <p:cNvPr id="2" name="Date Placeholder 1">
            <a:extLst>
              <a:ext uri="{FF2B5EF4-FFF2-40B4-BE49-F238E27FC236}">
                <a16:creationId xmlns:a16="http://schemas.microsoft.com/office/drawing/2014/main" id="{8C15E2EF-A811-4912-9465-7D61DD14FA17}"/>
              </a:ext>
            </a:extLst>
          </p:cNvPr>
          <p:cNvSpPr>
            <a:spLocks noGrp="1"/>
          </p:cNvSpPr>
          <p:nvPr>
            <p:ph type="dt" idx="1"/>
          </p:nvPr>
        </p:nvSpPr>
        <p:spPr/>
        <p:txBody>
          <a:bodyPr/>
          <a:lstStyle/>
          <a:p>
            <a:pPr>
              <a:defRPr/>
            </a:pPr>
            <a:fld id="{A2166766-4424-4AB6-95AA-E40A9319AFA8}" type="datetime1">
              <a:rPr lang="en-US" smtClean="0"/>
              <a:t>10/18/2023</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lstStyle/>
          <a:p>
            <a:r>
              <a:rPr lang="en-US"/>
              <a:t>Medicare’s Plan Finder is a one stop shop for all things Medicare. It’s located online at medicare.gov and allows you to create a personalized account. With your personalized account you have access to all things Medicare, like your Medicare Summary Notices, pay your Medicare Part B premiums, personalized plan information tailored to your needs and more. This is what we at MMAP use to help you find the right plan for you. While we at MMAP highly encourage you to create a login with Medicare’s Plan Finder we understand that it may not be the preference for everyone, if you are wanting, we can still do an anonymous search.  Call us at 800-803-7174 to schedule an appointment with one of our counselors.</a:t>
            </a:r>
          </a:p>
        </p:txBody>
      </p:sp>
      <p:sp>
        <p:nvSpPr>
          <p:cNvPr id="4" name="Slide Number Placeholder 3"/>
          <p:cNvSpPr>
            <a:spLocks noGrp="1"/>
          </p:cNvSpPr>
          <p:nvPr>
            <p:ph type="sldNum" sz="quarter" idx="5"/>
          </p:nvPr>
        </p:nvSpPr>
        <p:spPr/>
        <p:txBody>
          <a:bodyPr/>
          <a:lstStyle/>
          <a:p>
            <a:pPr>
              <a:defRPr/>
            </a:pPr>
            <a:fld id="{8E6AE375-E9B0-4C0D-A602-246DC792E022}" type="slidenum">
              <a:rPr lang="en-US" smtClean="0"/>
              <a:pPr>
                <a:defRPr/>
              </a:pPr>
              <a:t>25</a:t>
            </a:fld>
            <a:endParaRPr lang="en-US"/>
          </a:p>
        </p:txBody>
      </p:sp>
      <p:sp>
        <p:nvSpPr>
          <p:cNvPr id="5" name="Date Placeholder 4">
            <a:extLst>
              <a:ext uri="{FF2B5EF4-FFF2-40B4-BE49-F238E27FC236}">
                <a16:creationId xmlns:a16="http://schemas.microsoft.com/office/drawing/2014/main" id="{5BBBD3BA-9937-45C3-843B-DA05514C2D84}"/>
              </a:ext>
            </a:extLst>
          </p:cNvPr>
          <p:cNvSpPr>
            <a:spLocks noGrp="1"/>
          </p:cNvSpPr>
          <p:nvPr>
            <p:ph type="dt" idx="1"/>
          </p:nvPr>
        </p:nvSpPr>
        <p:spPr/>
        <p:txBody>
          <a:bodyPr/>
          <a:lstStyle/>
          <a:p>
            <a:pPr>
              <a:defRPr/>
            </a:pPr>
            <a:fld id="{D42832D8-FB88-42A7-94AC-9D1EA8662220}" type="datetime1">
              <a:rPr lang="en-US" smtClean="0"/>
              <a:t>10/18/2023</a:t>
            </a:fld>
            <a:endParaRPr lang="en-US"/>
          </a:p>
        </p:txBody>
      </p:sp>
    </p:spTree>
    <p:extLst>
      <p:ext uri="{BB962C8B-B14F-4D97-AF65-F5344CB8AC3E}">
        <p14:creationId xmlns:p14="http://schemas.microsoft.com/office/powerpoint/2010/main" val="239497448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pPr algn="l"/>
            <a:r>
              <a:rPr lang="en-US" b="0" i="0">
                <a:solidFill>
                  <a:srgbClr val="333333"/>
                </a:solidFill>
                <a:effectLst/>
                <a:latin typeface="Whitney SSm A"/>
              </a:rPr>
              <a:t>Medicare uses a Star Rating System to measure how well Medicare Advantage and Part D plans perform. Medicare scores how well plans perform in several categories, including quality of care and customer service. Ratings range from one to five stars, with five being the highest and one being the lowest. Plans are rated in each individual category. Medicare also assigns plans one overall star rating to summarize the plan’s performance as a whole. A beneficiary can use the overall star rating to compare performance among several different plans. </a:t>
            </a:r>
          </a:p>
          <a:p>
            <a:pPr algn="l"/>
            <a:endParaRPr lang="en-US" b="0" i="0">
              <a:solidFill>
                <a:srgbClr val="333333"/>
              </a:solidFill>
              <a:effectLst/>
              <a:latin typeface="Whitney SSm A"/>
            </a:endParaRPr>
          </a:p>
          <a:p>
            <a:pPr algn="l"/>
            <a:r>
              <a:rPr lang="en-US" b="0" i="0">
                <a:solidFill>
                  <a:srgbClr val="333333"/>
                </a:solidFill>
                <a:effectLst/>
                <a:latin typeface="Whitney SSm A"/>
              </a:rPr>
              <a:t>Medicare reviews plan performance yearly and releases new star ratings each fall. This means plan ratings may change from year to year.</a:t>
            </a:r>
          </a:p>
          <a:p>
            <a:pPr algn="l"/>
            <a:endParaRPr lang="en-US" b="0" i="0">
              <a:solidFill>
                <a:srgbClr val="333333"/>
              </a:solidFill>
              <a:effectLst/>
              <a:latin typeface="Whitney SSm A"/>
            </a:endParaRPr>
          </a:p>
          <a:p>
            <a:pPr algn="l"/>
            <a:r>
              <a:rPr lang="en-US" b="0" i="0">
                <a:solidFill>
                  <a:srgbClr val="333333"/>
                </a:solidFill>
                <a:effectLst/>
                <a:latin typeface="Whitney SSm A"/>
              </a:rPr>
              <a:t>Remember: Before considering a plan’s star rating, make sure the plan’s coverage and costs suit the beneficiary needs. For example, if they are considering a Part D plan, be sure the plan covers their drugs at a cost that works for them.</a:t>
            </a:r>
          </a:p>
          <a:p>
            <a:endParaRPr lang="en-US">
              <a:latin typeface="+mn-lt"/>
            </a:endParaRPr>
          </a:p>
          <a:p>
            <a:r>
              <a:rPr lang="en-US">
                <a:latin typeface="+mn-lt"/>
              </a:rPr>
              <a:t>In an effort to promote better plan quality and better choice, Medicare will be sending notices to those who are in a Part D drug plan or Medicare Advantage health plan that fails to get at least a 3-star quality rating for three straight years. The notice lets them know about a Special Enrollment Period to enroll in a 4- or 5-star plan. We’ll share more information about this SEP as it’s made available. </a:t>
            </a:r>
          </a:p>
          <a:p>
            <a:endParaRPr lang="en-US"/>
          </a:p>
        </p:txBody>
      </p:sp>
      <p:sp>
        <p:nvSpPr>
          <p:cNvPr id="4" name="Slide Number Placeholder 3"/>
          <p:cNvSpPr>
            <a:spLocks noGrp="1"/>
          </p:cNvSpPr>
          <p:nvPr>
            <p:ph type="sldNum" sz="quarter" idx="10"/>
          </p:nvPr>
        </p:nvSpPr>
        <p:spPr/>
        <p:txBody>
          <a:bodyPr/>
          <a:lstStyle/>
          <a:p>
            <a:fld id="{5FCDF54A-D527-48C8-B871-50AC4621C960}" type="slidenum">
              <a:rPr lang="en-US" smtClean="0"/>
              <a:pPr/>
              <a:t>26</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mn-lt"/>
              </a:rPr>
              <a:t>In an effort to promote informed and better choices of high-performing plans, Medicare is disabling the online enrollment feature in the Medicare Plan Finder (MPF) tool for plans that are low-performing (3 or fewer stars for three consecutive years). These plans will have a low-performing icon, along with a message warning consumers of the plan’s poorly rated performance (see sample below). </a:t>
            </a:r>
            <a:endParaRPr lang="en-US" dirty="0"/>
          </a:p>
        </p:txBody>
      </p:sp>
      <p:sp>
        <p:nvSpPr>
          <p:cNvPr id="4" name="Slide Number Placeholder 3"/>
          <p:cNvSpPr>
            <a:spLocks noGrp="1"/>
          </p:cNvSpPr>
          <p:nvPr>
            <p:ph type="sldNum" sz="quarter" idx="10"/>
          </p:nvPr>
        </p:nvSpPr>
        <p:spPr/>
        <p:txBody>
          <a:bodyPr/>
          <a:lstStyle/>
          <a:p>
            <a:fld id="{5FCDF54A-D527-48C8-B871-50AC4621C960}" type="slidenum">
              <a:rPr lang="en-US" smtClean="0"/>
              <a:pPr/>
              <a:t>27</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lstStyle/>
          <a:p>
            <a:r>
              <a:rPr lang="en-US"/>
              <a:t>You should have received your current Medicare plan’s Annual Notice of Change in September, if you haven’t received it look for an envelope from your insurance provider and note that it may be on thinner paper.</a:t>
            </a:r>
          </a:p>
          <a:p>
            <a:endParaRPr lang="en-US"/>
          </a:p>
          <a:p>
            <a:pPr marL="0" marR="0" lvl="0" indent="0" algn="l" defTabSz="914400" rtl="0" eaLnBrk="0" fontAlgn="base" latinLnBrk="0" hangingPunct="0">
              <a:lnSpc>
                <a:spcPct val="100000"/>
              </a:lnSpc>
              <a:spcBef>
                <a:spcPct val="30000"/>
              </a:spcBef>
              <a:spcAft>
                <a:spcPct val="0"/>
              </a:spcAft>
              <a:buClrTx/>
              <a:buSzTx/>
              <a:buFontTx/>
              <a:buNone/>
              <a:tabLst/>
              <a:defRPr/>
            </a:pPr>
            <a:r>
              <a:rPr lang="en-US"/>
              <a:t>Note:  Plans cannot change coverage midyear</a:t>
            </a:r>
          </a:p>
          <a:p>
            <a:endParaRPr lang="en-US"/>
          </a:p>
        </p:txBody>
      </p:sp>
      <p:sp>
        <p:nvSpPr>
          <p:cNvPr id="4" name="Slide Number Placeholder 3"/>
          <p:cNvSpPr>
            <a:spLocks noGrp="1"/>
          </p:cNvSpPr>
          <p:nvPr>
            <p:ph type="sldNum" sz="quarter" idx="10"/>
          </p:nvPr>
        </p:nvSpPr>
        <p:spPr/>
        <p:txBody>
          <a:bodyPr/>
          <a:lstStyle/>
          <a:p>
            <a:pPr>
              <a:defRPr/>
            </a:pPr>
            <a:fld id="{8E6AE375-E9B0-4C0D-A602-246DC792E022}" type="slidenum">
              <a:rPr lang="en-US" smtClean="0"/>
              <a:pPr>
                <a:defRPr/>
              </a:pPr>
              <a:t>28</a:t>
            </a:fld>
            <a:endParaRPr lang="en-US"/>
          </a:p>
        </p:txBody>
      </p:sp>
      <p:sp>
        <p:nvSpPr>
          <p:cNvPr id="5" name="Date Placeholder 4">
            <a:extLst>
              <a:ext uri="{FF2B5EF4-FFF2-40B4-BE49-F238E27FC236}">
                <a16:creationId xmlns:a16="http://schemas.microsoft.com/office/drawing/2014/main" id="{8C567610-6421-45CE-80C4-06DCA13F3EA1}"/>
              </a:ext>
            </a:extLst>
          </p:cNvPr>
          <p:cNvSpPr>
            <a:spLocks noGrp="1"/>
          </p:cNvSpPr>
          <p:nvPr>
            <p:ph type="dt" idx="1"/>
          </p:nvPr>
        </p:nvSpPr>
        <p:spPr/>
        <p:txBody>
          <a:bodyPr/>
          <a:lstStyle/>
          <a:p>
            <a:pPr>
              <a:defRPr/>
            </a:pPr>
            <a:fld id="{8E34236E-2264-479F-A725-E81265548B57}" type="datetime1">
              <a:rPr lang="en-US" smtClean="0"/>
              <a:t>10/18/2023</a:t>
            </a:fld>
            <a:endParaRPr lang="en-US"/>
          </a:p>
        </p:txBody>
      </p:sp>
    </p:spTree>
    <p:extLst>
      <p:ext uri="{BB962C8B-B14F-4D97-AF65-F5344CB8AC3E}">
        <p14:creationId xmlns:p14="http://schemas.microsoft.com/office/powerpoint/2010/main" val="124898584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inflation reduction act of 2022 made many changes that impact </a:t>
            </a:r>
            <a:r>
              <a:rPr lang="en-US" dirty="0" err="1"/>
              <a:t>medicare</a:t>
            </a:r>
            <a:r>
              <a:rPr lang="en-US" dirty="0"/>
              <a:t>.  The primary changes that are important for you to know is that:</a:t>
            </a:r>
          </a:p>
          <a:p>
            <a:pPr marL="228600" indent="-228600">
              <a:buAutoNum type="arabicPeriod"/>
            </a:pPr>
            <a:r>
              <a:rPr lang="en-US" dirty="0"/>
              <a:t>Individuals who find themselves in the catastrophic phase for drug coverage will now receive their medications at no cost</a:t>
            </a:r>
          </a:p>
          <a:p>
            <a:pPr marL="228600" indent="-228600">
              <a:buAutoNum type="arabicPeriod"/>
            </a:pPr>
            <a:r>
              <a:rPr lang="en-US" dirty="0"/>
              <a:t>All Medicare approved vaccines, regardless of whether they are covered by Part B or D are now free of charge.  </a:t>
            </a:r>
          </a:p>
          <a:p>
            <a:pPr marL="228600" indent="-228600">
              <a:buAutoNum type="arabicPeriod"/>
            </a:pPr>
            <a:r>
              <a:rPr lang="en-US" dirty="0"/>
              <a:t>Insulin is now capped at $35 per medication per month</a:t>
            </a:r>
          </a:p>
          <a:p>
            <a:pPr marL="228600" indent="-228600">
              <a:buAutoNum type="arabicPeriod"/>
            </a:pPr>
            <a:r>
              <a:rPr lang="en-US" dirty="0"/>
              <a:t>People receiving a partial extra help subsidy to pay for prescription drugs will now receive the full subsidy Increase to FPL to 150%</a:t>
            </a:r>
          </a:p>
          <a:p>
            <a:pPr marL="228600" indent="-228600">
              <a:buAutoNum type="arabicPeriod"/>
            </a:pPr>
            <a:r>
              <a:rPr lang="en-US" dirty="0"/>
              <a:t>Medicare is now able to negotiate the price of some drugs.  We will see these changes in 2026.</a:t>
            </a:r>
          </a:p>
          <a:p>
            <a:pPr marL="228600" indent="-228600">
              <a:buAutoNum type="arabicPeriod"/>
            </a:pPr>
            <a:r>
              <a:rPr lang="en-US" dirty="0"/>
              <a:t>In 2025, there will be a $2000 cap on out-of-pocket expenses for Part D.  This will be important for people considering a Medigap policy</a:t>
            </a:r>
          </a:p>
        </p:txBody>
      </p:sp>
      <p:sp>
        <p:nvSpPr>
          <p:cNvPr id="4" name="Date Placeholder 3"/>
          <p:cNvSpPr>
            <a:spLocks noGrp="1"/>
          </p:cNvSpPr>
          <p:nvPr>
            <p:ph type="dt" idx="1"/>
          </p:nvPr>
        </p:nvSpPr>
        <p:spPr/>
        <p:txBody>
          <a:bodyPr/>
          <a:lstStyle/>
          <a:p>
            <a:pPr>
              <a:defRPr/>
            </a:pPr>
            <a:fld id="{6797A07D-DBBF-427D-AF18-AF9C9282A7F3}" type="datetime1">
              <a:rPr lang="en-US" smtClean="0"/>
              <a:t>10/18/2023</a:t>
            </a:fld>
            <a:endParaRPr lang="en-US"/>
          </a:p>
        </p:txBody>
      </p:sp>
      <p:sp>
        <p:nvSpPr>
          <p:cNvPr id="5" name="Slide Number Placeholder 4"/>
          <p:cNvSpPr>
            <a:spLocks noGrp="1"/>
          </p:cNvSpPr>
          <p:nvPr>
            <p:ph type="sldNum" sz="quarter" idx="5"/>
          </p:nvPr>
        </p:nvSpPr>
        <p:spPr/>
        <p:txBody>
          <a:bodyPr/>
          <a:lstStyle/>
          <a:p>
            <a:pPr>
              <a:defRPr/>
            </a:pPr>
            <a:fld id="{8E6AE375-E9B0-4C0D-A602-246DC792E022}" type="slidenum">
              <a:rPr lang="en-US" smtClean="0"/>
              <a:pPr>
                <a:defRPr/>
              </a:pPr>
              <a:t>30</a:t>
            </a:fld>
            <a:endParaRPr lang="en-US"/>
          </a:p>
        </p:txBody>
      </p:sp>
    </p:spTree>
    <p:extLst>
      <p:ext uri="{BB962C8B-B14F-4D97-AF65-F5344CB8AC3E}">
        <p14:creationId xmlns:p14="http://schemas.microsoft.com/office/powerpoint/2010/main" val="199349299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This slide shows the timeline for some of the Medicare changes with the Inflation Reduction Act</a:t>
            </a:r>
          </a:p>
        </p:txBody>
      </p:sp>
      <p:sp>
        <p:nvSpPr>
          <p:cNvPr id="4" name="Date Placeholder 3"/>
          <p:cNvSpPr>
            <a:spLocks noGrp="1"/>
          </p:cNvSpPr>
          <p:nvPr>
            <p:ph type="dt" idx="1"/>
          </p:nvPr>
        </p:nvSpPr>
        <p:spPr/>
        <p:txBody>
          <a:bodyPr/>
          <a:lstStyle/>
          <a:p>
            <a:pPr>
              <a:defRPr/>
            </a:pPr>
            <a:fld id="{6797A07D-DBBF-427D-AF18-AF9C9282A7F3}" type="datetime1">
              <a:rPr lang="en-US" smtClean="0"/>
              <a:t>10/18/2023</a:t>
            </a:fld>
            <a:endParaRPr lang="en-US"/>
          </a:p>
        </p:txBody>
      </p:sp>
      <p:sp>
        <p:nvSpPr>
          <p:cNvPr id="5" name="Slide Number Placeholder 4"/>
          <p:cNvSpPr>
            <a:spLocks noGrp="1"/>
          </p:cNvSpPr>
          <p:nvPr>
            <p:ph type="sldNum" sz="quarter" idx="5"/>
          </p:nvPr>
        </p:nvSpPr>
        <p:spPr/>
        <p:txBody>
          <a:bodyPr/>
          <a:lstStyle/>
          <a:p>
            <a:pPr>
              <a:defRPr/>
            </a:pPr>
            <a:fld id="{8E6AE375-E9B0-4C0D-A602-246DC792E022}" type="slidenum">
              <a:rPr lang="en-US" smtClean="0"/>
              <a:pPr>
                <a:defRPr/>
              </a:pPr>
              <a:t>31</a:t>
            </a:fld>
            <a:endParaRPr lang="en-US"/>
          </a:p>
        </p:txBody>
      </p:sp>
    </p:spTree>
    <p:extLst>
      <p:ext uri="{BB962C8B-B14F-4D97-AF65-F5344CB8AC3E}">
        <p14:creationId xmlns:p14="http://schemas.microsoft.com/office/powerpoint/2010/main" val="133593897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55000" lnSpcReduction="20000"/>
          </a:bodyPr>
          <a:lstStyle/>
          <a:p>
            <a:pPr marL="0" marR="0" fontAlgn="base">
              <a:lnSpc>
                <a:spcPct val="107000"/>
              </a:lnSpc>
              <a:spcBef>
                <a:spcPts val="0"/>
              </a:spcBef>
              <a:spcAft>
                <a:spcPts val="800"/>
              </a:spcAft>
            </a:pPr>
            <a:r>
              <a:rPr lang="en-US" b="0" i="0">
                <a:solidFill>
                  <a:srgbClr val="000000"/>
                </a:solidFill>
                <a:effectLst/>
                <a:latin typeface="Times New Roman" panose="02020603050405020304" pitchFamily="18" charset="0"/>
              </a:rPr>
              <a:t> </a:t>
            </a:r>
            <a:r>
              <a:rPr lang="en-US" sz="1200" kern="0">
                <a:solidFill>
                  <a:srgbClr val="353535"/>
                </a:solidFill>
                <a:effectLst/>
                <a:latin typeface="Arial" panose="020B0604020202020204" pitchFamily="34" charset="0"/>
                <a:ea typeface="Times New Roman" panose="02020603050405020304" pitchFamily="18" charset="0"/>
                <a:cs typeface="Times New Roman" panose="02020603050405020304" pitchFamily="18" charset="0"/>
              </a:rPr>
              <a:t>The Medicare Medicaid Assistance Program is offering lots of in-person appointments throughout the metro area. Call us at 800-803-7174. We will also counsel by phone.</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p>
            <a:pPr marL="0" marR="0" fontAlgn="base">
              <a:lnSpc>
                <a:spcPct val="107000"/>
              </a:lnSpc>
              <a:spcBef>
                <a:spcPts val="0"/>
              </a:spcBef>
              <a:spcAft>
                <a:spcPts val="800"/>
              </a:spcAft>
            </a:pPr>
            <a:r>
              <a:rPr lang="en-US" sz="1200" kern="0">
                <a:solidFill>
                  <a:srgbClr val="353535"/>
                </a:solidFill>
                <a:effectLst/>
                <a:latin typeface="Arial" panose="020B0604020202020204" pitchFamily="34" charset="0"/>
                <a:ea typeface="Times New Roman" panose="02020603050405020304" pitchFamily="18" charset="0"/>
                <a:cs typeface="Times New Roman" panose="02020603050405020304" pitchFamily="18" charset="0"/>
              </a:rPr>
              <a:t> </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p>
            <a:pPr marL="0" marR="0" fontAlgn="base">
              <a:lnSpc>
                <a:spcPct val="107000"/>
              </a:lnSpc>
              <a:spcBef>
                <a:spcPts val="0"/>
              </a:spcBef>
              <a:spcAft>
                <a:spcPts val="800"/>
              </a:spcAft>
            </a:pPr>
            <a:r>
              <a:rPr lang="en-US" sz="1200" kern="0">
                <a:solidFill>
                  <a:srgbClr val="353535"/>
                </a:solidFill>
                <a:effectLst/>
                <a:latin typeface="Arial" panose="020B0604020202020204" pitchFamily="34" charset="0"/>
                <a:ea typeface="Times New Roman" panose="02020603050405020304" pitchFamily="18" charset="0"/>
                <a:cs typeface="Times New Roman" panose="02020603050405020304" pitchFamily="18" charset="0"/>
              </a:rPr>
              <a:t>The Michigan Medicare Assistance Program (MMAP) is a part of the national network of State Health Assistance Programs and Senior Medicare Patrols. MMAP certified counselors help Medicare beneficiaries of all ages understand their Medicare options and how to protect themselves from health care fraud and scams. MMAP services are free and confidential and funded by grants from the state and federal governments. MMAP receives no funds from and has no affiliation with the insurance industry. You can reach a MMAP counselor by calling 1-800-803-7174 or by visiting </a:t>
            </a:r>
            <a:r>
              <a:rPr lang="en-US" sz="1200" kern="0">
                <a:solidFill>
                  <a:srgbClr val="277C78"/>
                </a:solidFill>
                <a:effectLst/>
                <a:latin typeface="inherit"/>
                <a:ea typeface="Times New Roman" panose="02020603050405020304" pitchFamily="18" charset="0"/>
                <a:cs typeface="Arial" panose="020B0604020202020204" pitchFamily="34" charset="0"/>
                <a:hlinkClick r:id="rId3"/>
              </a:rPr>
              <a:t>mmapinc.org</a:t>
            </a:r>
            <a:r>
              <a:rPr lang="en-US" sz="1200" kern="0">
                <a:solidFill>
                  <a:srgbClr val="353535"/>
                </a:solidFill>
                <a:effectLst/>
                <a:latin typeface="Arial" panose="020B0604020202020204" pitchFamily="34" charset="0"/>
                <a:ea typeface="Times New Roman" panose="02020603050405020304" pitchFamily="18" charset="0"/>
                <a:cs typeface="Times New Roman" panose="02020603050405020304" pitchFamily="18" charset="0"/>
              </a:rPr>
              <a:t>.</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p>
            <a:pPr algn="l"/>
            <a:r>
              <a:rPr lang="en-US" sz="1800" b="0" i="0" u="none" strike="noStrike" baseline="0">
                <a:latin typeface="Calibri" panose="020F0502020204030204" pitchFamily="34" charset="0"/>
              </a:rPr>
              <a:t>While many insurance agents and third party marketers are legitimate, there are, unfortunately, those that are looking to take advantage of </a:t>
            </a:r>
            <a:r>
              <a:rPr lang="en-US" sz="1800" b="0" i="0" u="none" strike="noStrike" baseline="0" err="1">
                <a:latin typeface="Calibri" panose="020F0502020204030204" pitchFamily="34" charset="0"/>
              </a:rPr>
              <a:t>medicare</a:t>
            </a:r>
            <a:r>
              <a:rPr lang="en-US" sz="1800" b="0" i="0" u="none" strike="noStrike" baseline="0">
                <a:latin typeface="Calibri" panose="020F0502020204030204" pitchFamily="34" charset="0"/>
              </a:rPr>
              <a:t> beneficiaries.  As such, the Centers for Medicare and Medicaid have established marketing rules that must be adhered to by anyone promoting a Part D or Medicare Advantage Plan, and to start with,  CMS must review and approve all PDP and Third Party Marketing Organizations marketing materials including radio and tv ads prior to use and distribution. </a:t>
            </a:r>
          </a:p>
          <a:p>
            <a:pPr algn="l"/>
            <a:endParaRPr lang="en-US" sz="1800" b="0" i="0" u="none" strike="noStrike" baseline="0">
              <a:latin typeface="Calibri" panose="020F0502020204030204" pitchFamily="34" charset="0"/>
            </a:endParaRPr>
          </a:p>
          <a:p>
            <a:pPr algn="l"/>
            <a:r>
              <a:rPr lang="en-US" sz="1800" b="0" i="0" u="none" strike="noStrike" baseline="0">
                <a:latin typeface="Calibri" panose="020F0502020204030204" pitchFamily="34" charset="0"/>
              </a:rPr>
              <a:t>This slide tells you a bit about what Medicare Plans are not allowed to do.  Additionally, </a:t>
            </a:r>
          </a:p>
          <a:p>
            <a:pPr algn="l"/>
            <a:endParaRPr lang="en-US" sz="1800" b="0" i="0" u="none" strike="noStrike" baseline="0">
              <a:latin typeface="Calibri" panose="020F0502020204030204" pitchFamily="34" charset="0"/>
            </a:endParaRPr>
          </a:p>
          <a:p>
            <a:pPr algn="l"/>
            <a:r>
              <a:rPr lang="en-US" sz="1800" b="0" i="0" u="none" strike="noStrike" baseline="0">
                <a:latin typeface="Calibri-Bold"/>
              </a:rPr>
              <a:t>Marketers must indicate what plans/companies they are representing, so you know exactly who you are doing business with. </a:t>
            </a:r>
          </a:p>
          <a:p>
            <a:pPr algn="l"/>
            <a:endParaRPr lang="en-US" sz="1800" b="1" i="0" u="none" strike="noStrike" baseline="0">
              <a:latin typeface="Calibri-Bold"/>
            </a:endParaRPr>
          </a:p>
          <a:p>
            <a:pPr algn="l"/>
            <a:r>
              <a:rPr lang="en-US" sz="1800" b="1" i="0" u="none" strike="noStrike" baseline="0">
                <a:latin typeface="Calibri-Bold"/>
              </a:rPr>
              <a:t>Plans may not </a:t>
            </a:r>
            <a:r>
              <a:rPr lang="en-US" sz="1400" b="0" i="0" u="none" strike="noStrike" baseline="0">
                <a:latin typeface="Calibri-Bold"/>
              </a:rPr>
              <a:t>d</a:t>
            </a:r>
            <a:r>
              <a:rPr lang="en-US" sz="1400"/>
              <a:t>iscriminate based on demographic, geographic information  or medical history</a:t>
            </a:r>
          </a:p>
          <a:p>
            <a:pPr marL="0" indent="0">
              <a:buFont typeface="Arial" panose="020B0604020202020204" pitchFamily="34" charset="0"/>
              <a:buNone/>
            </a:pPr>
            <a:endParaRPr lang="en-US" sz="1400"/>
          </a:p>
          <a:p>
            <a:pPr marL="0" indent="0">
              <a:buFont typeface="Arial" panose="020B0604020202020204" pitchFamily="34" charset="0"/>
              <a:buNone/>
            </a:pPr>
            <a:r>
              <a:rPr lang="en-US" sz="1400"/>
              <a:t>Plans cannot</a:t>
            </a:r>
          </a:p>
          <a:p>
            <a:pPr marL="302066" indent="-302066">
              <a:buFont typeface="Arial" panose="020B0604020202020204" pitchFamily="34" charset="0"/>
              <a:buChar char="•"/>
            </a:pPr>
            <a:r>
              <a:rPr lang="en-US" sz="1400"/>
              <a:t>Use the term “Free” to describe:</a:t>
            </a:r>
          </a:p>
          <a:p>
            <a:pPr marL="785372" lvl="1" indent="-302066">
              <a:buFont typeface="Arial" panose="020B0604020202020204" pitchFamily="34" charset="0"/>
              <a:buChar char="•"/>
            </a:pPr>
            <a:r>
              <a:rPr lang="en-US" sz="1400"/>
              <a:t>Zero dollar premium</a:t>
            </a:r>
          </a:p>
          <a:p>
            <a:pPr marL="785372" lvl="1" indent="-302066">
              <a:buFont typeface="Arial" panose="020B0604020202020204" pitchFamily="34" charset="0"/>
              <a:buChar char="•"/>
            </a:pPr>
            <a:endParaRPr lang="en-US" sz="1400"/>
          </a:p>
          <a:p>
            <a:pPr marL="785372" lvl="1" indent="-302066">
              <a:buFont typeface="Arial" panose="020B0604020202020204" pitchFamily="34" charset="0"/>
              <a:buChar char="•"/>
            </a:pPr>
            <a:endParaRPr lang="en-US" sz="1400"/>
          </a:p>
          <a:p>
            <a:pPr marL="785372" lvl="1" indent="-302066">
              <a:buFont typeface="Arial" panose="020B0604020202020204" pitchFamily="34" charset="0"/>
              <a:buChar char="•"/>
            </a:pPr>
            <a:r>
              <a:rPr lang="en-US" sz="1400"/>
              <a:t>If you believe you have encountered a marketer violating any of these rules, you can reach out to us with as much information as possible, and we will report it.</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a:p>
        </p:txBody>
      </p:sp>
      <p:sp>
        <p:nvSpPr>
          <p:cNvPr id="4" name="Date Placeholder 3"/>
          <p:cNvSpPr>
            <a:spLocks noGrp="1"/>
          </p:cNvSpPr>
          <p:nvPr>
            <p:ph type="dt" idx="1"/>
          </p:nvPr>
        </p:nvSpPr>
        <p:spPr/>
        <p:txBody>
          <a:bodyPr/>
          <a:lstStyle/>
          <a:p>
            <a:pPr>
              <a:defRPr/>
            </a:pPr>
            <a:fld id="{6797A07D-DBBF-427D-AF18-AF9C9282A7F3}" type="datetime1">
              <a:rPr lang="en-US" smtClean="0"/>
              <a:t>10/18/2023</a:t>
            </a:fld>
            <a:endParaRPr lang="en-US"/>
          </a:p>
        </p:txBody>
      </p:sp>
      <p:sp>
        <p:nvSpPr>
          <p:cNvPr id="5" name="Slide Number Placeholder 4"/>
          <p:cNvSpPr>
            <a:spLocks noGrp="1"/>
          </p:cNvSpPr>
          <p:nvPr>
            <p:ph type="sldNum" sz="quarter" idx="5"/>
          </p:nvPr>
        </p:nvSpPr>
        <p:spPr/>
        <p:txBody>
          <a:bodyPr/>
          <a:lstStyle/>
          <a:p>
            <a:pPr>
              <a:defRPr/>
            </a:pPr>
            <a:fld id="{8E6AE375-E9B0-4C0D-A602-246DC792E022}" type="slidenum">
              <a:rPr lang="en-US" smtClean="0"/>
              <a:pPr>
                <a:defRPr/>
              </a:pPr>
              <a:t>33</a:t>
            </a:fld>
            <a:endParaRPr lang="en-US"/>
          </a:p>
        </p:txBody>
      </p:sp>
    </p:spTree>
    <p:extLst>
      <p:ext uri="{BB962C8B-B14F-4D97-AF65-F5344CB8AC3E}">
        <p14:creationId xmlns:p14="http://schemas.microsoft.com/office/powerpoint/2010/main" val="360852521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p:spPr>
        <p:txBody>
          <a:bodyPr/>
          <a:lstStyle/>
          <a:p>
            <a:pPr defTabSz="948507"/>
            <a:fld id="{2889D73E-22C9-41B7-9E98-7FF1E2315B11}" type="slidenum">
              <a:rPr lang="en-US" smtClean="0"/>
              <a:pPr defTabSz="948507"/>
              <a:t>34</a:t>
            </a:fld>
            <a:endParaRPr lang="en-US"/>
          </a:p>
        </p:txBody>
      </p:sp>
      <p:sp>
        <p:nvSpPr>
          <p:cNvPr id="223235" name="Rectangle 2"/>
          <p:cNvSpPr>
            <a:spLocks noGrp="1" noRot="1" noChangeAspect="1" noChangeArrowheads="1" noTextEdit="1"/>
          </p:cNvSpPr>
          <p:nvPr>
            <p:ph type="sldImg"/>
          </p:nvPr>
        </p:nvSpPr>
        <p:spPr>
          <a:xfrm>
            <a:off x="457200" y="719138"/>
            <a:ext cx="6400800" cy="3600450"/>
          </a:xfrm>
          <a:ln/>
        </p:spPr>
      </p:sp>
      <p:sp>
        <p:nvSpPr>
          <p:cNvPr id="223236" name="Rectangle 3"/>
          <p:cNvSpPr>
            <a:spLocks noGrp="1" noChangeArrowheads="1"/>
          </p:cNvSpPr>
          <p:nvPr>
            <p:ph type="body" idx="1"/>
          </p:nvPr>
        </p:nvSpPr>
        <p:spPr>
          <a:noFill/>
          <a:ln/>
        </p:spPr>
        <p:txBody>
          <a:bodyPr>
            <a:normAutofit fontScale="77500" lnSpcReduction="20000"/>
          </a:bodyPr>
          <a:lstStyle/>
          <a:p>
            <a:pPr marL="0" marR="0" fontAlgn="base">
              <a:lnSpc>
                <a:spcPct val="107000"/>
              </a:lnSpc>
              <a:spcBef>
                <a:spcPts val="0"/>
              </a:spcBef>
              <a:spcAft>
                <a:spcPts val="800"/>
              </a:spcAft>
            </a:pPr>
            <a:r>
              <a:rPr lang="en-US" sz="1200" kern="0">
                <a:solidFill>
                  <a:srgbClr val="353535"/>
                </a:solidFill>
                <a:effectLst/>
                <a:latin typeface="Arial" panose="020B0604020202020204" pitchFamily="34" charset="0"/>
                <a:ea typeface="Times New Roman" panose="02020603050405020304" pitchFamily="18" charset="0"/>
                <a:cs typeface="Times New Roman" panose="02020603050405020304" pitchFamily="18" charset="0"/>
              </a:rPr>
              <a:t>Medicare Open Enrollment begins Sunday and runs through Dec. 7. This is a time when Medicare beneficiaries who have a prescription drug plan should review their benefit to make sure their medications and doctors are covered in their plan in 2024. </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p>
            <a:pPr marL="0" marR="0" fontAlgn="base">
              <a:lnSpc>
                <a:spcPct val="107000"/>
              </a:lnSpc>
              <a:spcBef>
                <a:spcPts val="0"/>
              </a:spcBef>
              <a:spcAft>
                <a:spcPts val="800"/>
              </a:spcAft>
            </a:pPr>
            <a:endParaRPr lang="en-US" sz="1200" kern="0">
              <a:solidFill>
                <a:srgbClr val="353535"/>
              </a:solidFill>
              <a:effectLst/>
              <a:latin typeface="Arial" panose="020B0604020202020204" pitchFamily="34" charset="0"/>
              <a:ea typeface="Times New Roman" panose="02020603050405020304" pitchFamily="18" charset="0"/>
              <a:cs typeface="Times New Roman" panose="02020603050405020304" pitchFamily="18" charset="0"/>
            </a:endParaRPr>
          </a:p>
          <a:p>
            <a:pPr marL="0" marR="0" fontAlgn="base">
              <a:lnSpc>
                <a:spcPct val="107000"/>
              </a:lnSpc>
              <a:spcBef>
                <a:spcPts val="0"/>
              </a:spcBef>
              <a:spcAft>
                <a:spcPts val="800"/>
              </a:spcAft>
            </a:pPr>
            <a:r>
              <a:rPr lang="en-US" sz="1200" kern="0">
                <a:solidFill>
                  <a:srgbClr val="353535"/>
                </a:solidFill>
                <a:effectLst/>
                <a:latin typeface="Arial" panose="020B0604020202020204" pitchFamily="34" charset="0"/>
                <a:ea typeface="Times New Roman" panose="02020603050405020304" pitchFamily="18" charset="0"/>
                <a:cs typeface="Times New Roman" panose="02020603050405020304" pitchFamily="18" charset="0"/>
              </a:rPr>
              <a:t>We know that seniors are being bombarded by TV and print ads offering pie in the sky deals. We also know this is a time when scammers are out in full force. Here are tips to avoid scams:</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fontAlgn="base">
              <a:lnSpc>
                <a:spcPct val="107000"/>
              </a:lnSpc>
              <a:spcBef>
                <a:spcPts val="0"/>
              </a:spcBef>
              <a:spcAft>
                <a:spcPts val="800"/>
              </a:spcAft>
              <a:buSzPts val="1000"/>
              <a:buFont typeface="Symbol" panose="05050102010706020507" pitchFamily="18" charset="2"/>
              <a:buChar char=""/>
              <a:tabLst>
                <a:tab pos="457200" algn="l"/>
              </a:tabLst>
            </a:pPr>
            <a:r>
              <a:rPr lang="en-US" sz="1200" b="1" kern="0">
                <a:solidFill>
                  <a:srgbClr val="353535"/>
                </a:solidFill>
                <a:effectLst/>
                <a:latin typeface="inherit"/>
                <a:ea typeface="Times New Roman" panose="02020603050405020304" pitchFamily="18" charset="0"/>
                <a:cs typeface="Arial" panose="020B0604020202020204" pitchFamily="34" charset="0"/>
              </a:rPr>
              <a:t>Don't trust Medicare mailers that appear to be government communications.</a:t>
            </a:r>
            <a:r>
              <a:rPr lang="en-US" sz="1200" kern="0">
                <a:solidFill>
                  <a:srgbClr val="353535"/>
                </a:solidFill>
                <a:effectLst/>
                <a:latin typeface="inherit"/>
                <a:ea typeface="Times New Roman" panose="02020603050405020304" pitchFamily="18" charset="0"/>
                <a:cs typeface="Arial" panose="020B0604020202020204" pitchFamily="34" charset="0"/>
              </a:rPr>
              <a:t> These may be advertisements for private companies that may have a disclaimer buried in small print.</a:t>
            </a:r>
            <a:endParaRPr lang="en-US" sz="1100" kern="100">
              <a:solidFill>
                <a:srgbClr val="353535"/>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fontAlgn="base">
              <a:lnSpc>
                <a:spcPct val="107000"/>
              </a:lnSpc>
              <a:spcBef>
                <a:spcPts val="0"/>
              </a:spcBef>
              <a:spcAft>
                <a:spcPts val="800"/>
              </a:spcAft>
              <a:buSzPts val="1000"/>
              <a:buFont typeface="Symbol" panose="05050102010706020507" pitchFamily="18" charset="2"/>
              <a:buChar char=""/>
              <a:tabLst>
                <a:tab pos="457200" algn="l"/>
              </a:tabLst>
            </a:pPr>
            <a:r>
              <a:rPr lang="en-US" sz="1200" b="1" kern="0">
                <a:solidFill>
                  <a:srgbClr val="353535"/>
                </a:solidFill>
                <a:effectLst/>
                <a:latin typeface="inherit"/>
                <a:ea typeface="Times New Roman" panose="02020603050405020304" pitchFamily="18" charset="0"/>
                <a:cs typeface="Arial" panose="020B0604020202020204" pitchFamily="34" charset="0"/>
              </a:rPr>
              <a:t>Remember that agents/brokers selling Medicare Advantage or Medicare Part D plans are not allowed to do certain things, including:</a:t>
            </a:r>
            <a:endParaRPr lang="en-US" sz="1100" kern="100">
              <a:solidFill>
                <a:srgbClr val="353535"/>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fontAlgn="base">
              <a:lnSpc>
                <a:spcPct val="107000"/>
              </a:lnSpc>
              <a:spcBef>
                <a:spcPts val="0"/>
              </a:spcBef>
              <a:spcAft>
                <a:spcPts val="800"/>
              </a:spcAft>
              <a:buSzPts val="1000"/>
              <a:buFont typeface="Symbol" panose="05050102010706020507" pitchFamily="18" charset="2"/>
              <a:buChar char=""/>
              <a:tabLst>
                <a:tab pos="457200" algn="l"/>
              </a:tabLst>
            </a:pPr>
            <a:r>
              <a:rPr lang="en-US" sz="1200" b="1" kern="0">
                <a:solidFill>
                  <a:srgbClr val="353535"/>
                </a:solidFill>
                <a:effectLst/>
                <a:latin typeface="inherit"/>
                <a:ea typeface="Times New Roman" panose="02020603050405020304" pitchFamily="18" charset="0"/>
                <a:cs typeface="Arial" panose="020B0604020202020204" pitchFamily="34" charset="0"/>
              </a:rPr>
              <a:t>Ignore anyone who contacts you saying you must join their prescription drug plan or you will lose your Medicare coverage</a:t>
            </a:r>
            <a:r>
              <a:rPr lang="en-US" sz="1200" kern="0">
                <a:solidFill>
                  <a:srgbClr val="353535"/>
                </a:solidFill>
                <a:effectLst/>
                <a:latin typeface="inherit"/>
                <a:ea typeface="Times New Roman" panose="02020603050405020304" pitchFamily="18" charset="0"/>
                <a:cs typeface="Arial" panose="020B0604020202020204" pitchFamily="34" charset="0"/>
              </a:rPr>
              <a:t>. Medicare Part D prescription drug coverage is voluntary; however, if you do not enroll in a Medicare Part D prescription drug plan when you become eligible for Medicare, you may have to pay a late enrollment penalty.</a:t>
            </a:r>
            <a:endParaRPr lang="en-US" sz="1100" kern="100">
              <a:solidFill>
                <a:srgbClr val="353535"/>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fontAlgn="base">
              <a:lnSpc>
                <a:spcPct val="107000"/>
              </a:lnSpc>
              <a:spcBef>
                <a:spcPts val="0"/>
              </a:spcBef>
              <a:spcAft>
                <a:spcPts val="800"/>
              </a:spcAft>
              <a:buSzPts val="1000"/>
              <a:buFont typeface="Symbol" panose="05050102010706020507" pitchFamily="18" charset="2"/>
              <a:buChar char=""/>
              <a:tabLst>
                <a:tab pos="457200" algn="l"/>
              </a:tabLst>
            </a:pPr>
            <a:r>
              <a:rPr lang="en-US" sz="1200" b="1" kern="0">
                <a:solidFill>
                  <a:srgbClr val="353535"/>
                </a:solidFill>
                <a:effectLst/>
                <a:latin typeface="inherit"/>
                <a:ea typeface="Times New Roman" panose="02020603050405020304" pitchFamily="18" charset="0"/>
                <a:cs typeface="Arial" panose="020B0604020202020204" pitchFamily="34" charset="0"/>
              </a:rPr>
              <a:t>Never give your Medicare number or other personal information to callers or visitors even if they say they are from Medicare</a:t>
            </a:r>
            <a:r>
              <a:rPr lang="en-US" sz="1200" kern="0">
                <a:solidFill>
                  <a:srgbClr val="353535"/>
                </a:solidFill>
                <a:effectLst/>
                <a:latin typeface="inherit"/>
                <a:ea typeface="Times New Roman" panose="02020603050405020304" pitchFamily="18" charset="0"/>
                <a:cs typeface="Arial" panose="020B0604020202020204" pitchFamily="34" charset="0"/>
              </a:rPr>
              <a:t>. The Centers for Medicare &amp; Medicaid Services will never call or send someone to your home to ask for personal information or check your Medicare number. Insurance agents and brokers cannot state that they are from Medicare, that their plans are approved, endorsed, or authorized by Medicare, that they are calling on behalf of Medicare, or that Medicare or any state or federal agency has asked them to call or see you.</a:t>
            </a:r>
            <a:endParaRPr lang="en-US" sz="1100" kern="100">
              <a:solidFill>
                <a:srgbClr val="353535"/>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fontAlgn="base">
              <a:lnSpc>
                <a:spcPct val="107000"/>
              </a:lnSpc>
              <a:spcBef>
                <a:spcPts val="0"/>
              </a:spcBef>
              <a:spcAft>
                <a:spcPts val="800"/>
              </a:spcAft>
              <a:buSzPts val="1000"/>
              <a:buFont typeface="Symbol" panose="05050102010706020507" pitchFamily="18" charset="2"/>
              <a:buChar char=""/>
              <a:tabLst>
                <a:tab pos="457200" algn="l"/>
              </a:tabLst>
            </a:pPr>
            <a:r>
              <a:rPr lang="en-US" sz="1200" b="1" kern="0">
                <a:solidFill>
                  <a:srgbClr val="353535"/>
                </a:solidFill>
                <a:effectLst/>
                <a:latin typeface="inherit"/>
                <a:ea typeface="Times New Roman" panose="02020603050405020304" pitchFamily="18" charset="0"/>
                <a:cs typeface="Arial" panose="020B0604020202020204" pitchFamily="34" charset="0"/>
              </a:rPr>
              <a:t>You can get information on Medicare plans without providing an ID number</a:t>
            </a:r>
            <a:r>
              <a:rPr lang="en-US" sz="1200" kern="0">
                <a:solidFill>
                  <a:srgbClr val="353535"/>
                </a:solidFill>
                <a:effectLst/>
                <a:latin typeface="inherit"/>
                <a:ea typeface="Times New Roman" panose="02020603050405020304" pitchFamily="18" charset="0"/>
                <a:cs typeface="Arial" panose="020B0604020202020204" pitchFamily="34" charset="0"/>
              </a:rPr>
              <a:t>. The only time you must use your Medicare ID number is when you enroll in a plan.</a:t>
            </a:r>
            <a:endParaRPr lang="en-US" sz="1100" kern="100">
              <a:solidFill>
                <a:srgbClr val="353535"/>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fontAlgn="base">
              <a:lnSpc>
                <a:spcPct val="107000"/>
              </a:lnSpc>
              <a:spcBef>
                <a:spcPts val="0"/>
              </a:spcBef>
              <a:spcAft>
                <a:spcPts val="800"/>
              </a:spcAft>
              <a:buSzPts val="1000"/>
              <a:buFont typeface="Symbol" panose="05050102010706020507" pitchFamily="18" charset="2"/>
              <a:buChar char=""/>
              <a:tabLst>
                <a:tab pos="457200" algn="l"/>
              </a:tabLst>
            </a:pPr>
            <a:r>
              <a:rPr lang="en-US" sz="1200" b="1" kern="0">
                <a:solidFill>
                  <a:srgbClr val="353535"/>
                </a:solidFill>
                <a:effectLst/>
                <a:latin typeface="inherit"/>
                <a:ea typeface="Times New Roman" panose="02020603050405020304" pitchFamily="18" charset="0"/>
                <a:cs typeface="Arial" panose="020B0604020202020204" pitchFamily="34" charset="0"/>
              </a:rPr>
              <a:t>Do not rely on caller ID. </a:t>
            </a:r>
            <a:r>
              <a:rPr lang="en-US" sz="1200" kern="0">
                <a:solidFill>
                  <a:srgbClr val="353535"/>
                </a:solidFill>
                <a:effectLst/>
                <a:latin typeface="inherit"/>
                <a:ea typeface="Times New Roman" panose="02020603050405020304" pitchFamily="18" charset="0"/>
                <a:cs typeface="Arial" panose="020B0604020202020204" pitchFamily="34" charset="0"/>
              </a:rPr>
              <a:t>Scammers can use technology to make it look like they are calling from a legitimate business or government agency.</a:t>
            </a:r>
            <a:endParaRPr lang="en-US" sz="1100" kern="100">
              <a:solidFill>
                <a:srgbClr val="353535"/>
              </a:solidFill>
              <a:effectLst/>
              <a:latin typeface="Calibri" panose="020F0502020204030204" pitchFamily="34" charset="0"/>
              <a:ea typeface="Calibri" panose="020F0502020204030204" pitchFamily="34" charset="0"/>
              <a:cs typeface="Times New Roman" panose="02020603050405020304" pitchFamily="18" charset="0"/>
            </a:endParaRPr>
          </a:p>
          <a:p>
            <a:pPr marL="0" marR="0" fontAlgn="base">
              <a:lnSpc>
                <a:spcPct val="107000"/>
              </a:lnSpc>
              <a:spcBef>
                <a:spcPts val="0"/>
              </a:spcBef>
              <a:spcAft>
                <a:spcPts val="800"/>
              </a:spcAft>
            </a:pPr>
            <a:r>
              <a:rPr lang="en-US" sz="1200" kern="0">
                <a:solidFill>
                  <a:srgbClr val="353535"/>
                </a:solidFill>
                <a:effectLst/>
                <a:latin typeface="Arial" panose="020B0604020202020204" pitchFamily="34" charset="0"/>
                <a:ea typeface="Times New Roman" panose="02020603050405020304" pitchFamily="18" charset="0"/>
                <a:cs typeface="Times New Roman" panose="02020603050405020304" pitchFamily="18" charset="0"/>
              </a:rPr>
              <a:t>--------- </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p>
            <a:pPr marL="785372" lvl="1" indent="-302066">
              <a:buFont typeface="Arial" panose="020B0604020202020204" pitchFamily="34" charset="0"/>
              <a:buChar char="•"/>
            </a:pPr>
            <a:endParaRPr lang="en-US" sz="1400"/>
          </a:p>
        </p:txBody>
      </p:sp>
      <p:sp>
        <p:nvSpPr>
          <p:cNvPr id="2" name="Date Placeholder 1">
            <a:extLst>
              <a:ext uri="{FF2B5EF4-FFF2-40B4-BE49-F238E27FC236}">
                <a16:creationId xmlns:a16="http://schemas.microsoft.com/office/drawing/2014/main" id="{762A399D-E108-40B9-979D-B1B4EB3BC30C}"/>
              </a:ext>
            </a:extLst>
          </p:cNvPr>
          <p:cNvSpPr>
            <a:spLocks noGrp="1"/>
          </p:cNvSpPr>
          <p:nvPr>
            <p:ph type="dt" idx="1"/>
          </p:nvPr>
        </p:nvSpPr>
        <p:spPr/>
        <p:txBody>
          <a:bodyPr/>
          <a:lstStyle/>
          <a:p>
            <a:pPr>
              <a:defRPr/>
            </a:pPr>
            <a:fld id="{B2FEF5D5-B7D1-4879-8FC5-E9FE26813A53}" type="datetime1">
              <a:rPr lang="en-US" smtClean="0"/>
              <a:t>10/18/2023</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
          </p:nvPr>
        </p:nvSpPr>
        <p:spPr/>
        <p:txBody>
          <a:bodyPr/>
          <a:lstStyle/>
          <a:p>
            <a:pPr>
              <a:defRPr/>
            </a:pPr>
            <a:fld id="{6797A07D-DBBF-427D-AF18-AF9C9282A7F3}" type="datetime1">
              <a:rPr lang="en-US" smtClean="0"/>
              <a:t>10/18/2023</a:t>
            </a:fld>
            <a:endParaRPr lang="en-US"/>
          </a:p>
        </p:txBody>
      </p:sp>
      <p:sp>
        <p:nvSpPr>
          <p:cNvPr id="5" name="Slide Number Placeholder 4"/>
          <p:cNvSpPr>
            <a:spLocks noGrp="1"/>
          </p:cNvSpPr>
          <p:nvPr>
            <p:ph type="sldNum" sz="quarter" idx="5"/>
          </p:nvPr>
        </p:nvSpPr>
        <p:spPr/>
        <p:txBody>
          <a:bodyPr/>
          <a:lstStyle/>
          <a:p>
            <a:pPr>
              <a:defRPr/>
            </a:pPr>
            <a:fld id="{8E6AE375-E9B0-4C0D-A602-246DC792E022}" type="slidenum">
              <a:rPr lang="en-US" smtClean="0"/>
              <a:pPr>
                <a:defRPr/>
              </a:pPr>
              <a:t>35</a:t>
            </a:fld>
            <a:endParaRPr lang="en-US"/>
          </a:p>
        </p:txBody>
      </p:sp>
    </p:spTree>
    <p:extLst>
      <p:ext uri="{BB962C8B-B14F-4D97-AF65-F5344CB8AC3E}">
        <p14:creationId xmlns:p14="http://schemas.microsoft.com/office/powerpoint/2010/main" val="364785164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Rot="1" noChangeAspect="1" noChangeArrowheads="1" noTextEdit="1"/>
          </p:cNvSpPr>
          <p:nvPr>
            <p:ph type="sldImg"/>
          </p:nvPr>
        </p:nvSpPr>
        <p:spPr bwMode="auto">
          <a:xfrm>
            <a:off x="457200" y="719138"/>
            <a:ext cx="6400800" cy="36004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275" name="Rectangle 3"/>
          <p:cNvSpPr>
            <a:spLocks noGrp="1" noChangeArrowheads="1"/>
          </p:cNvSpPr>
          <p:nvPr>
            <p:ph type="body" idx="1"/>
          </p:nvPr>
        </p:nvSpPr>
        <p:spPr bwMode="auto">
          <a:xfrm>
            <a:off x="812802" y="4560889"/>
            <a:ext cx="5689600" cy="4319588"/>
          </a:xfrm>
        </p:spPr>
        <p:txBody>
          <a:bodyPr wrap="square" numCol="1" anchor="t" anchorCtr="0" compatLnSpc="1">
            <a:prstTxWarp prst="textNoShape">
              <a:avLst/>
            </a:prstTxWarp>
          </a:bodyPr>
          <a:lstStyle/>
          <a:p>
            <a:pPr>
              <a:defRPr/>
            </a:pPr>
            <a:r>
              <a:rPr lang="en-US"/>
              <a:t>Medicare</a:t>
            </a:r>
            <a:r>
              <a:rPr lang="en-US" u="sng"/>
              <a:t> </a:t>
            </a:r>
            <a:r>
              <a:rPr lang="en-US"/>
              <a:t>Part B covers preventive services like screening exams, wellness visits, lab tests, and immunizations to help prevent, find, and manage medical problems.</a:t>
            </a:r>
            <a:r>
              <a:rPr lang="en-US" b="1" u="sng"/>
              <a:t> </a:t>
            </a:r>
          </a:p>
          <a:p>
            <a:pPr>
              <a:defRPr/>
            </a:pPr>
            <a:endParaRPr lang="en-US" b="1" u="sng"/>
          </a:p>
          <a:p>
            <a:pPr>
              <a:defRPr/>
            </a:pPr>
            <a:r>
              <a:rPr lang="en-US"/>
              <a:t>Preventive services may find health problems early, when treatment works best. </a:t>
            </a:r>
          </a:p>
          <a:p>
            <a:pPr>
              <a:defRPr/>
            </a:pPr>
            <a:endParaRPr lang="en-US"/>
          </a:p>
          <a:p>
            <a:pPr>
              <a:defRPr/>
            </a:pPr>
            <a:r>
              <a:rPr lang="en-US"/>
              <a:t>You must have Medicare Part B for Medicare to cover these services.  These services are covered no matter what kind of Medicare health plan you have. However, the rules for how much you pay for these services may vary.  Talk with your doctor about which preventive services you need, how often you need them to stay healthy, and if you meet the criteria for coverage based on your age, gender, and medical history. </a:t>
            </a:r>
          </a:p>
          <a:p>
            <a:pPr>
              <a:defRPr/>
            </a:pPr>
            <a:endParaRPr lang="en-US"/>
          </a:p>
          <a:p>
            <a:pPr>
              <a:defRPr/>
            </a:pPr>
            <a:r>
              <a:rPr lang="en-US"/>
              <a:t>The </a:t>
            </a:r>
            <a:r>
              <a:rPr lang="en-US" u="sng">
                <a:cs typeface="Arial"/>
              </a:rPr>
              <a:t>Medicare &amp; You Handbook</a:t>
            </a:r>
            <a:r>
              <a:rPr lang="en-US"/>
              <a:t>, Product Number 10050, (year 2022 pages 30- 54) for a list of common Part B-covered services and includes guidelines for who is covered and how often Medicare will pay for these services.</a:t>
            </a:r>
          </a:p>
          <a:p>
            <a:pPr lvl="3">
              <a:buFont typeface="Courier New" pitchFamily="49" charset="0"/>
              <a:buNone/>
              <a:defRPr/>
            </a:pPr>
            <a:endParaRPr lang="en-US"/>
          </a:p>
        </p:txBody>
      </p:sp>
      <p:pic>
        <p:nvPicPr>
          <p:cNvPr id="52228" name="Picture 3" descr="Publication Icon.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90601" y="6629402"/>
            <a:ext cx="365126"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29" name="Slide Number Placeholder 4"/>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50592" indent="-288688" eaLnBrk="0" hangingPunct="0">
              <a:defRPr>
                <a:solidFill>
                  <a:schemeClr val="tx1"/>
                </a:solidFill>
                <a:latin typeface="Arial" charset="0"/>
              </a:defRPr>
            </a:lvl2pPr>
            <a:lvl3pPr marL="1154757" indent="-230952" eaLnBrk="0" hangingPunct="0">
              <a:defRPr>
                <a:solidFill>
                  <a:schemeClr val="tx1"/>
                </a:solidFill>
                <a:latin typeface="Arial" charset="0"/>
              </a:defRPr>
            </a:lvl3pPr>
            <a:lvl4pPr marL="1616658" indent="-230952" eaLnBrk="0" hangingPunct="0">
              <a:defRPr>
                <a:solidFill>
                  <a:schemeClr val="tx1"/>
                </a:solidFill>
                <a:latin typeface="Arial" charset="0"/>
              </a:defRPr>
            </a:lvl4pPr>
            <a:lvl5pPr marL="2078562" indent="-230952" eaLnBrk="0" hangingPunct="0">
              <a:defRPr>
                <a:solidFill>
                  <a:schemeClr val="tx1"/>
                </a:solidFill>
                <a:latin typeface="Arial" charset="0"/>
              </a:defRPr>
            </a:lvl5pPr>
            <a:lvl6pPr marL="2540463" indent="-230952" eaLnBrk="0" fontAlgn="base" hangingPunct="0">
              <a:spcBef>
                <a:spcPct val="0"/>
              </a:spcBef>
              <a:spcAft>
                <a:spcPct val="0"/>
              </a:spcAft>
              <a:defRPr>
                <a:solidFill>
                  <a:schemeClr val="tx1"/>
                </a:solidFill>
                <a:latin typeface="Arial" charset="0"/>
              </a:defRPr>
            </a:lvl6pPr>
            <a:lvl7pPr marL="3002366" indent="-230952" eaLnBrk="0" fontAlgn="base" hangingPunct="0">
              <a:spcBef>
                <a:spcPct val="0"/>
              </a:spcBef>
              <a:spcAft>
                <a:spcPct val="0"/>
              </a:spcAft>
              <a:defRPr>
                <a:solidFill>
                  <a:schemeClr val="tx1"/>
                </a:solidFill>
                <a:latin typeface="Arial" charset="0"/>
              </a:defRPr>
            </a:lvl7pPr>
            <a:lvl8pPr marL="3464269" indent="-230952" eaLnBrk="0" fontAlgn="base" hangingPunct="0">
              <a:spcBef>
                <a:spcPct val="0"/>
              </a:spcBef>
              <a:spcAft>
                <a:spcPct val="0"/>
              </a:spcAft>
              <a:defRPr>
                <a:solidFill>
                  <a:schemeClr val="tx1"/>
                </a:solidFill>
                <a:latin typeface="Arial" charset="0"/>
              </a:defRPr>
            </a:lvl8pPr>
            <a:lvl9pPr marL="3926171" indent="-230952" eaLnBrk="0" fontAlgn="base" hangingPunct="0">
              <a:spcBef>
                <a:spcPct val="0"/>
              </a:spcBef>
              <a:spcAft>
                <a:spcPct val="0"/>
              </a:spcAft>
              <a:defRPr>
                <a:solidFill>
                  <a:schemeClr val="tx1"/>
                </a:solidFill>
                <a:latin typeface="Arial" charset="0"/>
              </a:defRPr>
            </a:lvl9pPr>
          </a:lstStyle>
          <a:p>
            <a:pPr eaLnBrk="1" hangingPunct="1"/>
            <a:fld id="{9F364934-34DD-4945-BFC7-54D4A0242FF3}" type="slidenum">
              <a:rPr lang="en-US" altLang="en-US" smtClean="0"/>
              <a:pPr eaLnBrk="1" hangingPunct="1"/>
              <a:t>36</a:t>
            </a:fld>
            <a:endParaRPr lang="en-US" altLang="en-US"/>
          </a:p>
        </p:txBody>
      </p:sp>
    </p:spTree>
    <p:extLst>
      <p:ext uri="{BB962C8B-B14F-4D97-AF65-F5344CB8AC3E}">
        <p14:creationId xmlns:p14="http://schemas.microsoft.com/office/powerpoint/2010/main" val="18518084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Rot="1" noChangeAspect="1" noChangeArrowheads="1" noTextEdit="1"/>
          </p:cNvSpPr>
          <p:nvPr>
            <p:ph type="sldImg"/>
          </p:nvPr>
        </p:nvSpPr>
        <p:spPr bwMode="auto">
          <a:xfrm>
            <a:off x="457200" y="719138"/>
            <a:ext cx="6400800" cy="36004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1" name="Rectangle 3"/>
          <p:cNvSpPr>
            <a:spLocks noGrp="1" noChangeArrowheads="1"/>
          </p:cNvSpPr>
          <p:nvPr>
            <p:ph type="body" idx="1"/>
          </p:nvPr>
        </p:nvSpPr>
        <p:spPr bwMode="auto">
          <a:xfrm>
            <a:off x="990602" y="4495801"/>
            <a:ext cx="5578474" cy="43195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buFont typeface="Wingdings" pitchFamily="2" charset="2"/>
              <a:buNone/>
            </a:pPr>
            <a:r>
              <a:rPr lang="en-US" altLang="en-US"/>
              <a:t>Preventive Services costs under Original Medicare.</a:t>
            </a:r>
          </a:p>
          <a:p>
            <a:pPr>
              <a:buFont typeface="Wingdings" pitchFamily="2" charset="2"/>
              <a:buNone/>
            </a:pPr>
            <a:endParaRPr lang="en-US" altLang="en-US"/>
          </a:p>
          <a:p>
            <a:r>
              <a:rPr lang="en-US" altLang="en-US"/>
              <a:t>Under Original Medicare you will pay nothing for most preventive services if you get the services from a doctor or other provider who accepts assignment.  For some preventives services, you will pay nothing for the service, but you may have to pay coinsurance for the office visit when you get these services. </a:t>
            </a:r>
          </a:p>
          <a:p>
            <a:endParaRPr lang="en-US" altLang="en-US"/>
          </a:p>
          <a:p>
            <a:r>
              <a:rPr lang="en-US" altLang="en-US"/>
              <a:t>If you are in a Medicare Advantage Plan or other Medicare plan and get Medicare-covered preventive services, you may have to pay copayments.</a:t>
            </a:r>
          </a:p>
          <a:p>
            <a:endParaRPr lang="en-US" altLang="en-US" b="1"/>
          </a:p>
          <a:p>
            <a:r>
              <a:rPr lang="en-US" altLang="en-US" b="1"/>
              <a:t>Medicare Dictionary:  </a:t>
            </a:r>
            <a:r>
              <a:rPr lang="en-US" altLang="en-US"/>
              <a:t>Assignment means that your doctor, provider, or supplier has signed an agreement with Medicare (or is required by law) to accept the Medicare-approved amount as full payment for covered services. Medicare and you book (year 2022 page 59)</a:t>
            </a:r>
          </a:p>
          <a:p>
            <a:pPr>
              <a:buFont typeface="Wingdings" pitchFamily="2" charset="2"/>
              <a:buNone/>
            </a:pPr>
            <a:endParaRPr lang="en-US" altLang="en-US"/>
          </a:p>
        </p:txBody>
      </p:sp>
      <p:sp>
        <p:nvSpPr>
          <p:cNvPr id="53252" name="Slide Number Placeholder 4"/>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50592" indent="-288688" eaLnBrk="0" hangingPunct="0">
              <a:defRPr>
                <a:solidFill>
                  <a:schemeClr val="tx1"/>
                </a:solidFill>
                <a:latin typeface="Arial" charset="0"/>
              </a:defRPr>
            </a:lvl2pPr>
            <a:lvl3pPr marL="1154757" indent="-230952" eaLnBrk="0" hangingPunct="0">
              <a:defRPr>
                <a:solidFill>
                  <a:schemeClr val="tx1"/>
                </a:solidFill>
                <a:latin typeface="Arial" charset="0"/>
              </a:defRPr>
            </a:lvl3pPr>
            <a:lvl4pPr marL="1616658" indent="-230952" eaLnBrk="0" hangingPunct="0">
              <a:defRPr>
                <a:solidFill>
                  <a:schemeClr val="tx1"/>
                </a:solidFill>
                <a:latin typeface="Arial" charset="0"/>
              </a:defRPr>
            </a:lvl4pPr>
            <a:lvl5pPr marL="2078562" indent="-230952" eaLnBrk="0" hangingPunct="0">
              <a:defRPr>
                <a:solidFill>
                  <a:schemeClr val="tx1"/>
                </a:solidFill>
                <a:latin typeface="Arial" charset="0"/>
              </a:defRPr>
            </a:lvl5pPr>
            <a:lvl6pPr marL="2540463" indent="-230952" eaLnBrk="0" fontAlgn="base" hangingPunct="0">
              <a:spcBef>
                <a:spcPct val="0"/>
              </a:spcBef>
              <a:spcAft>
                <a:spcPct val="0"/>
              </a:spcAft>
              <a:defRPr>
                <a:solidFill>
                  <a:schemeClr val="tx1"/>
                </a:solidFill>
                <a:latin typeface="Arial" charset="0"/>
              </a:defRPr>
            </a:lvl6pPr>
            <a:lvl7pPr marL="3002366" indent="-230952" eaLnBrk="0" fontAlgn="base" hangingPunct="0">
              <a:spcBef>
                <a:spcPct val="0"/>
              </a:spcBef>
              <a:spcAft>
                <a:spcPct val="0"/>
              </a:spcAft>
              <a:defRPr>
                <a:solidFill>
                  <a:schemeClr val="tx1"/>
                </a:solidFill>
                <a:latin typeface="Arial" charset="0"/>
              </a:defRPr>
            </a:lvl7pPr>
            <a:lvl8pPr marL="3464269" indent="-230952" eaLnBrk="0" fontAlgn="base" hangingPunct="0">
              <a:spcBef>
                <a:spcPct val="0"/>
              </a:spcBef>
              <a:spcAft>
                <a:spcPct val="0"/>
              </a:spcAft>
              <a:defRPr>
                <a:solidFill>
                  <a:schemeClr val="tx1"/>
                </a:solidFill>
                <a:latin typeface="Arial" charset="0"/>
              </a:defRPr>
            </a:lvl8pPr>
            <a:lvl9pPr marL="3926171" indent="-230952" eaLnBrk="0" fontAlgn="base" hangingPunct="0">
              <a:spcBef>
                <a:spcPct val="0"/>
              </a:spcBef>
              <a:spcAft>
                <a:spcPct val="0"/>
              </a:spcAft>
              <a:defRPr>
                <a:solidFill>
                  <a:schemeClr val="tx1"/>
                </a:solidFill>
                <a:latin typeface="Arial" charset="0"/>
              </a:defRPr>
            </a:lvl9pPr>
          </a:lstStyle>
          <a:p>
            <a:pPr eaLnBrk="1" hangingPunct="1"/>
            <a:fld id="{CFD6E33B-11A9-4BBB-85D0-B7F3F2046BC2}" type="slidenum">
              <a:rPr lang="en-US" altLang="en-US" smtClean="0"/>
              <a:pPr eaLnBrk="1" hangingPunct="1"/>
              <a:t>37</a:t>
            </a:fld>
            <a:endParaRPr lang="en-US" altLang="en-US"/>
          </a:p>
        </p:txBody>
      </p:sp>
      <p:pic>
        <p:nvPicPr>
          <p:cNvPr id="53253" name="Picture 5" descr="Question Icon.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00152" y="6343650"/>
            <a:ext cx="365126" cy="365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667447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Rot="1" noChangeAspect="1" noChangeArrowheads="1" noTextEdit="1"/>
          </p:cNvSpPr>
          <p:nvPr>
            <p:ph type="sldImg"/>
          </p:nvPr>
        </p:nvSpPr>
        <p:spPr bwMode="auto">
          <a:xfrm>
            <a:off x="457200" y="719138"/>
            <a:ext cx="6400800" cy="36004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2467" name="Rectangle 3"/>
          <p:cNvSpPr>
            <a:spLocks noGrp="1" noChangeArrowheads="1"/>
          </p:cNvSpPr>
          <p:nvPr>
            <p:ph type="body" idx="1"/>
          </p:nvPr>
        </p:nvSpPr>
        <p:spPr bwMode="auto">
          <a:xfrm>
            <a:off x="974729" y="4560889"/>
            <a:ext cx="5365750" cy="4319588"/>
          </a:xfrm>
        </p:spPr>
        <p:txBody>
          <a:bodyPr wrap="square" numCol="1" anchor="t" anchorCtr="0" compatLnSpc="1">
            <a:prstTxWarp prst="textNoShape">
              <a:avLst/>
            </a:prstTxWarp>
            <a:normAutofit lnSpcReduction="10000"/>
          </a:bodyPr>
          <a:lstStyle/>
          <a:p>
            <a:pPr>
              <a:defRPr/>
            </a:pPr>
            <a:r>
              <a:rPr lang="en-US"/>
              <a:t>The “Welcome to Medicare” visit is a great way to get up-to-date on important screenings and shots and to review your medical history.</a:t>
            </a:r>
          </a:p>
          <a:p>
            <a:pPr>
              <a:defRPr/>
            </a:pPr>
            <a:r>
              <a:rPr lang="en-US"/>
              <a:t>The “Welcome to Medicare” visit is only offered within the first 12 months of getting Medicare Part B.</a:t>
            </a:r>
          </a:p>
          <a:p>
            <a:pPr marL="116548" lvl="1" indent="-116548">
              <a:buFont typeface="Wingdings" pitchFamily="2" charset="2"/>
              <a:buChar char="§"/>
              <a:defRPr/>
            </a:pPr>
            <a:r>
              <a:rPr lang="en-US"/>
              <a:t>During the exam, your doctor will review the following.</a:t>
            </a:r>
          </a:p>
          <a:p>
            <a:pPr lvl="1">
              <a:defRPr/>
            </a:pPr>
            <a:r>
              <a:rPr lang="en-US"/>
              <a:t>Your medical and social history</a:t>
            </a:r>
          </a:p>
          <a:p>
            <a:pPr lvl="1">
              <a:defRPr/>
            </a:pPr>
            <a:r>
              <a:rPr lang="en-US"/>
              <a:t>Height, weight, body mass index, blood pressure, and give you a simple vision test</a:t>
            </a:r>
          </a:p>
          <a:p>
            <a:pPr lvl="1">
              <a:defRPr/>
            </a:pPr>
            <a:r>
              <a:rPr lang="en-US"/>
              <a:t>Potential (risk factors) for depression</a:t>
            </a:r>
          </a:p>
          <a:p>
            <a:pPr lvl="1">
              <a:defRPr/>
            </a:pPr>
            <a:r>
              <a:rPr lang="en-US"/>
              <a:t>Review of functional ability and level of safety, which means an assessment of: </a:t>
            </a:r>
          </a:p>
          <a:p>
            <a:pPr lvl="2">
              <a:buFont typeface="Arial" pitchFamily="34" charset="0"/>
              <a:buChar char="•"/>
              <a:defRPr/>
            </a:pPr>
            <a:r>
              <a:rPr lang="en-US"/>
              <a:t>Hearing impairment</a:t>
            </a:r>
          </a:p>
          <a:p>
            <a:pPr lvl="2">
              <a:buFont typeface="Arial" pitchFamily="34" charset="0"/>
              <a:buChar char="•"/>
              <a:defRPr/>
            </a:pPr>
            <a:r>
              <a:rPr lang="en-US"/>
              <a:t>Ability to successfully perform activities of daily living</a:t>
            </a:r>
          </a:p>
          <a:p>
            <a:pPr lvl="2">
              <a:buFont typeface="Arial" pitchFamily="34" charset="0"/>
              <a:buChar char="•"/>
              <a:defRPr/>
            </a:pPr>
            <a:r>
              <a:rPr lang="en-US"/>
              <a:t>Fall risk, and </a:t>
            </a:r>
          </a:p>
          <a:p>
            <a:pPr lvl="2">
              <a:buFont typeface="Arial" pitchFamily="34" charset="0"/>
              <a:buChar char="•"/>
              <a:defRPr/>
            </a:pPr>
            <a:r>
              <a:rPr lang="en-US"/>
              <a:t>Home safety</a:t>
            </a:r>
            <a:endParaRPr lang="en-US" b="1">
              <a:solidFill>
                <a:srgbClr val="C00000"/>
              </a:solidFill>
            </a:endParaRPr>
          </a:p>
          <a:p>
            <a:pPr marL="116548" lvl="1" indent="-116548">
              <a:buFont typeface="Wingdings" pitchFamily="2" charset="2"/>
              <a:buChar char="§"/>
              <a:defRPr/>
            </a:pPr>
            <a:r>
              <a:rPr lang="en-US"/>
              <a:t>You will get advice to help you prevent disease, improve your health, and stay well. You will also get a brief written plan (like a checklist), letting you know which screenings and other preventive services you need.</a:t>
            </a:r>
          </a:p>
          <a:p>
            <a:pPr marL="116548" lvl="1" indent="-116548">
              <a:buFont typeface="Wingdings" pitchFamily="2" charset="2"/>
              <a:buChar char="§"/>
              <a:defRPr/>
            </a:pPr>
            <a:r>
              <a:rPr lang="en-US"/>
              <a:t>Your doctor may also refer you for additional Medicare-covered screenings if you receive the referral as a result of your initial “Welcome to Medicare” visit. </a:t>
            </a:r>
          </a:p>
          <a:p>
            <a:pPr marL="116548" lvl="1" indent="-116548">
              <a:buFont typeface="Wingdings" pitchFamily="2" charset="2"/>
              <a:buChar char="§"/>
              <a:defRPr/>
            </a:pPr>
            <a:r>
              <a:rPr lang="en-US"/>
              <a:t>There is no cost if your doctor accepts Medicare assignment.</a:t>
            </a:r>
          </a:p>
          <a:p>
            <a:pPr lvl="1">
              <a:defRPr/>
            </a:pPr>
            <a:endParaRPr lang="en-US"/>
          </a:p>
          <a:p>
            <a:pPr lvl="1">
              <a:defRPr/>
            </a:pPr>
            <a:endParaRPr lang="en-US"/>
          </a:p>
        </p:txBody>
      </p:sp>
      <p:sp>
        <p:nvSpPr>
          <p:cNvPr id="5427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50592" indent="-288688" eaLnBrk="0" hangingPunct="0">
              <a:defRPr>
                <a:solidFill>
                  <a:schemeClr val="tx1"/>
                </a:solidFill>
                <a:latin typeface="Arial" charset="0"/>
              </a:defRPr>
            </a:lvl2pPr>
            <a:lvl3pPr marL="1154757" indent="-230952" eaLnBrk="0" hangingPunct="0">
              <a:defRPr>
                <a:solidFill>
                  <a:schemeClr val="tx1"/>
                </a:solidFill>
                <a:latin typeface="Arial" charset="0"/>
              </a:defRPr>
            </a:lvl3pPr>
            <a:lvl4pPr marL="1616658" indent="-230952" eaLnBrk="0" hangingPunct="0">
              <a:defRPr>
                <a:solidFill>
                  <a:schemeClr val="tx1"/>
                </a:solidFill>
                <a:latin typeface="Arial" charset="0"/>
              </a:defRPr>
            </a:lvl4pPr>
            <a:lvl5pPr marL="2078562" indent="-230952" eaLnBrk="0" hangingPunct="0">
              <a:defRPr>
                <a:solidFill>
                  <a:schemeClr val="tx1"/>
                </a:solidFill>
                <a:latin typeface="Arial" charset="0"/>
              </a:defRPr>
            </a:lvl5pPr>
            <a:lvl6pPr marL="2540463" indent="-230952" eaLnBrk="0" fontAlgn="base" hangingPunct="0">
              <a:spcBef>
                <a:spcPct val="0"/>
              </a:spcBef>
              <a:spcAft>
                <a:spcPct val="0"/>
              </a:spcAft>
              <a:defRPr>
                <a:solidFill>
                  <a:schemeClr val="tx1"/>
                </a:solidFill>
                <a:latin typeface="Arial" charset="0"/>
              </a:defRPr>
            </a:lvl6pPr>
            <a:lvl7pPr marL="3002366" indent="-230952" eaLnBrk="0" fontAlgn="base" hangingPunct="0">
              <a:spcBef>
                <a:spcPct val="0"/>
              </a:spcBef>
              <a:spcAft>
                <a:spcPct val="0"/>
              </a:spcAft>
              <a:defRPr>
                <a:solidFill>
                  <a:schemeClr val="tx1"/>
                </a:solidFill>
                <a:latin typeface="Arial" charset="0"/>
              </a:defRPr>
            </a:lvl7pPr>
            <a:lvl8pPr marL="3464269" indent="-230952" eaLnBrk="0" fontAlgn="base" hangingPunct="0">
              <a:spcBef>
                <a:spcPct val="0"/>
              </a:spcBef>
              <a:spcAft>
                <a:spcPct val="0"/>
              </a:spcAft>
              <a:defRPr>
                <a:solidFill>
                  <a:schemeClr val="tx1"/>
                </a:solidFill>
                <a:latin typeface="Arial" charset="0"/>
              </a:defRPr>
            </a:lvl8pPr>
            <a:lvl9pPr marL="3926171" indent="-230952" eaLnBrk="0" fontAlgn="base" hangingPunct="0">
              <a:spcBef>
                <a:spcPct val="0"/>
              </a:spcBef>
              <a:spcAft>
                <a:spcPct val="0"/>
              </a:spcAft>
              <a:defRPr>
                <a:solidFill>
                  <a:schemeClr val="tx1"/>
                </a:solidFill>
                <a:latin typeface="Arial" charset="0"/>
              </a:defRPr>
            </a:lvl9pPr>
          </a:lstStyle>
          <a:p>
            <a:pPr eaLnBrk="1" hangingPunct="1"/>
            <a:fld id="{85712171-AF3D-4C31-B26B-7CE91EA1632A}" type="slidenum">
              <a:rPr lang="en-US" altLang="en-US" smtClean="0"/>
              <a:pPr eaLnBrk="1" hangingPunct="1"/>
              <a:t>38</a:t>
            </a:fld>
            <a:endParaRPr lang="en-US" altLang="en-US"/>
          </a:p>
        </p:txBody>
      </p:sp>
    </p:spTree>
    <p:extLst>
      <p:ext uri="{BB962C8B-B14F-4D97-AF65-F5344CB8AC3E}">
        <p14:creationId xmlns:p14="http://schemas.microsoft.com/office/powerpoint/2010/main" val="358765615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bwMode="auto">
          <a:xfrm>
            <a:off x="457200" y="719138"/>
            <a:ext cx="6400800" cy="36004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6323" name="Notes Placeholder 2"/>
          <p:cNvSpPr>
            <a:spLocks noGrp="1"/>
          </p:cNvSpPr>
          <p:nvPr>
            <p:ph type="body" idx="1"/>
          </p:nvPr>
        </p:nvSpPr>
        <p:spPr bwMode="auto">
          <a:xfrm>
            <a:off x="784226" y="4560888"/>
            <a:ext cx="5746750" cy="4500563"/>
          </a:xfrm>
        </p:spPr>
        <p:txBody>
          <a:bodyPr wrap="square" numCol="1" anchor="t" anchorCtr="0" compatLnSpc="1">
            <a:prstTxWarp prst="textNoShape">
              <a:avLst/>
            </a:prstTxWarp>
            <a:normAutofit lnSpcReduction="10000"/>
          </a:bodyPr>
          <a:lstStyle/>
          <a:p>
            <a:pPr>
              <a:defRPr/>
            </a:pPr>
            <a:r>
              <a:rPr lang="en-US"/>
              <a:t>Medicare covers a yearly wellness visit. </a:t>
            </a:r>
          </a:p>
          <a:p>
            <a:pPr>
              <a:defRPr/>
            </a:pPr>
            <a:r>
              <a:rPr lang="en-US"/>
              <a:t>After you’ve had Part B for longer than 12 months, you can get an annual wellness visit to develop or update a prevention plan just for you. Medicare covers one annual wellness visit every 12 months. </a:t>
            </a:r>
          </a:p>
          <a:p>
            <a:pPr>
              <a:defRPr/>
            </a:pPr>
            <a:r>
              <a:rPr lang="en-US"/>
              <a:t>During the visit, your doctor will: </a:t>
            </a:r>
          </a:p>
          <a:p>
            <a:pPr lvl="1">
              <a:defRPr/>
            </a:pPr>
            <a:r>
              <a:rPr lang="en-US"/>
              <a:t>Record your blood pressure, height, and weight measurements</a:t>
            </a:r>
          </a:p>
          <a:p>
            <a:pPr lvl="1">
              <a:defRPr/>
            </a:pPr>
            <a:r>
              <a:rPr lang="en-US"/>
              <a:t>Review your potential (risk factors) for depression </a:t>
            </a:r>
          </a:p>
          <a:p>
            <a:pPr lvl="1">
              <a:defRPr/>
            </a:pPr>
            <a:r>
              <a:rPr lang="en-US"/>
              <a:t>Review your functional ability, and level of safety, </a:t>
            </a:r>
            <a:r>
              <a:rPr lang="en-US" spc="-42"/>
              <a:t>which means an assessment of the following.</a:t>
            </a:r>
          </a:p>
          <a:p>
            <a:pPr lvl="2">
              <a:buFont typeface="Arial" pitchFamily="34" charset="0"/>
              <a:buChar char="•"/>
              <a:defRPr/>
            </a:pPr>
            <a:r>
              <a:rPr lang="en-US"/>
              <a:t>Hearing impairment</a:t>
            </a:r>
          </a:p>
          <a:p>
            <a:pPr lvl="2">
              <a:buFont typeface="Arial" pitchFamily="34" charset="0"/>
              <a:buChar char="•"/>
              <a:defRPr/>
            </a:pPr>
            <a:r>
              <a:rPr lang="en-US"/>
              <a:t>Ability to successfully perform activities of daily living</a:t>
            </a:r>
          </a:p>
          <a:p>
            <a:pPr lvl="2">
              <a:buFont typeface="Arial" pitchFamily="34" charset="0"/>
              <a:buChar char="•"/>
              <a:defRPr/>
            </a:pPr>
            <a:r>
              <a:rPr lang="en-US"/>
              <a:t>Fall risk, and </a:t>
            </a:r>
          </a:p>
          <a:p>
            <a:pPr lvl="2">
              <a:buFont typeface="Arial" pitchFamily="34" charset="0"/>
              <a:buChar char="•"/>
              <a:defRPr/>
            </a:pPr>
            <a:r>
              <a:rPr lang="en-US"/>
              <a:t>Home safety</a:t>
            </a:r>
          </a:p>
          <a:p>
            <a:pPr lvl="1">
              <a:defRPr/>
            </a:pPr>
            <a:r>
              <a:rPr lang="en-US"/>
              <a:t>Give you advice to help you prevent disease, improve your health, and stay well. You will get a brief written plan, like a checklist, letting you know which screenings and other preventive services you need over the next 5 to 10 years.</a:t>
            </a:r>
          </a:p>
          <a:p>
            <a:pPr>
              <a:defRPr/>
            </a:pPr>
            <a:r>
              <a:rPr lang="en-US"/>
              <a:t>You don’t need to get the “Welcome to Medicare Visit” before getting an annual wellness visit. </a:t>
            </a:r>
          </a:p>
          <a:p>
            <a:pPr>
              <a:defRPr/>
            </a:pPr>
            <a:r>
              <a:rPr lang="en-US"/>
              <a:t>If you choose to get the “Welcome to Medicare Visit,” you’ll have to wait 12 months before you can get your first annual wellness visit. </a:t>
            </a:r>
          </a:p>
          <a:p>
            <a:pPr>
              <a:defRPr/>
            </a:pPr>
            <a:r>
              <a:rPr lang="en-US"/>
              <a:t>You’ll pay nothing for this exam if the doctor accepts assignment.</a:t>
            </a:r>
          </a:p>
          <a:p>
            <a:pPr>
              <a:lnSpc>
                <a:spcPct val="90000"/>
              </a:lnSpc>
              <a:defRPr/>
            </a:pPr>
            <a:endParaRPr lang="en-US" sz="1300"/>
          </a:p>
        </p:txBody>
      </p:sp>
      <p:sp>
        <p:nvSpPr>
          <p:cNvPr id="553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50592" indent="-288688" eaLnBrk="0" hangingPunct="0">
              <a:defRPr>
                <a:solidFill>
                  <a:schemeClr val="tx1"/>
                </a:solidFill>
                <a:latin typeface="Arial" charset="0"/>
              </a:defRPr>
            </a:lvl2pPr>
            <a:lvl3pPr marL="1154757" indent="-230952" eaLnBrk="0" hangingPunct="0">
              <a:defRPr>
                <a:solidFill>
                  <a:schemeClr val="tx1"/>
                </a:solidFill>
                <a:latin typeface="Arial" charset="0"/>
              </a:defRPr>
            </a:lvl3pPr>
            <a:lvl4pPr marL="1616658" indent="-230952" eaLnBrk="0" hangingPunct="0">
              <a:defRPr>
                <a:solidFill>
                  <a:schemeClr val="tx1"/>
                </a:solidFill>
                <a:latin typeface="Arial" charset="0"/>
              </a:defRPr>
            </a:lvl4pPr>
            <a:lvl5pPr marL="2078562" indent="-230952" eaLnBrk="0" hangingPunct="0">
              <a:defRPr>
                <a:solidFill>
                  <a:schemeClr val="tx1"/>
                </a:solidFill>
                <a:latin typeface="Arial" charset="0"/>
              </a:defRPr>
            </a:lvl5pPr>
            <a:lvl6pPr marL="2540463" indent="-230952" eaLnBrk="0" fontAlgn="base" hangingPunct="0">
              <a:spcBef>
                <a:spcPct val="0"/>
              </a:spcBef>
              <a:spcAft>
                <a:spcPct val="0"/>
              </a:spcAft>
              <a:defRPr>
                <a:solidFill>
                  <a:schemeClr val="tx1"/>
                </a:solidFill>
                <a:latin typeface="Arial" charset="0"/>
              </a:defRPr>
            </a:lvl6pPr>
            <a:lvl7pPr marL="3002366" indent="-230952" eaLnBrk="0" fontAlgn="base" hangingPunct="0">
              <a:spcBef>
                <a:spcPct val="0"/>
              </a:spcBef>
              <a:spcAft>
                <a:spcPct val="0"/>
              </a:spcAft>
              <a:defRPr>
                <a:solidFill>
                  <a:schemeClr val="tx1"/>
                </a:solidFill>
                <a:latin typeface="Arial" charset="0"/>
              </a:defRPr>
            </a:lvl7pPr>
            <a:lvl8pPr marL="3464269" indent="-230952" eaLnBrk="0" fontAlgn="base" hangingPunct="0">
              <a:spcBef>
                <a:spcPct val="0"/>
              </a:spcBef>
              <a:spcAft>
                <a:spcPct val="0"/>
              </a:spcAft>
              <a:defRPr>
                <a:solidFill>
                  <a:schemeClr val="tx1"/>
                </a:solidFill>
                <a:latin typeface="Arial" charset="0"/>
              </a:defRPr>
            </a:lvl8pPr>
            <a:lvl9pPr marL="3926171" indent="-230952" eaLnBrk="0" fontAlgn="base" hangingPunct="0">
              <a:spcBef>
                <a:spcPct val="0"/>
              </a:spcBef>
              <a:spcAft>
                <a:spcPct val="0"/>
              </a:spcAft>
              <a:defRPr>
                <a:solidFill>
                  <a:schemeClr val="tx1"/>
                </a:solidFill>
                <a:latin typeface="Arial" charset="0"/>
              </a:defRPr>
            </a:lvl9pPr>
          </a:lstStyle>
          <a:p>
            <a:pPr eaLnBrk="1" hangingPunct="1"/>
            <a:fld id="{575E00A0-5646-483B-82C9-AE8DB6253FF4}" type="slidenum">
              <a:rPr lang="en-US" altLang="en-US" smtClean="0"/>
              <a:pPr eaLnBrk="1" hangingPunct="1"/>
              <a:t>39</a:t>
            </a:fld>
            <a:endParaRPr lang="en-US" altLang="en-US"/>
          </a:p>
        </p:txBody>
      </p:sp>
    </p:spTree>
    <p:extLst>
      <p:ext uri="{BB962C8B-B14F-4D97-AF65-F5344CB8AC3E}">
        <p14:creationId xmlns:p14="http://schemas.microsoft.com/office/powerpoint/2010/main" val="332675950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lstStyle/>
          <a:p>
            <a:r>
              <a:rPr lang="en-US"/>
              <a:t>In addition to the “Welcome</a:t>
            </a:r>
            <a:r>
              <a:rPr lang="en-US" baseline="0"/>
              <a:t> to Medicare” Visit and Yearly Medicare visit, Medicare covers several other preventive and wellness services. This slide details some of the Wellness and Preventive Services covered by Medicare. The 20% coinsurance would apply after the annual Part B deductible is met (2022 Part B annual deductible is $170.10) </a:t>
            </a:r>
          </a:p>
          <a:p>
            <a:r>
              <a:rPr lang="en-US" baseline="0"/>
              <a:t>Cardiovascular disease screenings – these screenings include blood test for cholesterol, lipid, and triglyceride levels to help detect conditions that may lead to a heart attack or stroke. </a:t>
            </a:r>
          </a:p>
          <a:p>
            <a:r>
              <a:rPr lang="en-US" baseline="0"/>
              <a:t>Mammograms – screening to check for breast cancer. </a:t>
            </a:r>
          </a:p>
          <a:p>
            <a:r>
              <a:rPr lang="en-US" baseline="0"/>
              <a:t>Colonoscopy – screening to help find precancerous growths.</a:t>
            </a:r>
          </a:p>
          <a:p>
            <a:r>
              <a:rPr lang="en-US" baseline="0"/>
              <a:t>Prostate cancer screening – covers both digital rectal exams and prostate specific antigen (PSA) tests</a:t>
            </a:r>
          </a:p>
          <a:p>
            <a:r>
              <a:rPr lang="en-US" baseline="0"/>
              <a:t>Flu shot – Medicare covers one flu shot (or vaccine) per flu season. Helps prevent the flu</a:t>
            </a:r>
          </a:p>
          <a:p>
            <a:r>
              <a:rPr lang="en-US" baseline="0"/>
              <a:t>Pneumococcal shot – helps prevent certain types of pneumonia.  Medicare will cover 2 shots protectant against different strains of bacteria.  Talk to your doctor or health care provider to see Bone mass measurement – screening to see if you’re at risk for broken bones. , Glaucoma tests, Diabetes self-management training, and Obesity screening and counseling if you need more than one.  Most people only need once in a lifetime.  </a:t>
            </a:r>
          </a:p>
        </p:txBody>
      </p:sp>
      <p:sp>
        <p:nvSpPr>
          <p:cNvPr id="4" name="Slide Number Placeholder 3"/>
          <p:cNvSpPr>
            <a:spLocks noGrp="1"/>
          </p:cNvSpPr>
          <p:nvPr>
            <p:ph type="sldNum" sz="quarter" idx="10"/>
          </p:nvPr>
        </p:nvSpPr>
        <p:spPr/>
        <p:txBody>
          <a:bodyPr/>
          <a:lstStyle/>
          <a:p>
            <a:pPr>
              <a:defRPr/>
            </a:pPr>
            <a:fld id="{10A50FA2-7E48-4C44-8138-295B79D624BA}" type="slidenum">
              <a:rPr lang="en-US" smtClean="0"/>
              <a:pPr>
                <a:defRPr/>
              </a:pPr>
              <a:t>40</a:t>
            </a:fld>
            <a:endParaRPr lang="en-US"/>
          </a:p>
        </p:txBody>
      </p:sp>
    </p:spTree>
    <p:extLst>
      <p:ext uri="{BB962C8B-B14F-4D97-AF65-F5344CB8AC3E}">
        <p14:creationId xmlns:p14="http://schemas.microsoft.com/office/powerpoint/2010/main" val="149049560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lstStyle/>
          <a:p>
            <a:r>
              <a:rPr lang="en-US" baseline="0"/>
              <a:t>Many other services are covered such as </a:t>
            </a:r>
          </a:p>
          <a:p>
            <a:r>
              <a:rPr lang="en-US" baseline="0"/>
              <a:t>Glaucoma tests – screening for eye disease glaucoma.  </a:t>
            </a:r>
          </a:p>
          <a:p>
            <a:r>
              <a:rPr lang="en-US" baseline="0"/>
              <a:t>Diabetes screening – screening for diabetes.</a:t>
            </a:r>
          </a:p>
          <a:p>
            <a:r>
              <a:rPr lang="en-US" baseline="0"/>
              <a:t>Pap tests and pelvic exams – screening for early signs of cancer as part of the pelvic exam, Medicare also covers a clinical breast exam to check for cancer.</a:t>
            </a:r>
          </a:p>
          <a:p>
            <a:r>
              <a:rPr lang="en-US" baseline="0"/>
              <a:t>HIV – screening for HIV.</a:t>
            </a:r>
          </a:p>
          <a:p>
            <a:r>
              <a:rPr lang="en-US" baseline="0"/>
              <a:t>Covid Vaccines, testing and antibody test and treatments – help to prevent and treat covid are currently covered and you pay nothing or nothing during the public health emergency.  Remember this could change when the public health emergency ends.  </a:t>
            </a:r>
          </a:p>
          <a:p>
            <a:endParaRPr lang="en-US"/>
          </a:p>
          <a:p>
            <a:endParaRPr lang="en-US"/>
          </a:p>
        </p:txBody>
      </p:sp>
      <p:sp>
        <p:nvSpPr>
          <p:cNvPr id="4" name="Slide Number Placeholder 3"/>
          <p:cNvSpPr>
            <a:spLocks noGrp="1"/>
          </p:cNvSpPr>
          <p:nvPr>
            <p:ph type="sldNum" sz="quarter" idx="10"/>
          </p:nvPr>
        </p:nvSpPr>
        <p:spPr/>
        <p:txBody>
          <a:bodyPr/>
          <a:lstStyle/>
          <a:p>
            <a:pPr>
              <a:defRPr/>
            </a:pPr>
            <a:fld id="{10A50FA2-7E48-4C44-8138-295B79D624BA}" type="slidenum">
              <a:rPr lang="en-US" smtClean="0"/>
              <a:pPr>
                <a:defRPr/>
              </a:pPr>
              <a:t>41</a:t>
            </a:fld>
            <a:endParaRPr lang="en-US"/>
          </a:p>
        </p:txBody>
      </p:sp>
    </p:spTree>
    <p:extLst>
      <p:ext uri="{BB962C8B-B14F-4D97-AF65-F5344CB8AC3E}">
        <p14:creationId xmlns:p14="http://schemas.microsoft.com/office/powerpoint/2010/main" val="289212244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2037"/>
          </a:xfrm>
        </p:spPr>
      </p:sp>
      <p:sp>
        <p:nvSpPr>
          <p:cNvPr id="3" name="Notes Placeholder 2"/>
          <p:cNvSpPr>
            <a:spLocks noGrp="1"/>
          </p:cNvSpPr>
          <p:nvPr>
            <p:ph type="body" idx="1"/>
          </p:nvPr>
        </p:nvSpPr>
        <p:spPr/>
        <p:txBody>
          <a:bodyPr/>
          <a:lstStyle/>
          <a:p>
            <a:r>
              <a:rPr lang="en-US"/>
              <a:t>MMAP counselors can help:</a:t>
            </a:r>
          </a:p>
          <a:p>
            <a:endParaRPr lang="en-US"/>
          </a:p>
          <a:p>
            <a:pPr marL="171450" indent="-171450">
              <a:buFont typeface="Arial" panose="020B0604020202020204" pitchFamily="34" charset="0"/>
              <a:buChar char="•"/>
            </a:pPr>
            <a:r>
              <a:rPr lang="en-US"/>
              <a:t>You understand Medicare health plans</a:t>
            </a:r>
          </a:p>
          <a:p>
            <a:pPr marL="171450" indent="-171450">
              <a:buFont typeface="Arial" panose="020B0604020202020204" pitchFamily="34" charset="0"/>
              <a:buChar char="•"/>
            </a:pPr>
            <a:r>
              <a:rPr lang="en-US"/>
              <a:t>Compare and enroll you in Medicare Advantage Coverage</a:t>
            </a:r>
          </a:p>
          <a:p>
            <a:pPr marL="171450" indent="-171450">
              <a:buFont typeface="Arial" panose="020B0604020202020204" pitchFamily="34" charset="0"/>
              <a:buChar char="•"/>
            </a:pPr>
            <a:r>
              <a:rPr lang="en-US"/>
              <a:t>Compare and enroll you in Medicare Prescription Drug Coverage</a:t>
            </a:r>
          </a:p>
          <a:p>
            <a:pPr marL="171450" indent="-171450">
              <a:buFont typeface="Arial" panose="020B0604020202020204" pitchFamily="34" charset="0"/>
              <a:buChar char="•"/>
            </a:pPr>
            <a:r>
              <a:rPr lang="en-US"/>
              <a:t>You identify and report Medicare and Medicaid fraud and scams</a:t>
            </a:r>
          </a:p>
          <a:p>
            <a:pPr marL="171450" indent="-171450">
              <a:buFont typeface="Arial" panose="020B0604020202020204" pitchFamily="34" charset="0"/>
              <a:buChar char="•"/>
            </a:pPr>
            <a:r>
              <a:rPr lang="en-US"/>
              <a:t>Assist you with enrollment into low-income programs like LIS/Extra Help and Medicaid</a:t>
            </a:r>
          </a:p>
          <a:p>
            <a:endParaRPr lang="en-US"/>
          </a:p>
        </p:txBody>
      </p:sp>
      <p:sp>
        <p:nvSpPr>
          <p:cNvPr id="4" name="Slide Number Placeholder 3"/>
          <p:cNvSpPr>
            <a:spLocks noGrp="1"/>
          </p:cNvSpPr>
          <p:nvPr>
            <p:ph type="sldNum" sz="quarter" idx="10"/>
          </p:nvPr>
        </p:nvSpPr>
        <p:spPr/>
        <p:txBody>
          <a:bodyPr/>
          <a:lstStyle/>
          <a:p>
            <a:pPr>
              <a:defRPr/>
            </a:pPr>
            <a:fld id="{10A50FA2-7E48-4C44-8138-295B79D624BA}" type="slidenum">
              <a:rPr lang="en-US" smtClean="0"/>
              <a:pPr>
                <a:defRPr/>
              </a:pPr>
              <a:t>42</a:t>
            </a:fld>
            <a:endParaRPr lang="en-US"/>
          </a:p>
        </p:txBody>
      </p:sp>
    </p:spTree>
    <p:extLst>
      <p:ext uri="{BB962C8B-B14F-4D97-AF65-F5344CB8AC3E}">
        <p14:creationId xmlns:p14="http://schemas.microsoft.com/office/powerpoint/2010/main" val="11013871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normAutofit/>
          </a:bodyPr>
          <a:lstStyle/>
          <a:p>
            <a:r>
              <a:rPr lang="en-US" dirty="0"/>
              <a:t>We apologize that there are a few buttons you have to press to get to us.  And, if you get voice mail, please leave a message.  We will call you back.  </a:t>
            </a:r>
          </a:p>
        </p:txBody>
      </p:sp>
      <p:sp>
        <p:nvSpPr>
          <p:cNvPr id="4" name="Slide Number Placeholder 3"/>
          <p:cNvSpPr>
            <a:spLocks noGrp="1"/>
          </p:cNvSpPr>
          <p:nvPr>
            <p:ph type="sldNum" sz="quarter" idx="10"/>
          </p:nvPr>
        </p:nvSpPr>
        <p:spPr/>
        <p:txBody>
          <a:bodyPr/>
          <a:lstStyle/>
          <a:p>
            <a:pPr>
              <a:defRPr/>
            </a:pPr>
            <a:fld id="{8E6AE375-E9B0-4C0D-A602-246DC792E022}" type="slidenum">
              <a:rPr lang="en-US" smtClean="0"/>
              <a:pPr>
                <a:defRPr/>
              </a:pPr>
              <a:t>43</a:t>
            </a:fld>
            <a:endParaRPr lang="en-US"/>
          </a:p>
        </p:txBody>
      </p:sp>
      <p:sp>
        <p:nvSpPr>
          <p:cNvPr id="5" name="Date Placeholder 4">
            <a:extLst>
              <a:ext uri="{FF2B5EF4-FFF2-40B4-BE49-F238E27FC236}">
                <a16:creationId xmlns:a16="http://schemas.microsoft.com/office/drawing/2014/main" id="{335D9DF1-C4D7-4B15-AF90-E3886A61D02A}"/>
              </a:ext>
            </a:extLst>
          </p:cNvPr>
          <p:cNvSpPr>
            <a:spLocks noGrp="1"/>
          </p:cNvSpPr>
          <p:nvPr>
            <p:ph type="dt" idx="1"/>
          </p:nvPr>
        </p:nvSpPr>
        <p:spPr/>
        <p:txBody>
          <a:bodyPr/>
          <a:lstStyle/>
          <a:p>
            <a:pPr>
              <a:defRPr/>
            </a:pPr>
            <a:fld id="{946F4BBD-C673-4C27-9803-2CCD7725BE13}" type="datetime1">
              <a:rPr lang="en-US" smtClean="0"/>
              <a:t>10/18/2023</a:t>
            </a:fld>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lstStyle/>
          <a:p>
            <a:r>
              <a:rPr lang="en-US"/>
              <a:t>For resources outside of MMAP The Medicare &amp; You book is state specific, showing specific plans for MI. You receive a hard copy each fall but can access an electronic version all year online. </a:t>
            </a:r>
          </a:p>
          <a:p>
            <a:r>
              <a:rPr lang="en-US"/>
              <a:t>Medicare.gov is Medicare’s Plan Finder and website and of course you can call 1-800-Medicare as well.</a:t>
            </a:r>
          </a:p>
          <a:p>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However, the best resource for your local Medicare information is MMAP. Our services are free and unbiased. Our certified counselors are not sales agents and not affiliated with private insurance companies. We can be your best resource for all questions and concerns Medicare. No question is too small or difficult. We have saved over $2 million for beneficiaries in your area.</a:t>
            </a:r>
          </a:p>
          <a:p>
            <a:endParaRPr lang="en-US"/>
          </a:p>
        </p:txBody>
      </p:sp>
      <p:sp>
        <p:nvSpPr>
          <p:cNvPr id="4" name="Slide Number Placeholder 3"/>
          <p:cNvSpPr>
            <a:spLocks noGrp="1"/>
          </p:cNvSpPr>
          <p:nvPr>
            <p:ph type="sldNum" sz="quarter" idx="10"/>
          </p:nvPr>
        </p:nvSpPr>
        <p:spPr/>
        <p:txBody>
          <a:bodyPr/>
          <a:lstStyle/>
          <a:p>
            <a:pPr>
              <a:defRPr/>
            </a:pPr>
            <a:fld id="{8E6AE375-E9B0-4C0D-A602-246DC792E022}" type="slidenum">
              <a:rPr lang="en-US" smtClean="0"/>
              <a:pPr>
                <a:defRPr/>
              </a:pPr>
              <a:t>44</a:t>
            </a:fld>
            <a:endParaRPr lang="en-US"/>
          </a:p>
        </p:txBody>
      </p:sp>
      <p:sp>
        <p:nvSpPr>
          <p:cNvPr id="5" name="Date Placeholder 4">
            <a:extLst>
              <a:ext uri="{FF2B5EF4-FFF2-40B4-BE49-F238E27FC236}">
                <a16:creationId xmlns:a16="http://schemas.microsoft.com/office/drawing/2014/main" id="{063338E3-51E6-4A36-A194-8DAC1359F96F}"/>
              </a:ext>
            </a:extLst>
          </p:cNvPr>
          <p:cNvSpPr>
            <a:spLocks noGrp="1"/>
          </p:cNvSpPr>
          <p:nvPr>
            <p:ph type="dt" idx="1"/>
          </p:nvPr>
        </p:nvSpPr>
        <p:spPr/>
        <p:txBody>
          <a:bodyPr/>
          <a:lstStyle/>
          <a:p>
            <a:pPr>
              <a:defRPr/>
            </a:pPr>
            <a:fld id="{9220E14E-D1D6-414B-960D-1E8AA3B37645}" type="datetime1">
              <a:rPr lang="en-US" smtClean="0"/>
              <a:t>10/18/2023</a:t>
            </a:fld>
            <a:endParaRPr lang="en-US"/>
          </a:p>
        </p:txBody>
      </p:sp>
    </p:spTree>
    <p:extLst>
      <p:ext uri="{BB962C8B-B14F-4D97-AF65-F5344CB8AC3E}">
        <p14:creationId xmlns:p14="http://schemas.microsoft.com/office/powerpoint/2010/main" val="6515701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en-US"/>
              <a:t>Click to edit Master title style</a:t>
            </a:r>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pPr>
              <a:defRPr/>
            </a:pPr>
            <a:fld id="{BEFECC62-35FF-4544-B24C-7FC39C1CFA35}" type="datetime1">
              <a:rPr lang="en-US" smtClean="0"/>
              <a:t>10/18/2023</a:t>
            </a:fld>
            <a:endParaRPr lang="en-US"/>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pPr>
              <a:defRPr/>
            </a:pPr>
            <a:endParaRPr lang="en-US"/>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pPr>
              <a:defRPr/>
            </a:pPr>
            <a:fld id="{6DBA5882-6D2A-4CCD-800A-025B373308D8}" type="slidenum">
              <a:rPr lang="en-US" smtClean="0"/>
              <a:pPr>
                <a:defRPr/>
              </a:pPr>
              <a:t>‹#›</a:t>
            </a:fld>
            <a:endParaRPr lang="en-US"/>
          </a:p>
        </p:txBody>
      </p:sp>
    </p:spTree>
    <p:extLst>
      <p:ext uri="{BB962C8B-B14F-4D97-AF65-F5344CB8AC3E}">
        <p14:creationId xmlns:p14="http://schemas.microsoft.com/office/powerpoint/2010/main" val="26464697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a:lstStyle/>
          <a:p>
            <a:r>
              <a:rPr lang="en-US"/>
              <a:t>Click to edit Master title style</a:t>
            </a:r>
          </a:p>
        </p:txBody>
      </p:sp>
      <p:sp>
        <p:nvSpPr>
          <p:cNvPr id="3" name="Content Placeholder 2"/>
          <p:cNvSpPr>
            <a:spLocks noGrp="1"/>
          </p:cNvSpPr>
          <p:nvPr>
            <p:ph idx="1"/>
          </p:nvPr>
        </p:nvSpPr>
        <p:spPr>
          <a:xfrm>
            <a:off x="581192" y="2180496"/>
            <a:ext cx="11029615" cy="36783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E3D93AF-605D-422A-9415-6FDC6BA8DC5C}" type="datetime1">
              <a:rPr lang="en-US" smtClean="0"/>
              <a:t>10/18/2023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0558300" y="5956137"/>
            <a:ext cx="1052508" cy="365125"/>
          </a:xfrm>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40306435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n-US"/>
              <a:t>Click to edit Master title style</a:t>
            </a:r>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AE3A2110-184A-42AB-BF45-AE84AA0FBBCC}" type="datetime1">
              <a:rPr lang="en-US" smtClean="0"/>
              <a:t>10/18/2023</a:t>
            </a:fld>
            <a:endParaRPr lang="en-US"/>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a:p>
        </p:txBody>
      </p:sp>
    </p:spTree>
    <p:extLst>
      <p:ext uri="{BB962C8B-B14F-4D97-AF65-F5344CB8AC3E}">
        <p14:creationId xmlns:p14="http://schemas.microsoft.com/office/powerpoint/2010/main" val="24568550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en-US"/>
              <a:t>Click to edit Master title style</a:t>
            </a:r>
          </a:p>
        </p:txBody>
      </p:sp>
      <p:sp>
        <p:nvSpPr>
          <p:cNvPr id="3" name="Content Placeholder 2"/>
          <p:cNvSpPr>
            <a:spLocks noGrp="1"/>
          </p:cNvSpPr>
          <p:nvPr>
            <p:ph sz="half" idx="1"/>
          </p:nvPr>
        </p:nvSpPr>
        <p:spPr>
          <a:xfrm>
            <a:off x="581193" y="2228003"/>
            <a:ext cx="5422390"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8DFFE45-3553-4DC4-9AD5-B2500FA1AFCF}" type="datetime1">
              <a:rPr lang="en-US" smtClean="0"/>
              <a:t>10/18/2023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a:p>
        </p:txBody>
      </p:sp>
    </p:spTree>
    <p:extLst>
      <p:ext uri="{BB962C8B-B14F-4D97-AF65-F5344CB8AC3E}">
        <p14:creationId xmlns:p14="http://schemas.microsoft.com/office/powerpoint/2010/main" val="25855063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en-US"/>
              <a:t>Click to edit Master title style</a:t>
            </a:r>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8386893-9A23-4EBD-97E2-0EA473547C38}" type="datetime1">
              <a:rPr lang="en-US" smtClean="0"/>
              <a:t>10/18/2023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12448952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en-US"/>
              <a:t>Click to edit Master title style</a:t>
            </a:r>
          </a:p>
        </p:txBody>
      </p:sp>
      <p:sp>
        <p:nvSpPr>
          <p:cNvPr id="3" name="Date Placeholder 2"/>
          <p:cNvSpPr>
            <a:spLocks noGrp="1"/>
          </p:cNvSpPr>
          <p:nvPr>
            <p:ph type="dt" sz="half" idx="10"/>
          </p:nvPr>
        </p:nvSpPr>
        <p:spPr/>
        <p:txBody>
          <a:bodyPr/>
          <a:lstStyle/>
          <a:p>
            <a:fld id="{A21CB3C1-24C5-4CD4-B012-B4D5628CBAA7}" type="datetime1">
              <a:rPr lang="en-US" smtClean="0"/>
              <a:t>10/18/2023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11670937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F8958C55-B7DF-4837-AFEF-832A272D728A}" type="datetime1">
              <a:rPr lang="en-US" smtClean="0"/>
              <a:t>10/18/2023</a:t>
            </a:fld>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12803F2D-541A-48D7-994F-54347B42C16C}" type="slidenum">
              <a:rPr lang="en-US" smtClean="0"/>
              <a:pPr>
                <a:defRPr/>
              </a:pPr>
              <a:t>‹#›</a:t>
            </a:fld>
            <a:endParaRPr lang="en-US"/>
          </a:p>
        </p:txBody>
      </p:sp>
    </p:spTree>
    <p:extLst>
      <p:ext uri="{BB962C8B-B14F-4D97-AF65-F5344CB8AC3E}">
        <p14:creationId xmlns:p14="http://schemas.microsoft.com/office/powerpoint/2010/main" val="25150774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n-US"/>
              <a:t>Click to edit Master title style</a:t>
            </a:r>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5F98250F-34A6-4978-8AEB-DA31A452AA30}" type="datetime1">
              <a:rPr lang="en-US" smtClean="0"/>
              <a:t>10/18/2023</a:t>
            </a:fld>
            <a:endParaRPr lang="en-US"/>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a:p>
        </p:txBody>
      </p:sp>
    </p:spTree>
    <p:extLst>
      <p:ext uri="{BB962C8B-B14F-4D97-AF65-F5344CB8AC3E}">
        <p14:creationId xmlns:p14="http://schemas.microsoft.com/office/powerpoint/2010/main" val="20714743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n-US"/>
              <a:t>Click to edit Master title style</a:t>
            </a:r>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3A25723-85C1-4875-B649-E5EF03A8EFB5}" type="datetime1">
              <a:rPr lang="en-US" smtClean="0"/>
              <a:t>10/18/2023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32708542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8C60A96-C4C7-46B0-961A-283F1DA52354}" type="datetime1">
              <a:rPr lang="en-US" smtClean="0"/>
              <a:t>10/18/2023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40296949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DBDB578E-C4D5-4F69-AD4A-07C46E15D0BA}" type="datetime1">
              <a:rPr lang="en-US" smtClean="0"/>
              <a:t>10/18/2023</a:t>
            </a:fld>
            <a:endParaRPr lang="en-US"/>
          </a:p>
        </p:txBody>
      </p:sp>
      <p:sp>
        <p:nvSpPr>
          <p:cNvPr id="5" name="Footer Placeholder 4"/>
          <p:cNvSpPr>
            <a:spLocks noGrp="1"/>
          </p:cNvSpPr>
          <p:nvPr>
            <p:ph type="ftr" sz="quarter" idx="11"/>
          </p:nvPr>
        </p:nvSpPr>
        <p:spPr>
          <a:xfrm>
            <a:off x="774923" y="5951811"/>
            <a:ext cx="7896279" cy="365125"/>
          </a:xfrm>
        </p:spPr>
        <p:txBody>
          <a:bodyPr/>
          <a:lstStyle/>
          <a:p>
            <a:endParaRPr lang="en-US"/>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a:p>
        </p:txBody>
      </p:sp>
    </p:spTree>
    <p:extLst>
      <p:ext uri="{BB962C8B-B14F-4D97-AF65-F5344CB8AC3E}">
        <p14:creationId xmlns:p14="http://schemas.microsoft.com/office/powerpoint/2010/main" val="35746654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1156DAF-D887-4FC8-A514-4EF7188E3661}" type="datetimeFigureOut">
              <a:rPr lang="en-US" smtClean="0"/>
              <a:t>10/18/2023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0AF9FB-6E46-402D-9B3E-C9E5B2987763}" type="slidenum">
              <a:rPr lang="en-US" smtClean="0"/>
              <a:t>‹#›</a:t>
            </a:fld>
            <a:endParaRPr lang="en-US"/>
          </a:p>
        </p:txBody>
      </p:sp>
    </p:spTree>
    <p:extLst>
      <p:ext uri="{BB962C8B-B14F-4D97-AF65-F5344CB8AC3E}">
        <p14:creationId xmlns:p14="http://schemas.microsoft.com/office/powerpoint/2010/main" val="270913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9EA5FA58-BD56-48C2-8B17-0F698BECA84A}" type="datetime1">
              <a:rPr lang="en-US" smtClean="0"/>
              <a:t>10/18/2023</a:t>
            </a:fld>
            <a:endParaRPr lang="en-US"/>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en-US"/>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D57F1E4F-1CFF-5643-939E-217C01CDF565}" type="slidenum">
              <a:rPr lang="en-US" smtClean="0"/>
              <a:pPr/>
              <a:t>‹#›</a:t>
            </a:fld>
            <a:endParaRPr lang="en-US"/>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1025716429"/>
      </p:ext>
    </p:extLst>
  </p:cSld>
  <p:clrMap bg1="lt1" tx1="dk1" bg2="lt2" tx2="dk2" accent1="accent1" accent2="accent2" accent3="accent3" accent4="accent4" accent5="accent5" accent6="accent6" hlink="hlink" folHlink="folHlink"/>
  <p:sldLayoutIdLst>
    <p:sldLayoutId id="2147483892" r:id="rId1"/>
    <p:sldLayoutId id="2147483893" r:id="rId2"/>
    <p:sldLayoutId id="2147483894" r:id="rId3"/>
    <p:sldLayoutId id="2147483895" r:id="rId4"/>
    <p:sldLayoutId id="2147483896" r:id="rId5"/>
    <p:sldLayoutId id="2147483897" r:id="rId6"/>
    <p:sldLayoutId id="2147483898" r:id="rId7"/>
    <p:sldLayoutId id="2147483899" r:id="rId8"/>
    <p:sldLayoutId id="2147483900" r:id="rId9"/>
    <p:sldLayoutId id="2147483901" r:id="rId10"/>
    <p:sldLayoutId id="2147483902" r:id="rId11"/>
  </p:sldLayoutIdLst>
  <p:hf hdr="0" ftr="0"/>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1156DAF-D887-4FC8-A514-4EF7188E3661}" type="datetimeFigureOut">
              <a:rPr lang="en-US" smtClean="0"/>
              <a:t>10/18/2023</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A0AF9FB-6E46-402D-9B3E-C9E5B2987763}" type="slidenum">
              <a:rPr lang="en-US" smtClean="0"/>
              <a:t>‹#›</a:t>
            </a:fld>
            <a:endParaRPr lang="en-US"/>
          </a:p>
        </p:txBody>
      </p:sp>
    </p:spTree>
    <p:extLst>
      <p:ext uri="{BB962C8B-B14F-4D97-AF65-F5344CB8AC3E}">
        <p14:creationId xmlns:p14="http://schemas.microsoft.com/office/powerpoint/2010/main" val="3081199233"/>
      </p:ext>
    </p:extLst>
  </p:cSld>
  <p:clrMap bg1="lt1" tx1="dk1" bg2="lt2" tx2="dk2" accent1="accent1" accent2="accent2" accent3="accent3" accent4="accent4" accent5="accent5" accent6="accent6" hlink="hlink" folHlink="folHlink"/>
  <p:sldLayoutIdLst>
    <p:sldLayoutId id="2147483650" r:id="rId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xml"/><Relationship Id="rId5" Type="http://schemas.openxmlformats.org/officeDocument/2006/relationships/image" Target="../media/image2.png"/><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9" Type="http://schemas.openxmlformats.org/officeDocument/2006/relationships/image" Target="../media/image1.jpeg"/></Relationships>
</file>

<file path=ppt/slides/_rels/slide3.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 Id="rId9" Type="http://schemas.openxmlformats.org/officeDocument/2006/relationships/image" Target="../media/image1.jpeg"/></Relationships>
</file>

<file path=ppt/slides/_rels/slide4.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svg"/><Relationship Id="rId3" Type="http://schemas.openxmlformats.org/officeDocument/2006/relationships/image" Target="../media/image4.svg"/><Relationship Id="rId7" Type="http://schemas.openxmlformats.org/officeDocument/2006/relationships/image" Target="../media/image8.svg"/><Relationship Id="rId12" Type="http://schemas.openxmlformats.org/officeDocument/2006/relationships/image" Target="../media/image13.png"/><Relationship Id="rId17" Type="http://schemas.openxmlformats.org/officeDocument/2006/relationships/image" Target="../media/image18.svg"/><Relationship Id="rId2" Type="http://schemas.openxmlformats.org/officeDocument/2006/relationships/image" Target="../media/image3.png"/><Relationship Id="rId16" Type="http://schemas.openxmlformats.org/officeDocument/2006/relationships/image" Target="../media/image17.png"/><Relationship Id="rId1" Type="http://schemas.openxmlformats.org/officeDocument/2006/relationships/slideLayout" Target="../slideLayouts/slideLayout7.xml"/><Relationship Id="rId6" Type="http://schemas.openxmlformats.org/officeDocument/2006/relationships/image" Target="../media/image7.png"/><Relationship Id="rId11" Type="http://schemas.openxmlformats.org/officeDocument/2006/relationships/image" Target="../media/image12.svg"/><Relationship Id="rId5" Type="http://schemas.openxmlformats.org/officeDocument/2006/relationships/image" Target="../media/image6.svg"/><Relationship Id="rId15" Type="http://schemas.openxmlformats.org/officeDocument/2006/relationships/image" Target="../media/image16.sv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svg"/><Relationship Id="rId14" Type="http://schemas.openxmlformats.org/officeDocument/2006/relationships/image" Target="../media/image15.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xml"/><Relationship Id="rId1" Type="http://schemas.openxmlformats.org/officeDocument/2006/relationships/tags" Target="../tags/tag2.xml"/><Relationship Id="rId5" Type="http://schemas.openxmlformats.org/officeDocument/2006/relationships/image" Target="../media/image1.jpe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notesSlide" Target="../notesSlides/notesSlide5.xml"/><Relationship Id="rId7" Type="http://schemas.openxmlformats.org/officeDocument/2006/relationships/diagramColors" Target="../diagrams/colors3.xml"/><Relationship Id="rId2" Type="http://schemas.openxmlformats.org/officeDocument/2006/relationships/slideLayout" Target="../slideLayouts/slideLayout2.xml"/><Relationship Id="rId1" Type="http://schemas.openxmlformats.org/officeDocument/2006/relationships/tags" Target="../tags/tag3.xml"/><Relationship Id="rId6" Type="http://schemas.openxmlformats.org/officeDocument/2006/relationships/diagramQuickStyle" Target="../diagrams/quickStyle3.xml"/><Relationship Id="rId5" Type="http://schemas.openxmlformats.org/officeDocument/2006/relationships/diagramLayout" Target="../diagrams/layout3.xml"/><Relationship Id="rId10" Type="http://schemas.openxmlformats.org/officeDocument/2006/relationships/image" Target="../media/image1.jpeg"/><Relationship Id="rId4" Type="http://schemas.openxmlformats.org/officeDocument/2006/relationships/diagramData" Target="../diagrams/data3.xml"/><Relationship Id="rId9"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xml"/><Relationship Id="rId1" Type="http://schemas.openxmlformats.org/officeDocument/2006/relationships/tags" Target="../tags/tag4.xml"/><Relationship Id="rId5" Type="http://schemas.openxmlformats.org/officeDocument/2006/relationships/image" Target="../media/image1.jpe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 Id="rId9" Type="http://schemas.openxmlformats.org/officeDocument/2006/relationships/image" Target="../media/image1.jpeg"/></Relationships>
</file>

<file path=ppt/slides/_rels/slide9.xml.rels><?xml version="1.0" encoding="UTF-8" standalone="yes"?>
<Relationships xmlns="http://schemas.openxmlformats.org/package/2006/relationships"><Relationship Id="rId8" Type="http://schemas.openxmlformats.org/officeDocument/2006/relationships/diagramData" Target="../diagrams/data6.xml"/><Relationship Id="rId13" Type="http://schemas.openxmlformats.org/officeDocument/2006/relationships/image" Target="../media/image2.png"/><Relationship Id="rId3" Type="http://schemas.openxmlformats.org/officeDocument/2006/relationships/diagramData" Target="../diagrams/data5.xml"/><Relationship Id="rId7" Type="http://schemas.microsoft.com/office/2007/relationships/diagramDrawing" Target="../diagrams/drawing5.xml"/><Relationship Id="rId12" Type="http://schemas.microsoft.com/office/2007/relationships/diagramDrawing" Target="../diagrams/drawing6.xml"/><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diagramColors" Target="../diagrams/colors5.xml"/><Relationship Id="rId11" Type="http://schemas.openxmlformats.org/officeDocument/2006/relationships/diagramColors" Target="../diagrams/colors6.xml"/><Relationship Id="rId5" Type="http://schemas.openxmlformats.org/officeDocument/2006/relationships/diagramQuickStyle" Target="../diagrams/quickStyle5.xml"/><Relationship Id="rId10" Type="http://schemas.openxmlformats.org/officeDocument/2006/relationships/diagramQuickStyle" Target="../diagrams/quickStyle6.xml"/><Relationship Id="rId4" Type="http://schemas.openxmlformats.org/officeDocument/2006/relationships/diagramLayout" Target="../diagrams/layout5.xml"/><Relationship Id="rId9" Type="http://schemas.openxmlformats.org/officeDocument/2006/relationships/diagramLayout" Target="../diagrams/layout6.xml"/><Relationship Id="rId14" Type="http://schemas.openxmlformats.org/officeDocument/2006/relationships/image" Target="../media/image1.jpe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image" Target="../media/image1.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8" Type="http://schemas.microsoft.com/office/2007/relationships/diagramDrawing" Target="../diagrams/drawing7.xml"/><Relationship Id="rId3" Type="http://schemas.openxmlformats.org/officeDocument/2006/relationships/notesSlide" Target="../notesSlides/notesSlide13.xml"/><Relationship Id="rId7" Type="http://schemas.openxmlformats.org/officeDocument/2006/relationships/diagramColors" Target="../diagrams/colors7.xml"/><Relationship Id="rId2" Type="http://schemas.openxmlformats.org/officeDocument/2006/relationships/slideLayout" Target="../slideLayouts/slideLayout2.xml"/><Relationship Id="rId1" Type="http://schemas.openxmlformats.org/officeDocument/2006/relationships/tags" Target="../tags/tag5.xml"/><Relationship Id="rId6" Type="http://schemas.openxmlformats.org/officeDocument/2006/relationships/diagramQuickStyle" Target="../diagrams/quickStyle7.xml"/><Relationship Id="rId5" Type="http://schemas.openxmlformats.org/officeDocument/2006/relationships/diagramLayout" Target="../diagrams/layout7.xml"/><Relationship Id="rId10" Type="http://schemas.openxmlformats.org/officeDocument/2006/relationships/image" Target="../media/image1.jpeg"/><Relationship Id="rId4" Type="http://schemas.openxmlformats.org/officeDocument/2006/relationships/diagramData" Target="../diagrams/data7.xml"/><Relationship Id="rId9" Type="http://schemas.openxmlformats.org/officeDocument/2006/relationships/image" Target="../media/image2.png"/></Relationships>
</file>

<file path=ppt/slides/_rels/slide15.xml.rels><?xml version="1.0" encoding="UTF-8" standalone="yes"?>
<Relationships xmlns="http://schemas.openxmlformats.org/package/2006/relationships"><Relationship Id="rId8" Type="http://schemas.microsoft.com/office/2007/relationships/diagramDrawing" Target="../diagrams/drawing8.xml"/><Relationship Id="rId3" Type="http://schemas.openxmlformats.org/officeDocument/2006/relationships/notesSlide" Target="../notesSlides/notesSlide14.xml"/><Relationship Id="rId7" Type="http://schemas.openxmlformats.org/officeDocument/2006/relationships/diagramColors" Target="../diagrams/colors8.xml"/><Relationship Id="rId2" Type="http://schemas.openxmlformats.org/officeDocument/2006/relationships/slideLayout" Target="../slideLayouts/slideLayout2.xml"/><Relationship Id="rId1" Type="http://schemas.openxmlformats.org/officeDocument/2006/relationships/tags" Target="../tags/tag6.xml"/><Relationship Id="rId6" Type="http://schemas.openxmlformats.org/officeDocument/2006/relationships/diagramQuickStyle" Target="../diagrams/quickStyle8.xml"/><Relationship Id="rId5" Type="http://schemas.openxmlformats.org/officeDocument/2006/relationships/diagramLayout" Target="../diagrams/layout8.xml"/><Relationship Id="rId10" Type="http://schemas.openxmlformats.org/officeDocument/2006/relationships/image" Target="../media/image1.jpeg"/><Relationship Id="rId4" Type="http://schemas.openxmlformats.org/officeDocument/2006/relationships/diagramData" Target="../diagrams/data8.xml"/><Relationship Id="rId9"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1.jpe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2.png"/><Relationship Id="rId5" Type="http://schemas.openxmlformats.org/officeDocument/2006/relationships/image" Target="../media/image19.png"/><Relationship Id="rId4" Type="http://schemas.openxmlformats.org/officeDocument/2006/relationships/notesSlide" Target="../notesSlides/notesSlide1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 Id="rId9" Type="http://schemas.openxmlformats.org/officeDocument/2006/relationships/image" Target="../media/image1.jpe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ags" Target="../tags/tag7.xml"/><Relationship Id="rId5" Type="http://schemas.openxmlformats.org/officeDocument/2006/relationships/image" Target="../media/image1.jpeg"/><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ags" Target="../tags/tag8.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ags" Target="../tags/tag9.xml"/></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tags" Target="../tags/tag10.xml"/><Relationship Id="rId5" Type="http://schemas.openxmlformats.org/officeDocument/2006/relationships/image" Target="../media/image1.jpeg"/><Relationship Id="rId4" Type="http://schemas.openxmlformats.org/officeDocument/2006/relationships/image" Target="../media/image2.png"/></Relationships>
</file>

<file path=ppt/slides/_rels/slide25.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 Id="rId9" Type="http://schemas.openxmlformats.org/officeDocument/2006/relationships/image" Target="../media/image1.jpeg"/></Relationships>
</file>

<file path=ppt/slides/_rels/slide26.xml.rels><?xml version="1.0" encoding="UTF-8" standalone="yes"?>
<Relationships xmlns="http://schemas.openxmlformats.org/package/2006/relationships"><Relationship Id="rId8" Type="http://schemas.openxmlformats.org/officeDocument/2006/relationships/diagramData" Target="../diagrams/data12.xml"/><Relationship Id="rId13" Type="http://schemas.openxmlformats.org/officeDocument/2006/relationships/image" Target="../media/image2.png"/><Relationship Id="rId3" Type="http://schemas.openxmlformats.org/officeDocument/2006/relationships/diagramData" Target="../diagrams/data11.xml"/><Relationship Id="rId7" Type="http://schemas.microsoft.com/office/2007/relationships/diagramDrawing" Target="../diagrams/drawing11.xml"/><Relationship Id="rId12" Type="http://schemas.microsoft.com/office/2007/relationships/diagramDrawing" Target="../diagrams/drawing12.xml"/><Relationship Id="rId2" Type="http://schemas.openxmlformats.org/officeDocument/2006/relationships/notesSlide" Target="../notesSlides/notesSlide24.xml"/><Relationship Id="rId1" Type="http://schemas.openxmlformats.org/officeDocument/2006/relationships/slideLayout" Target="../slideLayouts/slideLayout4.xml"/><Relationship Id="rId6" Type="http://schemas.openxmlformats.org/officeDocument/2006/relationships/diagramColors" Target="../diagrams/colors11.xml"/><Relationship Id="rId11" Type="http://schemas.openxmlformats.org/officeDocument/2006/relationships/diagramColors" Target="../diagrams/colors12.xml"/><Relationship Id="rId5" Type="http://schemas.openxmlformats.org/officeDocument/2006/relationships/diagramQuickStyle" Target="../diagrams/quickStyle11.xml"/><Relationship Id="rId10" Type="http://schemas.openxmlformats.org/officeDocument/2006/relationships/diagramQuickStyle" Target="../diagrams/quickStyle12.xml"/><Relationship Id="rId4" Type="http://schemas.openxmlformats.org/officeDocument/2006/relationships/diagramLayout" Target="../diagrams/layout11.xml"/><Relationship Id="rId9" Type="http://schemas.openxmlformats.org/officeDocument/2006/relationships/diagramLayout" Target="../diagrams/layout12.xml"/><Relationship Id="rId14" Type="http://schemas.openxmlformats.org/officeDocument/2006/relationships/image" Target="../media/image1.jpeg"/></Relationships>
</file>

<file path=ppt/slides/_rels/slide27.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 Id="rId9" Type="http://schemas.openxmlformats.org/officeDocument/2006/relationships/image" Target="../media/image1.jpeg"/></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2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Data" Target="../diagrams/data14.xml"/><Relationship Id="rId7" Type="http://schemas.microsoft.com/office/2007/relationships/diagramDrawing" Target="../diagrams/drawing14.xml"/><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diagramColors" Target="../diagrams/colors14.xml"/><Relationship Id="rId5" Type="http://schemas.openxmlformats.org/officeDocument/2006/relationships/diagramQuickStyle" Target="../diagrams/quickStyle14.xml"/><Relationship Id="rId4" Type="http://schemas.openxmlformats.org/officeDocument/2006/relationships/diagramLayout" Target="../diagrams/layout14.xml"/><Relationship Id="rId9" Type="http://schemas.openxmlformats.org/officeDocument/2006/relationships/image" Target="../media/image1.jpeg"/></Relationships>
</file>

<file path=ppt/slides/_rels/slide3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Data" Target="../diagrams/data15.xml"/><Relationship Id="rId7" Type="http://schemas.microsoft.com/office/2007/relationships/diagramDrawing" Target="../diagrams/drawing15.xml"/><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diagramColors" Target="../diagrams/colors15.xml"/><Relationship Id="rId5" Type="http://schemas.openxmlformats.org/officeDocument/2006/relationships/diagramQuickStyle" Target="../diagrams/quickStyle15.xml"/><Relationship Id="rId4" Type="http://schemas.openxmlformats.org/officeDocument/2006/relationships/diagramLayout" Target="../diagrams/layout15.xml"/><Relationship Id="rId9" Type="http://schemas.openxmlformats.org/officeDocument/2006/relationships/image" Target="../media/image1.jpeg"/></Relationships>
</file>

<file path=ppt/slides/_rels/slide3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2.xml"/><Relationship Id="rId1" Type="http://schemas.openxmlformats.org/officeDocument/2006/relationships/tags" Target="../tags/tag11.xml"/><Relationship Id="rId5" Type="http://schemas.openxmlformats.org/officeDocument/2006/relationships/image" Target="../media/image1.jpeg"/><Relationship Id="rId4" Type="http://schemas.openxmlformats.org/officeDocument/2006/relationships/image" Target="../media/image2.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8" Type="http://schemas.microsoft.com/office/2007/relationships/diagramDrawing" Target="../diagrams/drawing16.xml"/><Relationship Id="rId3" Type="http://schemas.openxmlformats.org/officeDocument/2006/relationships/notesSlide" Target="../notesSlides/notesSlide32.xml"/><Relationship Id="rId7" Type="http://schemas.openxmlformats.org/officeDocument/2006/relationships/diagramColors" Target="../diagrams/colors16.xml"/><Relationship Id="rId2" Type="http://schemas.openxmlformats.org/officeDocument/2006/relationships/slideLayout" Target="../slideLayouts/slideLayout12.xml"/><Relationship Id="rId1" Type="http://schemas.openxmlformats.org/officeDocument/2006/relationships/tags" Target="../tags/tag12.xml"/><Relationship Id="rId6" Type="http://schemas.openxmlformats.org/officeDocument/2006/relationships/diagramQuickStyle" Target="../diagrams/quickStyle16.xml"/><Relationship Id="rId5" Type="http://schemas.openxmlformats.org/officeDocument/2006/relationships/diagramLayout" Target="../diagrams/layout16.xml"/><Relationship Id="rId4" Type="http://schemas.openxmlformats.org/officeDocument/2006/relationships/diagramData" Target="../diagrams/data16.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12.xml"/><Relationship Id="rId1" Type="http://schemas.openxmlformats.org/officeDocument/2006/relationships/tags" Target="../tags/tag13.x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2.xml"/><Relationship Id="rId1" Type="http://schemas.openxmlformats.org/officeDocument/2006/relationships/tags" Target="../tags/tag14.xml"/></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12.xml"/><Relationship Id="rId1" Type="http://schemas.openxmlformats.org/officeDocument/2006/relationships/tags" Target="../tags/tag1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Data" Target="../diagrams/data17.xml"/><Relationship Id="rId7" Type="http://schemas.microsoft.com/office/2007/relationships/diagramDrawing" Target="../diagrams/drawing17.xml"/><Relationship Id="rId2" Type="http://schemas.openxmlformats.org/officeDocument/2006/relationships/notesSlide" Target="../notesSlides/notesSlide38.xml"/><Relationship Id="rId1" Type="http://schemas.openxmlformats.org/officeDocument/2006/relationships/slideLayout" Target="../slideLayouts/slideLayout2.xml"/><Relationship Id="rId6" Type="http://schemas.openxmlformats.org/officeDocument/2006/relationships/diagramColors" Target="../diagrams/colors17.xml"/><Relationship Id="rId5" Type="http://schemas.openxmlformats.org/officeDocument/2006/relationships/diagramQuickStyle" Target="../diagrams/quickStyle17.xml"/><Relationship Id="rId4" Type="http://schemas.openxmlformats.org/officeDocument/2006/relationships/diagramLayout" Target="../diagrams/layout17.xml"/><Relationship Id="rId9" Type="http://schemas.openxmlformats.org/officeDocument/2006/relationships/image" Target="../media/image1.jpeg"/></Relationships>
</file>

<file path=ppt/slides/_rels/slide43.xml.rels><?xml version="1.0" encoding="UTF-8" standalone="yes"?>
<Relationships xmlns="http://schemas.openxmlformats.org/package/2006/relationships"><Relationship Id="rId8" Type="http://schemas.microsoft.com/office/2007/relationships/diagramDrawing" Target="../diagrams/drawing18.xml"/><Relationship Id="rId3" Type="http://schemas.openxmlformats.org/officeDocument/2006/relationships/notesSlide" Target="../notesSlides/notesSlide39.xml"/><Relationship Id="rId7" Type="http://schemas.openxmlformats.org/officeDocument/2006/relationships/diagramColors" Target="../diagrams/colors18.xml"/><Relationship Id="rId2" Type="http://schemas.openxmlformats.org/officeDocument/2006/relationships/slideLayout" Target="../slideLayouts/slideLayout2.xml"/><Relationship Id="rId1" Type="http://schemas.openxmlformats.org/officeDocument/2006/relationships/tags" Target="../tags/tag16.xml"/><Relationship Id="rId6" Type="http://schemas.openxmlformats.org/officeDocument/2006/relationships/diagramQuickStyle" Target="../diagrams/quickStyle18.xml"/><Relationship Id="rId5" Type="http://schemas.openxmlformats.org/officeDocument/2006/relationships/diagramLayout" Target="../diagrams/layout18.xml"/><Relationship Id="rId10" Type="http://schemas.openxmlformats.org/officeDocument/2006/relationships/image" Target="../media/image1.jpeg"/><Relationship Id="rId4" Type="http://schemas.openxmlformats.org/officeDocument/2006/relationships/diagramData" Target="../diagrams/data18.xml"/><Relationship Id="rId9" Type="http://schemas.openxmlformats.org/officeDocument/2006/relationships/image" Target="../media/image2.png"/></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6.xml"/><Relationship Id="rId1" Type="http://schemas.openxmlformats.org/officeDocument/2006/relationships/tags" Target="../tags/tag17.xml"/><Relationship Id="rId6" Type="http://schemas.openxmlformats.org/officeDocument/2006/relationships/image" Target="../media/image1.jpeg"/><Relationship Id="rId5" Type="http://schemas.openxmlformats.org/officeDocument/2006/relationships/image" Target="../media/image2.png"/><Relationship Id="rId4" Type="http://schemas.openxmlformats.org/officeDocument/2006/relationships/image" Target="../media/image24.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25" name="Rectangle 71">
            <a:extLst>
              <a:ext uri="{FF2B5EF4-FFF2-40B4-BE49-F238E27FC236}">
                <a16:creationId xmlns:a16="http://schemas.microsoft.com/office/drawing/2014/main" id="{00BDC88A-176A-4C74-9A93-7C0BC765F4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26" name="Rectangle 73">
            <a:extLst>
              <a:ext uri="{FF2B5EF4-FFF2-40B4-BE49-F238E27FC236}">
                <a16:creationId xmlns:a16="http://schemas.microsoft.com/office/drawing/2014/main" id="{20F81E05-F529-4DFE-AFC8-E3E964F95E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1191" y="455422"/>
            <a:ext cx="1106164" cy="5859735"/>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5127" name="Rectangle 75">
            <a:extLst>
              <a:ext uri="{FF2B5EF4-FFF2-40B4-BE49-F238E27FC236}">
                <a16:creationId xmlns:a16="http://schemas.microsoft.com/office/drawing/2014/main" id="{7358E157-7D0A-4F9C-8B70-83F2B7AA98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84420" y="455421"/>
            <a:ext cx="6248454" cy="5859736"/>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2156346" y="1024820"/>
            <a:ext cx="5526993" cy="4720938"/>
          </a:xfrm>
        </p:spPr>
        <p:txBody>
          <a:bodyPr vert="horz" lIns="91440" tIns="45720" rIns="91440" bIns="45720" rtlCol="0" anchor="ctr">
            <a:normAutofit/>
          </a:bodyPr>
          <a:lstStyle/>
          <a:p>
            <a:pPr algn="ctr">
              <a:defRPr/>
            </a:pPr>
            <a:r>
              <a:rPr lang="en-US" sz="6000" dirty="0">
                <a:solidFill>
                  <a:srgbClr val="FFFFFF"/>
                </a:solidFill>
              </a:rPr>
              <a:t>What’s New In Medicare 2024</a:t>
            </a:r>
            <a:endParaRPr lang="en-US" dirty="0"/>
          </a:p>
        </p:txBody>
      </p:sp>
      <p:sp>
        <p:nvSpPr>
          <p:cNvPr id="5128" name="Rectangle 77">
            <a:extLst>
              <a:ext uri="{FF2B5EF4-FFF2-40B4-BE49-F238E27FC236}">
                <a16:creationId xmlns:a16="http://schemas.microsoft.com/office/drawing/2014/main" id="{8977A541-1F4E-4C7A-B7E2-4D5926B762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29872" y="453643"/>
            <a:ext cx="3615595" cy="5863293"/>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5123" name="Subtitle 2"/>
          <p:cNvSpPr>
            <a:spLocks noGrp="1"/>
          </p:cNvSpPr>
          <p:nvPr>
            <p:ph type="subTitle" idx="1"/>
          </p:nvPr>
        </p:nvSpPr>
        <p:spPr>
          <a:xfrm>
            <a:off x="8317076" y="1024820"/>
            <a:ext cx="3147043" cy="4720938"/>
          </a:xfrm>
        </p:spPr>
        <p:txBody>
          <a:bodyPr vert="horz" lIns="91440" tIns="45720" rIns="91440" bIns="45720" rtlCol="0" anchor="ctr">
            <a:normAutofit/>
          </a:bodyPr>
          <a:lstStyle/>
          <a:p>
            <a:pPr algn="ctr"/>
            <a:r>
              <a:rPr lang="en-US" sz="3300">
                <a:solidFill>
                  <a:srgbClr val="FFFFFF"/>
                </a:solidFill>
              </a:rPr>
              <a:t>Michigan</a:t>
            </a:r>
            <a:endParaRPr lang="en-US">
              <a:solidFill>
                <a:srgbClr val="ED8428"/>
              </a:solidFill>
            </a:endParaRPr>
          </a:p>
          <a:p>
            <a:pPr algn="ctr"/>
            <a:r>
              <a:rPr lang="en-US" sz="3300">
                <a:solidFill>
                  <a:srgbClr val="FFFFFF"/>
                </a:solidFill>
              </a:rPr>
              <a:t> Medicare</a:t>
            </a:r>
            <a:endParaRPr lang="en-US">
              <a:solidFill>
                <a:srgbClr val="ED8428"/>
              </a:solidFill>
            </a:endParaRPr>
          </a:p>
          <a:p>
            <a:pPr algn="ctr"/>
            <a:r>
              <a:rPr lang="en-US" sz="3300">
                <a:solidFill>
                  <a:srgbClr val="FFFFFF"/>
                </a:solidFill>
              </a:rPr>
              <a:t> </a:t>
            </a:r>
            <a:r>
              <a:rPr lang="en-US" sz="3300" cap="all">
                <a:solidFill>
                  <a:srgbClr val="FFFFFF"/>
                </a:solidFill>
              </a:rPr>
              <a:t>Assistance Program (MMAP)</a:t>
            </a:r>
            <a:endParaRPr lang="en-US"/>
          </a:p>
          <a:p>
            <a:pPr marL="0" indent="0" algn="ctr">
              <a:buNone/>
            </a:pPr>
            <a:r>
              <a:rPr lang="en-US" sz="3300" cap="all">
                <a:solidFill>
                  <a:srgbClr val="FFFFFF"/>
                </a:solidFill>
              </a:rPr>
              <a:t>Area Agency on Aging 1-B</a:t>
            </a:r>
          </a:p>
        </p:txBody>
      </p:sp>
      <p:pic>
        <p:nvPicPr>
          <p:cNvPr id="18" name="Picture 5">
            <a:extLst>
              <a:ext uri="{FF2B5EF4-FFF2-40B4-BE49-F238E27FC236}">
                <a16:creationId xmlns:a16="http://schemas.microsoft.com/office/drawing/2014/main" id="{2FFCD875-8DE1-4051-83E7-782ACC24019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08744" y="6382708"/>
            <a:ext cx="781050" cy="419100"/>
          </a:xfrm>
          <a:prstGeom prst="rect">
            <a:avLst/>
          </a:prstGeom>
          <a:noFill/>
          <a:extLst>
            <a:ext uri="{909E8E84-426E-40DD-AFC4-6F175D3DCCD1}">
              <a14:hiddenFill xmlns:a14="http://schemas.microsoft.com/office/drawing/2010/main">
                <a:solidFill>
                  <a:srgbClr val="FFFFFF"/>
                </a:solidFill>
              </a14:hiddenFill>
            </a:ext>
          </a:extLst>
        </p:spPr>
      </p:pic>
      <p:sp>
        <p:nvSpPr>
          <p:cNvPr id="20" name="Date Placeholder 4">
            <a:extLst>
              <a:ext uri="{FF2B5EF4-FFF2-40B4-BE49-F238E27FC236}">
                <a16:creationId xmlns:a16="http://schemas.microsoft.com/office/drawing/2014/main" id="{C4504BAB-B3E3-4AD5-8AEF-71EE1AE26CB6}"/>
              </a:ext>
            </a:extLst>
          </p:cNvPr>
          <p:cNvSpPr>
            <a:spLocks noGrp="1"/>
          </p:cNvSpPr>
          <p:nvPr>
            <p:ph type="dt" sz="half" idx="10"/>
          </p:nvPr>
        </p:nvSpPr>
        <p:spPr>
          <a:xfrm>
            <a:off x="8822201" y="6427126"/>
            <a:ext cx="2844799" cy="365125"/>
          </a:xfrm>
        </p:spPr>
        <p:txBody>
          <a:bodyPr/>
          <a:lstStyle/>
          <a:p>
            <a:pPr>
              <a:defRPr/>
            </a:pPr>
            <a:fld id="{B9976941-296B-43DB-9524-39620E188801}" type="datetime1">
              <a:rPr lang="en-US" smtClean="0">
                <a:solidFill>
                  <a:schemeClr val="accent2"/>
                </a:solidFill>
              </a:rPr>
              <a:t>10/18/2023</a:t>
            </a:fld>
            <a:endParaRPr lang="en-US">
              <a:solidFill>
                <a:schemeClr val="accent2"/>
              </a:solidFill>
            </a:endParaRPr>
          </a:p>
        </p:txBody>
      </p:sp>
      <p:sp>
        <p:nvSpPr>
          <p:cNvPr id="3" name="Slide Number Placeholder 2">
            <a:extLst>
              <a:ext uri="{FF2B5EF4-FFF2-40B4-BE49-F238E27FC236}">
                <a16:creationId xmlns:a16="http://schemas.microsoft.com/office/drawing/2014/main" id="{C32185C4-59A4-659B-E0D4-259AB49C62FC}"/>
              </a:ext>
            </a:extLst>
          </p:cNvPr>
          <p:cNvSpPr>
            <a:spLocks noGrp="1"/>
          </p:cNvSpPr>
          <p:nvPr>
            <p:ph type="sldNum" sz="quarter" idx="12"/>
          </p:nvPr>
        </p:nvSpPr>
        <p:spPr/>
        <p:txBody>
          <a:bodyPr/>
          <a:lstStyle/>
          <a:p>
            <a:pPr>
              <a:defRPr/>
            </a:pPr>
            <a:fld id="{6DBA5882-6D2A-4CCD-800A-025B373308D8}" type="slidenum">
              <a:rPr lang="en-US" smtClean="0"/>
              <a:pPr>
                <a:defRPr/>
              </a:pPr>
              <a:t>1</a:t>
            </a:fld>
            <a:endParaRPr lang="en-US"/>
          </a:p>
        </p:txBody>
      </p:sp>
      <p:pic>
        <p:nvPicPr>
          <p:cNvPr id="5" name="Picture 4" descr="Text&#10;&#10;Description automatically generated">
            <a:extLst>
              <a:ext uri="{FF2B5EF4-FFF2-40B4-BE49-F238E27FC236}">
                <a16:creationId xmlns:a16="http://schemas.microsoft.com/office/drawing/2014/main" id="{10258842-1020-9E73-EEF8-84D23873BBF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887016" y="6230610"/>
            <a:ext cx="1860422" cy="660835"/>
          </a:xfrm>
          <a:prstGeom prst="rect">
            <a:avLst/>
          </a:prstGeom>
        </p:spPr>
      </p:pic>
    </p:spTree>
    <p:custDataLst>
      <p:tags r:id="rId1"/>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866AAB-7B70-4B24-A8B3-64F28793933A}"/>
              </a:ext>
            </a:extLst>
          </p:cNvPr>
          <p:cNvSpPr>
            <a:spLocks noGrp="1"/>
          </p:cNvSpPr>
          <p:nvPr>
            <p:ph type="title"/>
          </p:nvPr>
        </p:nvSpPr>
        <p:spPr/>
        <p:txBody>
          <a:bodyPr>
            <a:normAutofit/>
          </a:bodyPr>
          <a:lstStyle/>
          <a:p>
            <a:pPr algn="ctr"/>
            <a:r>
              <a:rPr lang="en-US" sz="6000"/>
              <a:t>What We Will Cover</a:t>
            </a:r>
          </a:p>
        </p:txBody>
      </p:sp>
      <p:graphicFrame>
        <p:nvGraphicFramePr>
          <p:cNvPr id="6" name="Content Placeholder 5">
            <a:extLst>
              <a:ext uri="{FF2B5EF4-FFF2-40B4-BE49-F238E27FC236}">
                <a16:creationId xmlns:a16="http://schemas.microsoft.com/office/drawing/2014/main" id="{9C68945F-1CAC-4A05-A7C5-5C125E89C999}"/>
              </a:ext>
            </a:extLst>
          </p:cNvPr>
          <p:cNvGraphicFramePr>
            <a:graphicFrameLocks noGrp="1"/>
          </p:cNvGraphicFramePr>
          <p:nvPr>
            <p:ph idx="1"/>
            <p:extLst>
              <p:ext uri="{D42A27DB-BD31-4B8C-83A1-F6EECF244321}">
                <p14:modId xmlns:p14="http://schemas.microsoft.com/office/powerpoint/2010/main" val="1979173634"/>
              </p:ext>
            </p:extLst>
          </p:nvPr>
        </p:nvGraphicFramePr>
        <p:xfrm>
          <a:off x="581025" y="2181225"/>
          <a:ext cx="11029950" cy="36782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Date Placeholder 4">
            <a:extLst>
              <a:ext uri="{FF2B5EF4-FFF2-40B4-BE49-F238E27FC236}">
                <a16:creationId xmlns:a16="http://schemas.microsoft.com/office/drawing/2014/main" id="{F93F8DFA-915A-45BC-99FE-572F3FE0A798}"/>
              </a:ext>
            </a:extLst>
          </p:cNvPr>
          <p:cNvSpPr>
            <a:spLocks noGrp="1"/>
          </p:cNvSpPr>
          <p:nvPr>
            <p:ph type="dt" sz="half" idx="10"/>
          </p:nvPr>
        </p:nvSpPr>
        <p:spPr>
          <a:xfrm>
            <a:off x="8601818" y="6432021"/>
            <a:ext cx="2844799" cy="365125"/>
          </a:xfrm>
        </p:spPr>
        <p:txBody>
          <a:bodyPr/>
          <a:lstStyle/>
          <a:p>
            <a:pPr>
              <a:defRPr/>
            </a:pPr>
            <a:fld id="{89F837A1-CAC3-4195-8B7E-2FF6B9F3B0F8}" type="datetime1">
              <a:rPr lang="en-US" smtClean="0"/>
              <a:t>10/18/2023</a:t>
            </a:fld>
            <a:endParaRPr lang="en-US"/>
          </a:p>
        </p:txBody>
      </p:sp>
      <p:sp>
        <p:nvSpPr>
          <p:cNvPr id="3" name="Slide Number Placeholder 2">
            <a:extLst>
              <a:ext uri="{FF2B5EF4-FFF2-40B4-BE49-F238E27FC236}">
                <a16:creationId xmlns:a16="http://schemas.microsoft.com/office/drawing/2014/main" id="{53CF4BE2-1929-E8AC-CA13-CE2C7A219715}"/>
              </a:ext>
            </a:extLst>
          </p:cNvPr>
          <p:cNvSpPr>
            <a:spLocks noGrp="1"/>
          </p:cNvSpPr>
          <p:nvPr>
            <p:ph type="sldNum" sz="quarter" idx="12"/>
          </p:nvPr>
        </p:nvSpPr>
        <p:spPr/>
        <p:txBody>
          <a:bodyPr/>
          <a:lstStyle/>
          <a:p>
            <a:fld id="{D57F1E4F-1CFF-5643-939E-217C01CDF565}" type="slidenum">
              <a:rPr lang="en-US" smtClean="0"/>
              <a:pPr/>
              <a:t>2</a:t>
            </a:fld>
            <a:endParaRPr lang="en-US"/>
          </a:p>
        </p:txBody>
      </p:sp>
      <p:pic>
        <p:nvPicPr>
          <p:cNvPr id="4" name="Picture 3" descr="Text&#10;&#10;Description automatically generated">
            <a:extLst>
              <a:ext uri="{FF2B5EF4-FFF2-40B4-BE49-F238E27FC236}">
                <a16:creationId xmlns:a16="http://schemas.microsoft.com/office/drawing/2014/main" id="{11BF5028-2186-13A8-38D8-94263F3EA529}"/>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887016" y="6230610"/>
            <a:ext cx="1860422" cy="660835"/>
          </a:xfrm>
          <a:prstGeom prst="rect">
            <a:avLst/>
          </a:prstGeom>
        </p:spPr>
      </p:pic>
      <p:pic>
        <p:nvPicPr>
          <p:cNvPr id="5" name="Picture 5">
            <a:extLst>
              <a:ext uri="{FF2B5EF4-FFF2-40B4-BE49-F238E27FC236}">
                <a16:creationId xmlns:a16="http://schemas.microsoft.com/office/drawing/2014/main" id="{5BB061FB-41CB-5A35-0756-EE005864278E}"/>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008744" y="6382708"/>
            <a:ext cx="781050" cy="419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549465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416CA20-AD93-43B4-BB53-0BC20FC5B1DC}"/>
              </a:ext>
            </a:extLst>
          </p:cNvPr>
          <p:cNvSpPr>
            <a:spLocks noGrp="1"/>
          </p:cNvSpPr>
          <p:nvPr>
            <p:ph type="title"/>
          </p:nvPr>
        </p:nvSpPr>
        <p:spPr/>
        <p:txBody>
          <a:bodyPr>
            <a:normAutofit/>
          </a:bodyPr>
          <a:lstStyle/>
          <a:p>
            <a:pPr algn="ctr"/>
            <a:r>
              <a:rPr lang="en-US" sz="6000"/>
              <a:t>What is Medicare?</a:t>
            </a:r>
          </a:p>
        </p:txBody>
      </p:sp>
      <p:graphicFrame>
        <p:nvGraphicFramePr>
          <p:cNvPr id="6" name="Diagram 5">
            <a:extLst>
              <a:ext uri="{FF2B5EF4-FFF2-40B4-BE49-F238E27FC236}">
                <a16:creationId xmlns:a16="http://schemas.microsoft.com/office/drawing/2014/main" id="{EA307E4A-18CB-47BD-83D6-AEA0D1A4D24D}"/>
              </a:ext>
            </a:extLst>
          </p:cNvPr>
          <p:cNvGraphicFramePr/>
          <p:nvPr>
            <p:extLst>
              <p:ext uri="{D42A27DB-BD31-4B8C-83A1-F6EECF244321}">
                <p14:modId xmlns:p14="http://schemas.microsoft.com/office/powerpoint/2010/main" val="1416228261"/>
              </p:ext>
            </p:extLst>
          </p:nvPr>
        </p:nvGraphicFramePr>
        <p:xfrm>
          <a:off x="1311214" y="1649079"/>
          <a:ext cx="9902489" cy="412942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Date Placeholder 4">
            <a:extLst>
              <a:ext uri="{FF2B5EF4-FFF2-40B4-BE49-F238E27FC236}">
                <a16:creationId xmlns:a16="http://schemas.microsoft.com/office/drawing/2014/main" id="{141086D3-3836-4EDD-84F0-1C2ACDE0A02D}"/>
              </a:ext>
            </a:extLst>
          </p:cNvPr>
          <p:cNvSpPr>
            <a:spLocks noGrp="1"/>
          </p:cNvSpPr>
          <p:nvPr>
            <p:ph type="dt" sz="half" idx="10"/>
          </p:nvPr>
        </p:nvSpPr>
        <p:spPr>
          <a:xfrm>
            <a:off x="8601818" y="6432021"/>
            <a:ext cx="2844799" cy="365125"/>
          </a:xfrm>
        </p:spPr>
        <p:txBody>
          <a:bodyPr/>
          <a:lstStyle/>
          <a:p>
            <a:pPr>
              <a:defRPr/>
            </a:pPr>
            <a:fld id="{09DBD55B-8A33-42C2-9D4E-221C38DC8753}" type="datetime1">
              <a:rPr lang="en-US" smtClean="0"/>
              <a:t>10/18/2023</a:t>
            </a:fld>
            <a:endParaRPr lang="en-US"/>
          </a:p>
        </p:txBody>
      </p:sp>
      <p:sp>
        <p:nvSpPr>
          <p:cNvPr id="2" name="Slide Number Placeholder 1">
            <a:extLst>
              <a:ext uri="{FF2B5EF4-FFF2-40B4-BE49-F238E27FC236}">
                <a16:creationId xmlns:a16="http://schemas.microsoft.com/office/drawing/2014/main" id="{B81FE1F5-5940-F4DA-2CA3-8D1A7B82A380}"/>
              </a:ext>
            </a:extLst>
          </p:cNvPr>
          <p:cNvSpPr>
            <a:spLocks noGrp="1"/>
          </p:cNvSpPr>
          <p:nvPr>
            <p:ph type="sldNum" sz="quarter" idx="12"/>
          </p:nvPr>
        </p:nvSpPr>
        <p:spPr/>
        <p:txBody>
          <a:bodyPr/>
          <a:lstStyle/>
          <a:p>
            <a:fld id="{D57F1E4F-1CFF-5643-939E-217C01CDF565}" type="slidenum">
              <a:rPr lang="en-US" smtClean="0"/>
              <a:pPr/>
              <a:t>3</a:t>
            </a:fld>
            <a:endParaRPr lang="en-US"/>
          </a:p>
        </p:txBody>
      </p:sp>
      <p:pic>
        <p:nvPicPr>
          <p:cNvPr id="3" name="Picture 2" descr="Text&#10;&#10;Description automatically generated">
            <a:extLst>
              <a:ext uri="{FF2B5EF4-FFF2-40B4-BE49-F238E27FC236}">
                <a16:creationId xmlns:a16="http://schemas.microsoft.com/office/drawing/2014/main" id="{003A7AEC-1707-78E0-A553-86174416DDAD}"/>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887016" y="6230610"/>
            <a:ext cx="1860422" cy="660835"/>
          </a:xfrm>
          <a:prstGeom prst="rect">
            <a:avLst/>
          </a:prstGeom>
        </p:spPr>
      </p:pic>
      <p:pic>
        <p:nvPicPr>
          <p:cNvPr id="5" name="Picture 5">
            <a:extLst>
              <a:ext uri="{FF2B5EF4-FFF2-40B4-BE49-F238E27FC236}">
                <a16:creationId xmlns:a16="http://schemas.microsoft.com/office/drawing/2014/main" id="{7D501721-5641-89BD-7544-02816110382F}"/>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008744" y="6382708"/>
            <a:ext cx="781050" cy="419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835591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3"/>
          <p:cNvSpPr/>
          <p:nvPr/>
        </p:nvSpPr>
        <p:spPr>
          <a:xfrm rot="-10800000">
            <a:off x="1962827" y="1092574"/>
            <a:ext cx="3510030" cy="947708"/>
          </a:xfrm>
          <a:custGeom>
            <a:avLst/>
            <a:gdLst/>
            <a:ahLst/>
            <a:cxnLst/>
            <a:rect l="l" t="t" r="r" b="b"/>
            <a:pathLst>
              <a:path w="5265045" h="1421562">
                <a:moveTo>
                  <a:pt x="0" y="0"/>
                </a:moveTo>
                <a:lnTo>
                  <a:pt x="5265045" y="0"/>
                </a:lnTo>
                <a:lnTo>
                  <a:pt x="5265045" y="1421562"/>
                </a:lnTo>
                <a:lnTo>
                  <a:pt x="0" y="142156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Freeform 4"/>
          <p:cNvSpPr/>
          <p:nvPr/>
        </p:nvSpPr>
        <p:spPr>
          <a:xfrm rot="-10800000">
            <a:off x="6923770" y="1092574"/>
            <a:ext cx="3676689" cy="992706"/>
          </a:xfrm>
          <a:custGeom>
            <a:avLst/>
            <a:gdLst/>
            <a:ahLst/>
            <a:cxnLst/>
            <a:rect l="l" t="t" r="r" b="b"/>
            <a:pathLst>
              <a:path w="5515034" h="1489059">
                <a:moveTo>
                  <a:pt x="0" y="0"/>
                </a:moveTo>
                <a:lnTo>
                  <a:pt x="5515035" y="0"/>
                </a:lnTo>
                <a:lnTo>
                  <a:pt x="5515035" y="1489060"/>
                </a:lnTo>
                <a:lnTo>
                  <a:pt x="0" y="14890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5" name="Freeform 5"/>
          <p:cNvSpPr/>
          <p:nvPr/>
        </p:nvSpPr>
        <p:spPr>
          <a:xfrm>
            <a:off x="2395879" y="1318274"/>
            <a:ext cx="570444" cy="570444"/>
          </a:xfrm>
          <a:custGeom>
            <a:avLst/>
            <a:gdLst/>
            <a:ahLst/>
            <a:cxnLst/>
            <a:rect l="l" t="t" r="r" b="b"/>
            <a:pathLst>
              <a:path w="855666" h="855666">
                <a:moveTo>
                  <a:pt x="0" y="0"/>
                </a:moveTo>
                <a:lnTo>
                  <a:pt x="855666" y="0"/>
                </a:lnTo>
                <a:lnTo>
                  <a:pt x="855666" y="855667"/>
                </a:lnTo>
                <a:lnTo>
                  <a:pt x="0" y="855667"/>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6" name="Freeform 6"/>
          <p:cNvSpPr/>
          <p:nvPr/>
        </p:nvSpPr>
        <p:spPr>
          <a:xfrm>
            <a:off x="7490371" y="1321317"/>
            <a:ext cx="618828" cy="618828"/>
          </a:xfrm>
          <a:custGeom>
            <a:avLst/>
            <a:gdLst/>
            <a:ahLst/>
            <a:cxnLst/>
            <a:rect l="l" t="t" r="r" b="b"/>
            <a:pathLst>
              <a:path w="928242" h="928242">
                <a:moveTo>
                  <a:pt x="0" y="0"/>
                </a:moveTo>
                <a:lnTo>
                  <a:pt x="928242" y="0"/>
                </a:lnTo>
                <a:lnTo>
                  <a:pt x="928242" y="928242"/>
                </a:lnTo>
                <a:lnTo>
                  <a:pt x="0" y="928242"/>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grpSp>
        <p:nvGrpSpPr>
          <p:cNvPr id="7" name="Group 7"/>
          <p:cNvGrpSpPr/>
          <p:nvPr/>
        </p:nvGrpSpPr>
        <p:grpSpPr>
          <a:xfrm>
            <a:off x="1997005" y="2355170"/>
            <a:ext cx="3587099" cy="1435273"/>
            <a:chOff x="0" y="0"/>
            <a:chExt cx="1417126" cy="567022"/>
          </a:xfrm>
        </p:grpSpPr>
        <p:sp>
          <p:nvSpPr>
            <p:cNvPr id="8" name="Freeform 8"/>
            <p:cNvSpPr/>
            <p:nvPr/>
          </p:nvSpPr>
          <p:spPr>
            <a:xfrm>
              <a:off x="0" y="0"/>
              <a:ext cx="1417126" cy="567022"/>
            </a:xfrm>
            <a:custGeom>
              <a:avLst/>
              <a:gdLst/>
              <a:ahLst/>
              <a:cxnLst/>
              <a:rect l="l" t="t" r="r" b="b"/>
              <a:pathLst>
                <a:path w="1417126" h="567022">
                  <a:moveTo>
                    <a:pt x="0" y="0"/>
                  </a:moveTo>
                  <a:lnTo>
                    <a:pt x="1417126" y="0"/>
                  </a:lnTo>
                  <a:lnTo>
                    <a:pt x="1417126" y="567022"/>
                  </a:lnTo>
                  <a:lnTo>
                    <a:pt x="0" y="567022"/>
                  </a:lnTo>
                  <a:close/>
                </a:path>
              </a:pathLst>
            </a:custGeom>
            <a:solidFill>
              <a:srgbClr val="869035"/>
            </a:solidFill>
          </p:spPr>
        </p:sp>
        <p:sp>
          <p:nvSpPr>
            <p:cNvPr id="9" name="TextBox 9"/>
            <p:cNvSpPr txBox="1"/>
            <p:nvPr/>
          </p:nvSpPr>
          <p:spPr>
            <a:xfrm>
              <a:off x="0" y="-38100"/>
              <a:ext cx="1417126" cy="605122"/>
            </a:xfrm>
            <a:prstGeom prst="rect">
              <a:avLst/>
            </a:prstGeom>
          </p:spPr>
          <p:txBody>
            <a:bodyPr lIns="33867" tIns="33867" rIns="33867" bIns="33867" rtlCol="0" anchor="ctr"/>
            <a:lstStyle/>
            <a:p>
              <a:pPr algn="ctr">
                <a:lnSpc>
                  <a:spcPts val="1773"/>
                </a:lnSpc>
                <a:spcBef>
                  <a:spcPct val="0"/>
                </a:spcBef>
              </a:pPr>
              <a:endParaRPr sz="1200"/>
            </a:p>
          </p:txBody>
        </p:sp>
      </p:grpSp>
      <p:sp>
        <p:nvSpPr>
          <p:cNvPr id="10" name="Freeform 10"/>
          <p:cNvSpPr/>
          <p:nvPr/>
        </p:nvSpPr>
        <p:spPr>
          <a:xfrm>
            <a:off x="2132256" y="2855250"/>
            <a:ext cx="434771" cy="326078"/>
          </a:xfrm>
          <a:custGeom>
            <a:avLst/>
            <a:gdLst/>
            <a:ahLst/>
            <a:cxnLst/>
            <a:rect l="l" t="t" r="r" b="b"/>
            <a:pathLst>
              <a:path w="652156" h="489117">
                <a:moveTo>
                  <a:pt x="0" y="0"/>
                </a:moveTo>
                <a:lnTo>
                  <a:pt x="652155" y="0"/>
                </a:lnTo>
                <a:lnTo>
                  <a:pt x="652155" y="489116"/>
                </a:lnTo>
                <a:lnTo>
                  <a:pt x="0" y="489116"/>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grpSp>
        <p:nvGrpSpPr>
          <p:cNvPr id="11" name="Group 11"/>
          <p:cNvGrpSpPr/>
          <p:nvPr/>
        </p:nvGrpSpPr>
        <p:grpSpPr>
          <a:xfrm>
            <a:off x="1997005" y="2349703"/>
            <a:ext cx="3587099" cy="399669"/>
            <a:chOff x="0" y="0"/>
            <a:chExt cx="1417126" cy="157894"/>
          </a:xfrm>
        </p:grpSpPr>
        <p:sp>
          <p:nvSpPr>
            <p:cNvPr id="12" name="Freeform 12"/>
            <p:cNvSpPr/>
            <p:nvPr/>
          </p:nvSpPr>
          <p:spPr>
            <a:xfrm>
              <a:off x="0" y="0"/>
              <a:ext cx="1417126" cy="157894"/>
            </a:xfrm>
            <a:custGeom>
              <a:avLst/>
              <a:gdLst/>
              <a:ahLst/>
              <a:cxnLst/>
              <a:rect l="l" t="t" r="r" b="b"/>
              <a:pathLst>
                <a:path w="1417126" h="157894">
                  <a:moveTo>
                    <a:pt x="0" y="0"/>
                  </a:moveTo>
                  <a:lnTo>
                    <a:pt x="1417126" y="0"/>
                  </a:lnTo>
                  <a:lnTo>
                    <a:pt x="1417126" y="157894"/>
                  </a:lnTo>
                  <a:lnTo>
                    <a:pt x="0" y="157894"/>
                  </a:lnTo>
                  <a:close/>
                </a:path>
              </a:pathLst>
            </a:custGeom>
            <a:solidFill>
              <a:srgbClr val="D9D9D9"/>
            </a:solidFill>
          </p:spPr>
        </p:sp>
        <p:sp>
          <p:nvSpPr>
            <p:cNvPr id="13" name="TextBox 13"/>
            <p:cNvSpPr txBox="1"/>
            <p:nvPr/>
          </p:nvSpPr>
          <p:spPr>
            <a:xfrm>
              <a:off x="0" y="-85725"/>
              <a:ext cx="1417126" cy="243619"/>
            </a:xfrm>
            <a:prstGeom prst="rect">
              <a:avLst/>
            </a:prstGeom>
          </p:spPr>
          <p:txBody>
            <a:bodyPr lIns="33867" tIns="33867" rIns="33867" bIns="33867" rtlCol="0" anchor="ctr"/>
            <a:lstStyle/>
            <a:p>
              <a:pPr algn="ctr">
                <a:lnSpc>
                  <a:spcPts val="1960"/>
                </a:lnSpc>
              </a:pPr>
              <a:endParaRPr sz="1200"/>
            </a:p>
          </p:txBody>
        </p:sp>
      </p:grpSp>
      <p:sp>
        <p:nvSpPr>
          <p:cNvPr id="14" name="Freeform 14"/>
          <p:cNvSpPr/>
          <p:nvPr/>
        </p:nvSpPr>
        <p:spPr>
          <a:xfrm>
            <a:off x="2199825" y="3333713"/>
            <a:ext cx="277471" cy="330323"/>
          </a:xfrm>
          <a:custGeom>
            <a:avLst/>
            <a:gdLst/>
            <a:ahLst/>
            <a:cxnLst/>
            <a:rect l="l" t="t" r="r" b="b"/>
            <a:pathLst>
              <a:path w="416207" h="495485">
                <a:moveTo>
                  <a:pt x="0" y="0"/>
                </a:moveTo>
                <a:lnTo>
                  <a:pt x="416208" y="0"/>
                </a:lnTo>
                <a:lnTo>
                  <a:pt x="416208" y="495485"/>
                </a:lnTo>
                <a:lnTo>
                  <a:pt x="0" y="495485"/>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grpSp>
        <p:nvGrpSpPr>
          <p:cNvPr id="15" name="Group 15"/>
          <p:cNvGrpSpPr/>
          <p:nvPr/>
        </p:nvGrpSpPr>
        <p:grpSpPr>
          <a:xfrm>
            <a:off x="1997005" y="3993643"/>
            <a:ext cx="3587099" cy="1011024"/>
            <a:chOff x="0" y="0"/>
            <a:chExt cx="1417126" cy="399417"/>
          </a:xfrm>
        </p:grpSpPr>
        <p:sp>
          <p:nvSpPr>
            <p:cNvPr id="16" name="Freeform 16"/>
            <p:cNvSpPr/>
            <p:nvPr/>
          </p:nvSpPr>
          <p:spPr>
            <a:xfrm>
              <a:off x="0" y="0"/>
              <a:ext cx="1417126" cy="399417"/>
            </a:xfrm>
            <a:custGeom>
              <a:avLst/>
              <a:gdLst/>
              <a:ahLst/>
              <a:cxnLst/>
              <a:rect l="l" t="t" r="r" b="b"/>
              <a:pathLst>
                <a:path w="1417126" h="399417">
                  <a:moveTo>
                    <a:pt x="0" y="0"/>
                  </a:moveTo>
                  <a:lnTo>
                    <a:pt x="1417126" y="0"/>
                  </a:lnTo>
                  <a:lnTo>
                    <a:pt x="1417126" y="399417"/>
                  </a:lnTo>
                  <a:lnTo>
                    <a:pt x="0" y="399417"/>
                  </a:lnTo>
                  <a:close/>
                </a:path>
              </a:pathLst>
            </a:custGeom>
            <a:solidFill>
              <a:srgbClr val="D3A075"/>
            </a:solidFill>
          </p:spPr>
        </p:sp>
        <p:sp>
          <p:nvSpPr>
            <p:cNvPr id="17" name="TextBox 17"/>
            <p:cNvSpPr txBox="1"/>
            <p:nvPr/>
          </p:nvSpPr>
          <p:spPr>
            <a:xfrm>
              <a:off x="0" y="-38100"/>
              <a:ext cx="1417126" cy="437517"/>
            </a:xfrm>
            <a:prstGeom prst="rect">
              <a:avLst/>
            </a:prstGeom>
          </p:spPr>
          <p:txBody>
            <a:bodyPr lIns="33867" tIns="33867" rIns="33867" bIns="33867" rtlCol="0" anchor="ctr"/>
            <a:lstStyle/>
            <a:p>
              <a:pPr algn="ctr">
                <a:lnSpc>
                  <a:spcPts val="1773"/>
                </a:lnSpc>
                <a:spcBef>
                  <a:spcPct val="0"/>
                </a:spcBef>
              </a:pPr>
              <a:endParaRPr sz="1200"/>
            </a:p>
          </p:txBody>
        </p:sp>
      </p:grpSp>
      <p:grpSp>
        <p:nvGrpSpPr>
          <p:cNvPr id="18" name="Group 18"/>
          <p:cNvGrpSpPr/>
          <p:nvPr/>
        </p:nvGrpSpPr>
        <p:grpSpPr>
          <a:xfrm>
            <a:off x="1997005" y="3968244"/>
            <a:ext cx="3587099" cy="399669"/>
            <a:chOff x="0" y="0"/>
            <a:chExt cx="1417126" cy="157894"/>
          </a:xfrm>
        </p:grpSpPr>
        <p:sp>
          <p:nvSpPr>
            <p:cNvPr id="19" name="Freeform 19"/>
            <p:cNvSpPr/>
            <p:nvPr/>
          </p:nvSpPr>
          <p:spPr>
            <a:xfrm>
              <a:off x="0" y="0"/>
              <a:ext cx="1417126" cy="157894"/>
            </a:xfrm>
            <a:custGeom>
              <a:avLst/>
              <a:gdLst/>
              <a:ahLst/>
              <a:cxnLst/>
              <a:rect l="l" t="t" r="r" b="b"/>
              <a:pathLst>
                <a:path w="1417126" h="157894">
                  <a:moveTo>
                    <a:pt x="0" y="0"/>
                  </a:moveTo>
                  <a:lnTo>
                    <a:pt x="1417126" y="0"/>
                  </a:lnTo>
                  <a:lnTo>
                    <a:pt x="1417126" y="157894"/>
                  </a:lnTo>
                  <a:lnTo>
                    <a:pt x="0" y="157894"/>
                  </a:lnTo>
                  <a:close/>
                </a:path>
              </a:pathLst>
            </a:custGeom>
            <a:solidFill>
              <a:srgbClr val="D9D9D9"/>
            </a:solidFill>
          </p:spPr>
        </p:sp>
        <p:sp>
          <p:nvSpPr>
            <p:cNvPr id="20" name="TextBox 20"/>
            <p:cNvSpPr txBox="1"/>
            <p:nvPr/>
          </p:nvSpPr>
          <p:spPr>
            <a:xfrm>
              <a:off x="0" y="-85725"/>
              <a:ext cx="1417126" cy="243619"/>
            </a:xfrm>
            <a:prstGeom prst="rect">
              <a:avLst/>
            </a:prstGeom>
          </p:spPr>
          <p:txBody>
            <a:bodyPr lIns="33867" tIns="33867" rIns="33867" bIns="33867" rtlCol="0" anchor="ctr"/>
            <a:lstStyle/>
            <a:p>
              <a:pPr algn="ctr">
                <a:lnSpc>
                  <a:spcPts val="1960"/>
                </a:lnSpc>
              </a:pPr>
              <a:endParaRPr sz="1200"/>
            </a:p>
          </p:txBody>
        </p:sp>
      </p:grpSp>
      <p:sp>
        <p:nvSpPr>
          <p:cNvPr id="21" name="Freeform 21"/>
          <p:cNvSpPr/>
          <p:nvPr/>
        </p:nvSpPr>
        <p:spPr>
          <a:xfrm>
            <a:off x="2225923" y="4519528"/>
            <a:ext cx="251373" cy="389727"/>
          </a:xfrm>
          <a:custGeom>
            <a:avLst/>
            <a:gdLst/>
            <a:ahLst/>
            <a:cxnLst/>
            <a:rect l="l" t="t" r="r" b="b"/>
            <a:pathLst>
              <a:path w="377060" h="584590">
                <a:moveTo>
                  <a:pt x="0" y="0"/>
                </a:moveTo>
                <a:lnTo>
                  <a:pt x="377061" y="0"/>
                </a:lnTo>
                <a:lnTo>
                  <a:pt x="377061" y="584590"/>
                </a:lnTo>
                <a:lnTo>
                  <a:pt x="0" y="584590"/>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grpSp>
        <p:nvGrpSpPr>
          <p:cNvPr id="22" name="Group 22"/>
          <p:cNvGrpSpPr/>
          <p:nvPr/>
        </p:nvGrpSpPr>
        <p:grpSpPr>
          <a:xfrm>
            <a:off x="1997005" y="5211346"/>
            <a:ext cx="3587099" cy="1124293"/>
            <a:chOff x="0" y="0"/>
            <a:chExt cx="1417126" cy="444165"/>
          </a:xfrm>
        </p:grpSpPr>
        <p:sp>
          <p:nvSpPr>
            <p:cNvPr id="23" name="Freeform 23"/>
            <p:cNvSpPr/>
            <p:nvPr/>
          </p:nvSpPr>
          <p:spPr>
            <a:xfrm>
              <a:off x="0" y="0"/>
              <a:ext cx="1417126" cy="444165"/>
            </a:xfrm>
            <a:custGeom>
              <a:avLst/>
              <a:gdLst/>
              <a:ahLst/>
              <a:cxnLst/>
              <a:rect l="l" t="t" r="r" b="b"/>
              <a:pathLst>
                <a:path w="1417126" h="444165">
                  <a:moveTo>
                    <a:pt x="0" y="0"/>
                  </a:moveTo>
                  <a:lnTo>
                    <a:pt x="1417126" y="0"/>
                  </a:lnTo>
                  <a:lnTo>
                    <a:pt x="1417126" y="444165"/>
                  </a:lnTo>
                  <a:lnTo>
                    <a:pt x="0" y="444165"/>
                  </a:lnTo>
                  <a:close/>
                </a:path>
              </a:pathLst>
            </a:custGeom>
            <a:solidFill>
              <a:srgbClr val="49555B">
                <a:alpha val="50980"/>
              </a:srgbClr>
            </a:solidFill>
          </p:spPr>
        </p:sp>
        <p:sp>
          <p:nvSpPr>
            <p:cNvPr id="24" name="TextBox 24"/>
            <p:cNvSpPr txBox="1"/>
            <p:nvPr/>
          </p:nvSpPr>
          <p:spPr>
            <a:xfrm>
              <a:off x="0" y="-38100"/>
              <a:ext cx="1417126" cy="482265"/>
            </a:xfrm>
            <a:prstGeom prst="rect">
              <a:avLst/>
            </a:prstGeom>
          </p:spPr>
          <p:txBody>
            <a:bodyPr lIns="33867" tIns="33867" rIns="33867" bIns="33867" rtlCol="0" anchor="ctr"/>
            <a:lstStyle/>
            <a:p>
              <a:pPr algn="ctr">
                <a:lnSpc>
                  <a:spcPts val="1773"/>
                </a:lnSpc>
                <a:spcBef>
                  <a:spcPct val="0"/>
                </a:spcBef>
              </a:pPr>
              <a:endParaRPr sz="1200"/>
            </a:p>
          </p:txBody>
        </p:sp>
      </p:grpSp>
      <p:grpSp>
        <p:nvGrpSpPr>
          <p:cNvPr id="25" name="Group 25"/>
          <p:cNvGrpSpPr/>
          <p:nvPr/>
        </p:nvGrpSpPr>
        <p:grpSpPr>
          <a:xfrm>
            <a:off x="1997005" y="5185946"/>
            <a:ext cx="3587099" cy="399669"/>
            <a:chOff x="0" y="0"/>
            <a:chExt cx="1417126" cy="157894"/>
          </a:xfrm>
        </p:grpSpPr>
        <p:sp>
          <p:nvSpPr>
            <p:cNvPr id="26" name="Freeform 26"/>
            <p:cNvSpPr/>
            <p:nvPr/>
          </p:nvSpPr>
          <p:spPr>
            <a:xfrm>
              <a:off x="0" y="0"/>
              <a:ext cx="1417126" cy="157894"/>
            </a:xfrm>
            <a:custGeom>
              <a:avLst/>
              <a:gdLst/>
              <a:ahLst/>
              <a:cxnLst/>
              <a:rect l="l" t="t" r="r" b="b"/>
              <a:pathLst>
                <a:path w="1417126" h="157894">
                  <a:moveTo>
                    <a:pt x="0" y="0"/>
                  </a:moveTo>
                  <a:lnTo>
                    <a:pt x="1417126" y="0"/>
                  </a:lnTo>
                  <a:lnTo>
                    <a:pt x="1417126" y="157894"/>
                  </a:lnTo>
                  <a:lnTo>
                    <a:pt x="0" y="157894"/>
                  </a:lnTo>
                  <a:close/>
                </a:path>
              </a:pathLst>
            </a:custGeom>
            <a:solidFill>
              <a:srgbClr val="D9D9D9"/>
            </a:solidFill>
          </p:spPr>
        </p:sp>
        <p:sp>
          <p:nvSpPr>
            <p:cNvPr id="27" name="TextBox 27"/>
            <p:cNvSpPr txBox="1"/>
            <p:nvPr/>
          </p:nvSpPr>
          <p:spPr>
            <a:xfrm>
              <a:off x="0" y="-85725"/>
              <a:ext cx="1417126" cy="243619"/>
            </a:xfrm>
            <a:prstGeom prst="rect">
              <a:avLst/>
            </a:prstGeom>
          </p:spPr>
          <p:txBody>
            <a:bodyPr lIns="33867" tIns="33867" rIns="33867" bIns="33867" rtlCol="0" anchor="ctr"/>
            <a:lstStyle/>
            <a:p>
              <a:pPr algn="ctr">
                <a:lnSpc>
                  <a:spcPts val="1960"/>
                </a:lnSpc>
              </a:pPr>
              <a:endParaRPr sz="1200"/>
            </a:p>
          </p:txBody>
        </p:sp>
      </p:grpSp>
      <p:sp>
        <p:nvSpPr>
          <p:cNvPr id="28" name="Freeform 28"/>
          <p:cNvSpPr/>
          <p:nvPr/>
        </p:nvSpPr>
        <p:spPr>
          <a:xfrm>
            <a:off x="2102073" y="5737231"/>
            <a:ext cx="586634" cy="529437"/>
          </a:xfrm>
          <a:custGeom>
            <a:avLst/>
            <a:gdLst/>
            <a:ahLst/>
            <a:cxnLst/>
            <a:rect l="l" t="t" r="r" b="b"/>
            <a:pathLst>
              <a:path w="879951" h="794156">
                <a:moveTo>
                  <a:pt x="0" y="0"/>
                </a:moveTo>
                <a:lnTo>
                  <a:pt x="879951" y="0"/>
                </a:lnTo>
                <a:lnTo>
                  <a:pt x="879951" y="794156"/>
                </a:lnTo>
                <a:lnTo>
                  <a:pt x="0" y="794156"/>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grpSp>
        <p:nvGrpSpPr>
          <p:cNvPr id="29" name="Group 29"/>
          <p:cNvGrpSpPr/>
          <p:nvPr/>
        </p:nvGrpSpPr>
        <p:grpSpPr>
          <a:xfrm>
            <a:off x="7100125" y="2465557"/>
            <a:ext cx="3587099" cy="1553804"/>
            <a:chOff x="0" y="0"/>
            <a:chExt cx="1417126" cy="613848"/>
          </a:xfrm>
        </p:grpSpPr>
        <p:sp>
          <p:nvSpPr>
            <p:cNvPr id="30" name="Freeform 30"/>
            <p:cNvSpPr/>
            <p:nvPr/>
          </p:nvSpPr>
          <p:spPr>
            <a:xfrm>
              <a:off x="0" y="0"/>
              <a:ext cx="1417126" cy="613848"/>
            </a:xfrm>
            <a:custGeom>
              <a:avLst/>
              <a:gdLst/>
              <a:ahLst/>
              <a:cxnLst/>
              <a:rect l="l" t="t" r="r" b="b"/>
              <a:pathLst>
                <a:path w="1417126" h="613848">
                  <a:moveTo>
                    <a:pt x="0" y="0"/>
                  </a:moveTo>
                  <a:lnTo>
                    <a:pt x="1417126" y="0"/>
                  </a:lnTo>
                  <a:lnTo>
                    <a:pt x="1417126" y="613848"/>
                  </a:lnTo>
                  <a:lnTo>
                    <a:pt x="0" y="613848"/>
                  </a:lnTo>
                  <a:close/>
                </a:path>
              </a:pathLst>
            </a:custGeom>
            <a:solidFill>
              <a:srgbClr val="869035"/>
            </a:solidFill>
          </p:spPr>
        </p:sp>
        <p:sp>
          <p:nvSpPr>
            <p:cNvPr id="31" name="TextBox 31"/>
            <p:cNvSpPr txBox="1"/>
            <p:nvPr/>
          </p:nvSpPr>
          <p:spPr>
            <a:xfrm>
              <a:off x="0" y="-38100"/>
              <a:ext cx="1417126" cy="651948"/>
            </a:xfrm>
            <a:prstGeom prst="rect">
              <a:avLst/>
            </a:prstGeom>
          </p:spPr>
          <p:txBody>
            <a:bodyPr lIns="33867" tIns="33867" rIns="33867" bIns="33867" rtlCol="0" anchor="ctr"/>
            <a:lstStyle/>
            <a:p>
              <a:pPr algn="ctr">
                <a:lnSpc>
                  <a:spcPts val="1773"/>
                </a:lnSpc>
                <a:spcBef>
                  <a:spcPct val="0"/>
                </a:spcBef>
              </a:pPr>
              <a:endParaRPr sz="1200"/>
            </a:p>
          </p:txBody>
        </p:sp>
      </p:grpSp>
      <p:sp>
        <p:nvSpPr>
          <p:cNvPr id="32" name="Freeform 32"/>
          <p:cNvSpPr/>
          <p:nvPr/>
        </p:nvSpPr>
        <p:spPr>
          <a:xfrm>
            <a:off x="7257159" y="3118457"/>
            <a:ext cx="434771" cy="326078"/>
          </a:xfrm>
          <a:custGeom>
            <a:avLst/>
            <a:gdLst/>
            <a:ahLst/>
            <a:cxnLst/>
            <a:rect l="l" t="t" r="r" b="b"/>
            <a:pathLst>
              <a:path w="652156" h="489117">
                <a:moveTo>
                  <a:pt x="0" y="0"/>
                </a:moveTo>
                <a:lnTo>
                  <a:pt x="652155" y="0"/>
                </a:lnTo>
                <a:lnTo>
                  <a:pt x="652155" y="489117"/>
                </a:lnTo>
                <a:lnTo>
                  <a:pt x="0" y="489117"/>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grpSp>
        <p:nvGrpSpPr>
          <p:cNvPr id="33" name="Group 33"/>
          <p:cNvGrpSpPr/>
          <p:nvPr/>
        </p:nvGrpSpPr>
        <p:grpSpPr>
          <a:xfrm>
            <a:off x="7088827" y="2447231"/>
            <a:ext cx="3587099" cy="535392"/>
            <a:chOff x="0" y="0"/>
            <a:chExt cx="1417126" cy="211513"/>
          </a:xfrm>
        </p:grpSpPr>
        <p:sp>
          <p:nvSpPr>
            <p:cNvPr id="34" name="Freeform 34"/>
            <p:cNvSpPr/>
            <p:nvPr/>
          </p:nvSpPr>
          <p:spPr>
            <a:xfrm>
              <a:off x="0" y="0"/>
              <a:ext cx="1417126" cy="211513"/>
            </a:xfrm>
            <a:custGeom>
              <a:avLst/>
              <a:gdLst/>
              <a:ahLst/>
              <a:cxnLst/>
              <a:rect l="l" t="t" r="r" b="b"/>
              <a:pathLst>
                <a:path w="1417126" h="211513">
                  <a:moveTo>
                    <a:pt x="0" y="0"/>
                  </a:moveTo>
                  <a:lnTo>
                    <a:pt x="1417126" y="0"/>
                  </a:lnTo>
                  <a:lnTo>
                    <a:pt x="1417126" y="211513"/>
                  </a:lnTo>
                  <a:lnTo>
                    <a:pt x="0" y="211513"/>
                  </a:lnTo>
                  <a:close/>
                </a:path>
              </a:pathLst>
            </a:custGeom>
            <a:solidFill>
              <a:srgbClr val="D9D9D9"/>
            </a:solidFill>
          </p:spPr>
        </p:sp>
        <p:sp>
          <p:nvSpPr>
            <p:cNvPr id="35" name="TextBox 35"/>
            <p:cNvSpPr txBox="1"/>
            <p:nvPr/>
          </p:nvSpPr>
          <p:spPr>
            <a:xfrm>
              <a:off x="0" y="-85725"/>
              <a:ext cx="1417126" cy="297238"/>
            </a:xfrm>
            <a:prstGeom prst="rect">
              <a:avLst/>
            </a:prstGeom>
          </p:spPr>
          <p:txBody>
            <a:bodyPr lIns="33867" tIns="33867" rIns="33867" bIns="33867" rtlCol="0" anchor="ctr"/>
            <a:lstStyle/>
            <a:p>
              <a:pPr algn="ctr">
                <a:lnSpc>
                  <a:spcPts val="1960"/>
                </a:lnSpc>
              </a:pPr>
              <a:endParaRPr sz="1200"/>
            </a:p>
          </p:txBody>
        </p:sp>
      </p:grpSp>
      <p:grpSp>
        <p:nvGrpSpPr>
          <p:cNvPr id="39" name="Group 39"/>
          <p:cNvGrpSpPr/>
          <p:nvPr/>
        </p:nvGrpSpPr>
        <p:grpSpPr>
          <a:xfrm>
            <a:off x="7147380" y="4884490"/>
            <a:ext cx="3587099" cy="852741"/>
            <a:chOff x="0" y="0"/>
            <a:chExt cx="1417126" cy="336885"/>
          </a:xfrm>
        </p:grpSpPr>
        <p:sp>
          <p:nvSpPr>
            <p:cNvPr id="40" name="Freeform 40"/>
            <p:cNvSpPr/>
            <p:nvPr/>
          </p:nvSpPr>
          <p:spPr>
            <a:xfrm>
              <a:off x="0" y="0"/>
              <a:ext cx="1417126" cy="336885"/>
            </a:xfrm>
            <a:custGeom>
              <a:avLst/>
              <a:gdLst/>
              <a:ahLst/>
              <a:cxnLst/>
              <a:rect l="l" t="t" r="r" b="b"/>
              <a:pathLst>
                <a:path w="1417126" h="336885">
                  <a:moveTo>
                    <a:pt x="0" y="0"/>
                  </a:moveTo>
                  <a:lnTo>
                    <a:pt x="1417126" y="0"/>
                  </a:lnTo>
                  <a:lnTo>
                    <a:pt x="1417126" y="336885"/>
                  </a:lnTo>
                  <a:lnTo>
                    <a:pt x="0" y="336885"/>
                  </a:lnTo>
                  <a:close/>
                </a:path>
              </a:pathLst>
            </a:custGeom>
            <a:solidFill>
              <a:srgbClr val="737373">
                <a:alpha val="56863"/>
              </a:srgbClr>
            </a:solidFill>
          </p:spPr>
        </p:sp>
        <p:sp>
          <p:nvSpPr>
            <p:cNvPr id="41" name="TextBox 41"/>
            <p:cNvSpPr txBox="1"/>
            <p:nvPr/>
          </p:nvSpPr>
          <p:spPr>
            <a:xfrm>
              <a:off x="0" y="-38100"/>
              <a:ext cx="1417126" cy="374985"/>
            </a:xfrm>
            <a:prstGeom prst="rect">
              <a:avLst/>
            </a:prstGeom>
          </p:spPr>
          <p:txBody>
            <a:bodyPr lIns="33867" tIns="33867" rIns="33867" bIns="33867" rtlCol="0" anchor="ctr"/>
            <a:lstStyle/>
            <a:p>
              <a:pPr algn="ctr">
                <a:lnSpc>
                  <a:spcPts val="1773"/>
                </a:lnSpc>
                <a:spcBef>
                  <a:spcPct val="0"/>
                </a:spcBef>
              </a:pPr>
              <a:endParaRPr sz="1200"/>
            </a:p>
          </p:txBody>
        </p:sp>
      </p:grpSp>
      <p:sp>
        <p:nvSpPr>
          <p:cNvPr id="42" name="TextBox 42"/>
          <p:cNvSpPr txBox="1"/>
          <p:nvPr/>
        </p:nvSpPr>
        <p:spPr>
          <a:xfrm>
            <a:off x="3021924" y="4004884"/>
            <a:ext cx="1116277" cy="233205"/>
          </a:xfrm>
          <a:prstGeom prst="rect">
            <a:avLst/>
          </a:prstGeom>
        </p:spPr>
        <p:txBody>
          <a:bodyPr lIns="0" tIns="0" rIns="0" bIns="0" rtlCol="0" anchor="t">
            <a:spAutoFit/>
          </a:bodyPr>
          <a:lstStyle/>
          <a:p>
            <a:pPr algn="ctr">
              <a:lnSpc>
                <a:spcPts val="1960"/>
              </a:lnSpc>
              <a:spcBef>
                <a:spcPct val="0"/>
              </a:spcBef>
            </a:pPr>
            <a:r>
              <a:rPr lang="en-US" sz="1400">
                <a:solidFill>
                  <a:srgbClr val="000000"/>
                </a:solidFill>
                <a:latin typeface="Arial Bold"/>
              </a:rPr>
              <a:t>You Can Add</a:t>
            </a:r>
          </a:p>
        </p:txBody>
      </p:sp>
      <p:sp>
        <p:nvSpPr>
          <p:cNvPr id="43" name="TextBox 43"/>
          <p:cNvSpPr txBox="1"/>
          <p:nvPr/>
        </p:nvSpPr>
        <p:spPr>
          <a:xfrm>
            <a:off x="2567026" y="4487778"/>
            <a:ext cx="3241902" cy="489686"/>
          </a:xfrm>
          <a:prstGeom prst="rect">
            <a:avLst/>
          </a:prstGeom>
        </p:spPr>
        <p:txBody>
          <a:bodyPr lIns="0" tIns="0" rIns="0" bIns="0" rtlCol="0" anchor="t">
            <a:spAutoFit/>
          </a:bodyPr>
          <a:lstStyle/>
          <a:p>
            <a:pPr>
              <a:lnSpc>
                <a:spcPts val="1960"/>
              </a:lnSpc>
            </a:pPr>
            <a:r>
              <a:rPr lang="en-US" sz="1400">
                <a:solidFill>
                  <a:srgbClr val="000000"/>
                </a:solidFill>
                <a:latin typeface="Arial Bold"/>
              </a:rPr>
              <a:t> Part D = Prescription Coverage</a:t>
            </a:r>
          </a:p>
          <a:p>
            <a:pPr algn="ctr">
              <a:lnSpc>
                <a:spcPts val="1960"/>
              </a:lnSpc>
              <a:spcBef>
                <a:spcPct val="0"/>
              </a:spcBef>
            </a:pPr>
            <a:r>
              <a:rPr lang="en-US" sz="1400">
                <a:solidFill>
                  <a:srgbClr val="000000"/>
                </a:solidFill>
                <a:latin typeface="Arial"/>
              </a:rPr>
              <a:t> </a:t>
            </a:r>
          </a:p>
        </p:txBody>
      </p:sp>
      <p:sp>
        <p:nvSpPr>
          <p:cNvPr id="44" name="TextBox 44"/>
          <p:cNvSpPr txBox="1"/>
          <p:nvPr/>
        </p:nvSpPr>
        <p:spPr>
          <a:xfrm>
            <a:off x="3236619" y="568964"/>
            <a:ext cx="5657056" cy="420115"/>
          </a:xfrm>
          <a:prstGeom prst="rect">
            <a:avLst/>
          </a:prstGeom>
        </p:spPr>
        <p:txBody>
          <a:bodyPr lIns="0" tIns="0" rIns="0" bIns="0" rtlCol="0" anchor="t">
            <a:spAutoFit/>
          </a:bodyPr>
          <a:lstStyle/>
          <a:p>
            <a:pPr algn="ctr">
              <a:lnSpc>
                <a:spcPts val="3453"/>
              </a:lnSpc>
              <a:spcBef>
                <a:spcPct val="0"/>
              </a:spcBef>
            </a:pPr>
            <a:r>
              <a:rPr lang="en-US" sz="2466">
                <a:solidFill>
                  <a:srgbClr val="000000"/>
                </a:solidFill>
                <a:latin typeface="Helios Extended"/>
              </a:rPr>
              <a:t>Your Medicare Coverage Choices</a:t>
            </a:r>
          </a:p>
        </p:txBody>
      </p:sp>
      <p:sp>
        <p:nvSpPr>
          <p:cNvPr id="45" name="TextBox 45"/>
          <p:cNvSpPr txBox="1"/>
          <p:nvPr/>
        </p:nvSpPr>
        <p:spPr>
          <a:xfrm>
            <a:off x="3307035" y="1128611"/>
            <a:ext cx="1239044" cy="745460"/>
          </a:xfrm>
          <a:prstGeom prst="rect">
            <a:avLst/>
          </a:prstGeom>
        </p:spPr>
        <p:txBody>
          <a:bodyPr lIns="0" tIns="0" rIns="0" bIns="0" rtlCol="0" anchor="t">
            <a:spAutoFit/>
          </a:bodyPr>
          <a:lstStyle/>
          <a:p>
            <a:pPr algn="ctr">
              <a:lnSpc>
                <a:spcPts val="2987"/>
              </a:lnSpc>
            </a:pPr>
            <a:r>
              <a:rPr lang="en-US" sz="2133">
                <a:solidFill>
                  <a:srgbClr val="000000"/>
                </a:solidFill>
                <a:latin typeface="Canva Sans Bold"/>
              </a:rPr>
              <a:t>Original</a:t>
            </a:r>
          </a:p>
          <a:p>
            <a:pPr algn="ctr">
              <a:lnSpc>
                <a:spcPts val="2987"/>
              </a:lnSpc>
              <a:spcBef>
                <a:spcPct val="0"/>
              </a:spcBef>
            </a:pPr>
            <a:r>
              <a:rPr lang="en-US" sz="2133">
                <a:solidFill>
                  <a:srgbClr val="000000"/>
                </a:solidFill>
                <a:latin typeface="Canva Sans Bold"/>
              </a:rPr>
              <a:t>Medicare</a:t>
            </a:r>
          </a:p>
        </p:txBody>
      </p:sp>
      <p:sp>
        <p:nvSpPr>
          <p:cNvPr id="46" name="TextBox 46"/>
          <p:cNvSpPr txBox="1"/>
          <p:nvPr/>
        </p:nvSpPr>
        <p:spPr>
          <a:xfrm>
            <a:off x="8149192" y="1006024"/>
            <a:ext cx="1866905" cy="794833"/>
          </a:xfrm>
          <a:prstGeom prst="rect">
            <a:avLst/>
          </a:prstGeom>
        </p:spPr>
        <p:txBody>
          <a:bodyPr lIns="0" tIns="0" rIns="0" bIns="0" rtlCol="0" anchor="t">
            <a:spAutoFit/>
          </a:bodyPr>
          <a:lstStyle/>
          <a:p>
            <a:pPr algn="ctr">
              <a:lnSpc>
                <a:spcPts val="3173"/>
              </a:lnSpc>
            </a:pPr>
            <a:r>
              <a:rPr lang="en-US" sz="2266">
                <a:solidFill>
                  <a:srgbClr val="000000"/>
                </a:solidFill>
                <a:latin typeface="Canva Sans Bold"/>
              </a:rPr>
              <a:t>Medicare</a:t>
            </a:r>
          </a:p>
          <a:p>
            <a:pPr algn="ctr">
              <a:lnSpc>
                <a:spcPts val="3173"/>
              </a:lnSpc>
              <a:spcBef>
                <a:spcPct val="0"/>
              </a:spcBef>
            </a:pPr>
            <a:r>
              <a:rPr lang="en-US" sz="2266">
                <a:solidFill>
                  <a:srgbClr val="000000"/>
                </a:solidFill>
                <a:latin typeface="Canva Sans Bold"/>
              </a:rPr>
              <a:t>Advantage</a:t>
            </a:r>
          </a:p>
        </p:txBody>
      </p:sp>
      <p:sp>
        <p:nvSpPr>
          <p:cNvPr id="47" name="TextBox 47"/>
          <p:cNvSpPr txBox="1"/>
          <p:nvPr/>
        </p:nvSpPr>
        <p:spPr>
          <a:xfrm>
            <a:off x="2680876" y="2386342"/>
            <a:ext cx="1798373" cy="233205"/>
          </a:xfrm>
          <a:prstGeom prst="rect">
            <a:avLst/>
          </a:prstGeom>
        </p:spPr>
        <p:txBody>
          <a:bodyPr lIns="0" tIns="0" rIns="0" bIns="0" rtlCol="0" anchor="t">
            <a:spAutoFit/>
          </a:bodyPr>
          <a:lstStyle/>
          <a:p>
            <a:pPr algn="ctr">
              <a:lnSpc>
                <a:spcPts val="1960"/>
              </a:lnSpc>
              <a:spcBef>
                <a:spcPct val="0"/>
              </a:spcBef>
            </a:pPr>
            <a:r>
              <a:rPr lang="en-US" sz="1400">
                <a:solidFill>
                  <a:srgbClr val="000000"/>
                </a:solidFill>
                <a:latin typeface="Arial Bold"/>
              </a:rPr>
              <a:t>Includes Parts A &amp; B</a:t>
            </a:r>
            <a:r>
              <a:rPr lang="en-US" sz="1400">
                <a:solidFill>
                  <a:srgbClr val="000000"/>
                </a:solidFill>
                <a:latin typeface="Arial"/>
              </a:rPr>
              <a:t> </a:t>
            </a:r>
          </a:p>
        </p:txBody>
      </p:sp>
      <p:sp>
        <p:nvSpPr>
          <p:cNvPr id="48" name="TextBox 48"/>
          <p:cNvSpPr txBox="1"/>
          <p:nvPr/>
        </p:nvSpPr>
        <p:spPr>
          <a:xfrm>
            <a:off x="2680876" y="2904145"/>
            <a:ext cx="2416043" cy="233205"/>
          </a:xfrm>
          <a:prstGeom prst="rect">
            <a:avLst/>
          </a:prstGeom>
        </p:spPr>
        <p:txBody>
          <a:bodyPr lIns="0" tIns="0" rIns="0" bIns="0" rtlCol="0" anchor="t">
            <a:spAutoFit/>
          </a:bodyPr>
          <a:lstStyle/>
          <a:p>
            <a:pPr algn="ctr">
              <a:lnSpc>
                <a:spcPts val="1960"/>
              </a:lnSpc>
              <a:spcBef>
                <a:spcPct val="0"/>
              </a:spcBef>
            </a:pPr>
            <a:r>
              <a:rPr lang="en-US" sz="1400">
                <a:solidFill>
                  <a:srgbClr val="000000"/>
                </a:solidFill>
                <a:latin typeface="Arial Bold"/>
              </a:rPr>
              <a:t> Part A = Hospital Insurance</a:t>
            </a:r>
            <a:r>
              <a:rPr lang="en-US" sz="1400">
                <a:solidFill>
                  <a:srgbClr val="000000"/>
                </a:solidFill>
                <a:latin typeface="Arial"/>
              </a:rPr>
              <a:t> </a:t>
            </a:r>
          </a:p>
        </p:txBody>
      </p:sp>
      <p:sp>
        <p:nvSpPr>
          <p:cNvPr id="49" name="TextBox 49"/>
          <p:cNvSpPr txBox="1"/>
          <p:nvPr/>
        </p:nvSpPr>
        <p:spPr>
          <a:xfrm>
            <a:off x="2680612" y="3276562"/>
            <a:ext cx="2416572" cy="233205"/>
          </a:xfrm>
          <a:prstGeom prst="rect">
            <a:avLst/>
          </a:prstGeom>
        </p:spPr>
        <p:txBody>
          <a:bodyPr lIns="0" tIns="0" rIns="0" bIns="0" rtlCol="0" anchor="t">
            <a:spAutoFit/>
          </a:bodyPr>
          <a:lstStyle/>
          <a:p>
            <a:pPr algn="ctr">
              <a:lnSpc>
                <a:spcPts val="1960"/>
              </a:lnSpc>
              <a:spcBef>
                <a:spcPct val="0"/>
              </a:spcBef>
            </a:pPr>
            <a:r>
              <a:rPr lang="en-US" sz="1400">
                <a:solidFill>
                  <a:srgbClr val="000000"/>
                </a:solidFill>
                <a:latin typeface="Arial Bold"/>
              </a:rPr>
              <a:t> Part B = Medical  Insurance</a:t>
            </a:r>
            <a:r>
              <a:rPr lang="en-US" sz="1400">
                <a:solidFill>
                  <a:srgbClr val="000000"/>
                </a:solidFill>
                <a:latin typeface="Arial"/>
              </a:rPr>
              <a:t> </a:t>
            </a:r>
          </a:p>
        </p:txBody>
      </p:sp>
      <p:sp>
        <p:nvSpPr>
          <p:cNvPr id="50" name="TextBox 50"/>
          <p:cNvSpPr txBox="1"/>
          <p:nvPr/>
        </p:nvSpPr>
        <p:spPr>
          <a:xfrm>
            <a:off x="3021924" y="5222586"/>
            <a:ext cx="1116277" cy="233205"/>
          </a:xfrm>
          <a:prstGeom prst="rect">
            <a:avLst/>
          </a:prstGeom>
        </p:spPr>
        <p:txBody>
          <a:bodyPr lIns="0" tIns="0" rIns="0" bIns="0" rtlCol="0" anchor="t">
            <a:spAutoFit/>
          </a:bodyPr>
          <a:lstStyle/>
          <a:p>
            <a:pPr algn="ctr">
              <a:lnSpc>
                <a:spcPts val="1960"/>
              </a:lnSpc>
              <a:spcBef>
                <a:spcPct val="0"/>
              </a:spcBef>
            </a:pPr>
            <a:r>
              <a:rPr lang="en-US" sz="1400">
                <a:solidFill>
                  <a:srgbClr val="000000"/>
                </a:solidFill>
                <a:latin typeface="Arial Bold"/>
              </a:rPr>
              <a:t>You Can Add</a:t>
            </a:r>
          </a:p>
        </p:txBody>
      </p:sp>
      <p:sp>
        <p:nvSpPr>
          <p:cNvPr id="51" name="TextBox 51"/>
          <p:cNvSpPr txBox="1"/>
          <p:nvPr/>
        </p:nvSpPr>
        <p:spPr>
          <a:xfrm>
            <a:off x="2783065" y="5687215"/>
            <a:ext cx="2327011" cy="233205"/>
          </a:xfrm>
          <a:prstGeom prst="rect">
            <a:avLst/>
          </a:prstGeom>
        </p:spPr>
        <p:txBody>
          <a:bodyPr lIns="0" tIns="0" rIns="0" bIns="0" rtlCol="0" anchor="t">
            <a:spAutoFit/>
          </a:bodyPr>
          <a:lstStyle/>
          <a:p>
            <a:pPr algn="ctr">
              <a:lnSpc>
                <a:spcPts val="1960"/>
              </a:lnSpc>
              <a:spcBef>
                <a:spcPct val="0"/>
              </a:spcBef>
            </a:pPr>
            <a:r>
              <a:rPr lang="en-US" sz="1400">
                <a:solidFill>
                  <a:srgbClr val="000000"/>
                </a:solidFill>
                <a:latin typeface="Arial Bold"/>
              </a:rPr>
              <a:t>Medigap Supplement</a:t>
            </a:r>
          </a:p>
        </p:txBody>
      </p:sp>
      <p:sp>
        <p:nvSpPr>
          <p:cNvPr id="52" name="TextBox 52"/>
          <p:cNvSpPr txBox="1"/>
          <p:nvPr/>
        </p:nvSpPr>
        <p:spPr>
          <a:xfrm>
            <a:off x="2739677" y="6015161"/>
            <a:ext cx="2372783" cy="192232"/>
          </a:xfrm>
          <a:prstGeom prst="rect">
            <a:avLst/>
          </a:prstGeom>
        </p:spPr>
        <p:txBody>
          <a:bodyPr lIns="0" tIns="0" rIns="0" bIns="0" rtlCol="0" anchor="t">
            <a:spAutoFit/>
          </a:bodyPr>
          <a:lstStyle/>
          <a:p>
            <a:pPr algn="ctr">
              <a:lnSpc>
                <a:spcPts val="1587"/>
              </a:lnSpc>
              <a:spcBef>
                <a:spcPct val="0"/>
              </a:spcBef>
            </a:pPr>
            <a:r>
              <a:rPr lang="en-US" sz="1133">
                <a:solidFill>
                  <a:srgbClr val="000000"/>
                </a:solidFill>
                <a:latin typeface="Canva Sans Bold"/>
              </a:rPr>
              <a:t>(To help pay out-of -pocket costs)</a:t>
            </a:r>
          </a:p>
        </p:txBody>
      </p:sp>
      <p:sp>
        <p:nvSpPr>
          <p:cNvPr id="53" name="TextBox 53"/>
          <p:cNvSpPr txBox="1"/>
          <p:nvPr/>
        </p:nvSpPr>
        <p:spPr>
          <a:xfrm>
            <a:off x="7224078" y="2438428"/>
            <a:ext cx="3221302" cy="489686"/>
          </a:xfrm>
          <a:prstGeom prst="rect">
            <a:avLst/>
          </a:prstGeom>
        </p:spPr>
        <p:txBody>
          <a:bodyPr lIns="0" tIns="0" rIns="0" bIns="0" rtlCol="0" anchor="t">
            <a:spAutoFit/>
          </a:bodyPr>
          <a:lstStyle/>
          <a:p>
            <a:pPr algn="ctr">
              <a:lnSpc>
                <a:spcPts val="1960"/>
              </a:lnSpc>
            </a:pPr>
            <a:r>
              <a:rPr lang="en-US" sz="1400">
                <a:solidFill>
                  <a:srgbClr val="000000"/>
                </a:solidFill>
                <a:latin typeface="Arial Bold"/>
              </a:rPr>
              <a:t>HMOs or PPOs That Typically Include </a:t>
            </a:r>
          </a:p>
          <a:p>
            <a:pPr algn="ctr">
              <a:lnSpc>
                <a:spcPts val="1960"/>
              </a:lnSpc>
              <a:spcBef>
                <a:spcPct val="0"/>
              </a:spcBef>
            </a:pPr>
            <a:r>
              <a:rPr lang="en-US" sz="1400">
                <a:solidFill>
                  <a:srgbClr val="000000"/>
                </a:solidFill>
                <a:latin typeface="Arial Bold"/>
              </a:rPr>
              <a:t>Parts A, B and D</a:t>
            </a:r>
          </a:p>
        </p:txBody>
      </p:sp>
      <p:sp>
        <p:nvSpPr>
          <p:cNvPr id="54" name="TextBox 54"/>
          <p:cNvSpPr txBox="1"/>
          <p:nvPr/>
        </p:nvSpPr>
        <p:spPr>
          <a:xfrm>
            <a:off x="7874887" y="3115973"/>
            <a:ext cx="2416043" cy="233205"/>
          </a:xfrm>
          <a:prstGeom prst="rect">
            <a:avLst/>
          </a:prstGeom>
        </p:spPr>
        <p:txBody>
          <a:bodyPr lIns="0" tIns="0" rIns="0" bIns="0" rtlCol="0" anchor="t">
            <a:spAutoFit/>
          </a:bodyPr>
          <a:lstStyle/>
          <a:p>
            <a:pPr algn="ctr">
              <a:lnSpc>
                <a:spcPts val="1960"/>
              </a:lnSpc>
              <a:spcBef>
                <a:spcPct val="0"/>
              </a:spcBef>
            </a:pPr>
            <a:r>
              <a:rPr lang="en-US" sz="1400">
                <a:solidFill>
                  <a:srgbClr val="000000"/>
                </a:solidFill>
                <a:latin typeface="Arial Bold"/>
              </a:rPr>
              <a:t> Part A = Hospital Insurance</a:t>
            </a:r>
            <a:r>
              <a:rPr lang="en-US" sz="1400">
                <a:solidFill>
                  <a:srgbClr val="000000"/>
                </a:solidFill>
                <a:latin typeface="Arial"/>
              </a:rPr>
              <a:t> </a:t>
            </a:r>
          </a:p>
        </p:txBody>
      </p:sp>
      <p:sp>
        <p:nvSpPr>
          <p:cNvPr id="55" name="TextBox 55"/>
          <p:cNvSpPr txBox="1"/>
          <p:nvPr/>
        </p:nvSpPr>
        <p:spPr>
          <a:xfrm>
            <a:off x="8616312" y="1765664"/>
            <a:ext cx="823251" cy="269882"/>
          </a:xfrm>
          <a:prstGeom prst="rect">
            <a:avLst/>
          </a:prstGeom>
        </p:spPr>
        <p:txBody>
          <a:bodyPr lIns="0" tIns="0" rIns="0" bIns="0" rtlCol="0" anchor="t">
            <a:spAutoFit/>
          </a:bodyPr>
          <a:lstStyle/>
          <a:p>
            <a:pPr algn="ctr">
              <a:lnSpc>
                <a:spcPts val="2333"/>
              </a:lnSpc>
              <a:spcBef>
                <a:spcPct val="0"/>
              </a:spcBef>
            </a:pPr>
            <a:r>
              <a:rPr lang="en-US" sz="1667">
                <a:solidFill>
                  <a:srgbClr val="000000"/>
                </a:solidFill>
                <a:latin typeface="Arial Bold"/>
              </a:rPr>
              <a:t>(Part C)</a:t>
            </a:r>
            <a:r>
              <a:rPr lang="en-US" sz="1667">
                <a:solidFill>
                  <a:srgbClr val="000000"/>
                </a:solidFill>
                <a:latin typeface="Arial"/>
              </a:rPr>
              <a:t> </a:t>
            </a:r>
          </a:p>
        </p:txBody>
      </p:sp>
      <p:grpSp>
        <p:nvGrpSpPr>
          <p:cNvPr id="56" name="Group 56"/>
          <p:cNvGrpSpPr/>
          <p:nvPr/>
        </p:nvGrpSpPr>
        <p:grpSpPr>
          <a:xfrm>
            <a:off x="7147380" y="4550274"/>
            <a:ext cx="3587099" cy="399669"/>
            <a:chOff x="0" y="0"/>
            <a:chExt cx="1417126" cy="157894"/>
          </a:xfrm>
        </p:grpSpPr>
        <p:sp>
          <p:nvSpPr>
            <p:cNvPr id="57" name="Freeform 57"/>
            <p:cNvSpPr/>
            <p:nvPr/>
          </p:nvSpPr>
          <p:spPr>
            <a:xfrm>
              <a:off x="0" y="0"/>
              <a:ext cx="1417126" cy="157894"/>
            </a:xfrm>
            <a:custGeom>
              <a:avLst/>
              <a:gdLst/>
              <a:ahLst/>
              <a:cxnLst/>
              <a:rect l="l" t="t" r="r" b="b"/>
              <a:pathLst>
                <a:path w="1417126" h="157894">
                  <a:moveTo>
                    <a:pt x="0" y="0"/>
                  </a:moveTo>
                  <a:lnTo>
                    <a:pt x="1417126" y="0"/>
                  </a:lnTo>
                  <a:lnTo>
                    <a:pt x="1417126" y="157894"/>
                  </a:lnTo>
                  <a:lnTo>
                    <a:pt x="0" y="157894"/>
                  </a:lnTo>
                  <a:close/>
                </a:path>
              </a:pathLst>
            </a:custGeom>
            <a:solidFill>
              <a:srgbClr val="D9D9D9"/>
            </a:solidFill>
          </p:spPr>
        </p:sp>
        <p:sp>
          <p:nvSpPr>
            <p:cNvPr id="58" name="TextBox 58"/>
            <p:cNvSpPr txBox="1"/>
            <p:nvPr/>
          </p:nvSpPr>
          <p:spPr>
            <a:xfrm>
              <a:off x="0" y="-85725"/>
              <a:ext cx="1417126" cy="243619"/>
            </a:xfrm>
            <a:prstGeom prst="rect">
              <a:avLst/>
            </a:prstGeom>
          </p:spPr>
          <p:txBody>
            <a:bodyPr lIns="33867" tIns="33867" rIns="33867" bIns="33867" rtlCol="0" anchor="ctr"/>
            <a:lstStyle/>
            <a:p>
              <a:pPr algn="ctr">
                <a:lnSpc>
                  <a:spcPts val="1960"/>
                </a:lnSpc>
              </a:pPr>
              <a:endParaRPr sz="1200"/>
            </a:p>
          </p:txBody>
        </p:sp>
      </p:grpSp>
      <p:sp>
        <p:nvSpPr>
          <p:cNvPr id="59" name="TextBox 59"/>
          <p:cNvSpPr txBox="1"/>
          <p:nvPr/>
        </p:nvSpPr>
        <p:spPr>
          <a:xfrm>
            <a:off x="8385244" y="4563252"/>
            <a:ext cx="705334" cy="233205"/>
          </a:xfrm>
          <a:prstGeom prst="rect">
            <a:avLst/>
          </a:prstGeom>
        </p:spPr>
        <p:txBody>
          <a:bodyPr wrap="square" lIns="0" tIns="0" rIns="0" bIns="0" rtlCol="0" anchor="t">
            <a:spAutoFit/>
          </a:bodyPr>
          <a:lstStyle/>
          <a:p>
            <a:pPr algn="ctr">
              <a:lnSpc>
                <a:spcPts val="1960"/>
              </a:lnSpc>
              <a:spcBef>
                <a:spcPct val="0"/>
              </a:spcBef>
            </a:pPr>
            <a:r>
              <a:rPr lang="en-US" sz="1400" dirty="0">
                <a:solidFill>
                  <a:srgbClr val="000000"/>
                </a:solidFill>
                <a:latin typeface="Arial Bold"/>
              </a:rPr>
              <a:t>PLUS</a:t>
            </a:r>
          </a:p>
        </p:txBody>
      </p:sp>
      <p:sp>
        <p:nvSpPr>
          <p:cNvPr id="60" name="Freeform 60"/>
          <p:cNvSpPr/>
          <p:nvPr/>
        </p:nvSpPr>
        <p:spPr>
          <a:xfrm>
            <a:off x="7224077" y="4492520"/>
            <a:ext cx="467852" cy="467852"/>
          </a:xfrm>
          <a:custGeom>
            <a:avLst/>
            <a:gdLst/>
            <a:ahLst/>
            <a:cxnLst/>
            <a:rect l="l" t="t" r="r" b="b"/>
            <a:pathLst>
              <a:path w="701778" h="701778">
                <a:moveTo>
                  <a:pt x="0" y="0"/>
                </a:moveTo>
                <a:lnTo>
                  <a:pt x="701778" y="0"/>
                </a:lnTo>
                <a:lnTo>
                  <a:pt x="701778" y="701778"/>
                </a:lnTo>
                <a:lnTo>
                  <a:pt x="0" y="701778"/>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sp>
      <p:sp>
        <p:nvSpPr>
          <p:cNvPr id="61" name="TextBox 61"/>
          <p:cNvSpPr txBox="1"/>
          <p:nvPr/>
        </p:nvSpPr>
        <p:spPr>
          <a:xfrm>
            <a:off x="7640285" y="5043834"/>
            <a:ext cx="3241902" cy="489686"/>
          </a:xfrm>
          <a:prstGeom prst="rect">
            <a:avLst/>
          </a:prstGeom>
        </p:spPr>
        <p:txBody>
          <a:bodyPr lIns="0" tIns="0" rIns="0" bIns="0" rtlCol="0" anchor="t">
            <a:spAutoFit/>
          </a:bodyPr>
          <a:lstStyle/>
          <a:p>
            <a:pPr>
              <a:lnSpc>
                <a:spcPts val="1960"/>
              </a:lnSpc>
            </a:pPr>
            <a:r>
              <a:rPr lang="en-US" sz="1400">
                <a:solidFill>
                  <a:srgbClr val="000000"/>
                </a:solidFill>
                <a:latin typeface="Arial Bold"/>
              </a:rPr>
              <a:t> Part D = Prescription Coverage</a:t>
            </a:r>
          </a:p>
          <a:p>
            <a:pPr algn="ctr">
              <a:lnSpc>
                <a:spcPts val="1960"/>
              </a:lnSpc>
              <a:spcBef>
                <a:spcPct val="0"/>
              </a:spcBef>
            </a:pPr>
            <a:r>
              <a:rPr lang="en-US" sz="1400">
                <a:solidFill>
                  <a:srgbClr val="000000"/>
                </a:solidFill>
                <a:latin typeface="Arial"/>
              </a:rPr>
              <a:t> </a:t>
            </a:r>
          </a:p>
        </p:txBody>
      </p:sp>
      <p:sp>
        <p:nvSpPr>
          <p:cNvPr id="62" name="Freeform 62"/>
          <p:cNvSpPr/>
          <p:nvPr/>
        </p:nvSpPr>
        <p:spPr>
          <a:xfrm>
            <a:off x="7362813" y="3549992"/>
            <a:ext cx="277471" cy="330323"/>
          </a:xfrm>
          <a:custGeom>
            <a:avLst/>
            <a:gdLst/>
            <a:ahLst/>
            <a:cxnLst/>
            <a:rect l="l" t="t" r="r" b="b"/>
            <a:pathLst>
              <a:path w="416207" h="495485">
                <a:moveTo>
                  <a:pt x="0" y="0"/>
                </a:moveTo>
                <a:lnTo>
                  <a:pt x="416208" y="0"/>
                </a:lnTo>
                <a:lnTo>
                  <a:pt x="416208" y="495484"/>
                </a:lnTo>
                <a:lnTo>
                  <a:pt x="0" y="495484"/>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63" name="TextBox 63"/>
          <p:cNvSpPr txBox="1"/>
          <p:nvPr/>
        </p:nvSpPr>
        <p:spPr>
          <a:xfrm>
            <a:off x="7874358" y="3543962"/>
            <a:ext cx="2416572" cy="233205"/>
          </a:xfrm>
          <a:prstGeom prst="rect">
            <a:avLst/>
          </a:prstGeom>
        </p:spPr>
        <p:txBody>
          <a:bodyPr lIns="0" tIns="0" rIns="0" bIns="0" rtlCol="0" anchor="t">
            <a:spAutoFit/>
          </a:bodyPr>
          <a:lstStyle/>
          <a:p>
            <a:pPr algn="ctr">
              <a:lnSpc>
                <a:spcPts val="1960"/>
              </a:lnSpc>
              <a:spcBef>
                <a:spcPct val="0"/>
              </a:spcBef>
            </a:pPr>
            <a:r>
              <a:rPr lang="en-US" sz="1400">
                <a:solidFill>
                  <a:srgbClr val="000000"/>
                </a:solidFill>
                <a:latin typeface="Arial Bold"/>
              </a:rPr>
              <a:t> Part B = Medical  Insurance</a:t>
            </a:r>
            <a:r>
              <a:rPr lang="en-US" sz="1400">
                <a:solidFill>
                  <a:srgbClr val="000000"/>
                </a:solidFill>
                <a:latin typeface="Arial"/>
              </a:rPr>
              <a:t> </a:t>
            </a:r>
          </a:p>
        </p:txBody>
      </p:sp>
      <p:sp>
        <p:nvSpPr>
          <p:cNvPr id="64" name="Freeform 64"/>
          <p:cNvSpPr/>
          <p:nvPr/>
        </p:nvSpPr>
        <p:spPr>
          <a:xfrm>
            <a:off x="7332317" y="5042200"/>
            <a:ext cx="251373" cy="389727"/>
          </a:xfrm>
          <a:custGeom>
            <a:avLst/>
            <a:gdLst/>
            <a:ahLst/>
            <a:cxnLst/>
            <a:rect l="l" t="t" r="r" b="b"/>
            <a:pathLst>
              <a:path w="377060" h="584590">
                <a:moveTo>
                  <a:pt x="0" y="0"/>
                </a:moveTo>
                <a:lnTo>
                  <a:pt x="377060" y="0"/>
                </a:lnTo>
                <a:lnTo>
                  <a:pt x="377060" y="584590"/>
                </a:lnTo>
                <a:lnTo>
                  <a:pt x="0" y="584590"/>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65" name="TextBox 65"/>
          <p:cNvSpPr txBox="1"/>
          <p:nvPr/>
        </p:nvSpPr>
        <p:spPr>
          <a:xfrm>
            <a:off x="7640285" y="5354072"/>
            <a:ext cx="2613025" cy="192232"/>
          </a:xfrm>
          <a:prstGeom prst="rect">
            <a:avLst/>
          </a:prstGeom>
        </p:spPr>
        <p:txBody>
          <a:bodyPr lIns="0" tIns="0" rIns="0" bIns="0" rtlCol="0" anchor="t">
            <a:spAutoFit/>
          </a:bodyPr>
          <a:lstStyle/>
          <a:p>
            <a:pPr algn="ctr">
              <a:lnSpc>
                <a:spcPts val="1587"/>
              </a:lnSpc>
              <a:spcBef>
                <a:spcPct val="0"/>
              </a:spcBef>
            </a:pPr>
            <a:r>
              <a:rPr lang="en-US" sz="1133">
                <a:solidFill>
                  <a:srgbClr val="000000"/>
                </a:solidFill>
                <a:latin typeface="Canva Sans Bold"/>
              </a:rPr>
              <a:t>(Most plans cover prescription costs)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149" name="Rectangle 71">
            <a:extLst>
              <a:ext uri="{FF2B5EF4-FFF2-40B4-BE49-F238E27FC236}">
                <a16:creationId xmlns:a16="http://schemas.microsoft.com/office/drawing/2014/main" id="{39171204-6A50-40E1-B631-84CEDFC939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50" name="Rectangle 73">
            <a:extLst>
              <a:ext uri="{FF2B5EF4-FFF2-40B4-BE49-F238E27FC236}">
                <a16:creationId xmlns:a16="http://schemas.microsoft.com/office/drawing/2014/main" id="{06C973F6-5187-412F-AACC-6E3FF8A6A1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1191" y="457201"/>
            <a:ext cx="1106164" cy="5859735"/>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6151" name="Rectangle 75">
            <a:extLst>
              <a:ext uri="{FF2B5EF4-FFF2-40B4-BE49-F238E27FC236}">
                <a16:creationId xmlns:a16="http://schemas.microsoft.com/office/drawing/2014/main" id="{D11AE14F-1B7E-41E6-B579-2F71D13503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84419" y="457200"/>
            <a:ext cx="9961047" cy="3678072"/>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4" name="Title 3"/>
          <p:cNvSpPr>
            <a:spLocks noGrp="1"/>
          </p:cNvSpPr>
          <p:nvPr>
            <p:ph type="ctrTitle"/>
          </p:nvPr>
        </p:nvSpPr>
        <p:spPr>
          <a:xfrm>
            <a:off x="1965278" y="668740"/>
            <a:ext cx="7574507" cy="3330055"/>
          </a:xfrm>
        </p:spPr>
        <p:txBody>
          <a:bodyPr anchor="ctr">
            <a:normAutofit/>
          </a:bodyPr>
          <a:lstStyle/>
          <a:p>
            <a:pPr>
              <a:defRPr/>
            </a:pPr>
            <a:r>
              <a:rPr lang="en-US" sz="6000">
                <a:solidFill>
                  <a:srgbClr val="FFFFFF"/>
                </a:solidFill>
              </a:rPr>
              <a:t>Original Medicare</a:t>
            </a:r>
            <a:br>
              <a:rPr lang="en-US" sz="6000">
                <a:solidFill>
                  <a:srgbClr val="FFFFFF"/>
                </a:solidFill>
              </a:rPr>
            </a:br>
            <a:r>
              <a:rPr lang="en-US" sz="6000">
                <a:solidFill>
                  <a:srgbClr val="FFFFFF"/>
                </a:solidFill>
              </a:rPr>
              <a:t>Updates</a:t>
            </a:r>
          </a:p>
        </p:txBody>
      </p:sp>
      <p:sp>
        <p:nvSpPr>
          <p:cNvPr id="6152" name="Rectangle 77">
            <a:extLst>
              <a:ext uri="{FF2B5EF4-FFF2-40B4-BE49-F238E27FC236}">
                <a16:creationId xmlns:a16="http://schemas.microsoft.com/office/drawing/2014/main" id="{752BB805-F7B7-4B80-A1C5-385D4DAF74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84352" y="4244454"/>
            <a:ext cx="9961115" cy="2072481"/>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6147" name="Text Placeholder 4"/>
          <p:cNvSpPr>
            <a:spLocks noGrp="1"/>
          </p:cNvSpPr>
          <p:nvPr>
            <p:ph type="subTitle" idx="1"/>
          </p:nvPr>
        </p:nvSpPr>
        <p:spPr>
          <a:xfrm>
            <a:off x="1965278" y="4462818"/>
            <a:ext cx="7574507" cy="1640983"/>
          </a:xfrm>
        </p:spPr>
        <p:txBody>
          <a:bodyPr anchor="t">
            <a:normAutofit/>
          </a:bodyPr>
          <a:lstStyle/>
          <a:p>
            <a:pPr eaLnBrk="1" hangingPunct="1"/>
            <a:r>
              <a:rPr lang="en-US" sz="3200">
                <a:solidFill>
                  <a:srgbClr val="FFFFFF"/>
                </a:solidFill>
              </a:rPr>
              <a:t>Parts A&amp; B</a:t>
            </a:r>
          </a:p>
        </p:txBody>
      </p:sp>
      <p:sp>
        <p:nvSpPr>
          <p:cNvPr id="15" name="Date Placeholder 4">
            <a:extLst>
              <a:ext uri="{FF2B5EF4-FFF2-40B4-BE49-F238E27FC236}">
                <a16:creationId xmlns:a16="http://schemas.microsoft.com/office/drawing/2014/main" id="{ADB215ED-8865-4E12-98B2-8F3D1C58EF46}"/>
              </a:ext>
            </a:extLst>
          </p:cNvPr>
          <p:cNvSpPr>
            <a:spLocks noGrp="1"/>
          </p:cNvSpPr>
          <p:nvPr>
            <p:ph type="dt" sz="half" idx="10"/>
          </p:nvPr>
        </p:nvSpPr>
        <p:spPr>
          <a:xfrm>
            <a:off x="8601818" y="6432021"/>
            <a:ext cx="2844799" cy="365125"/>
          </a:xfrm>
        </p:spPr>
        <p:txBody>
          <a:bodyPr/>
          <a:lstStyle/>
          <a:p>
            <a:pPr>
              <a:defRPr/>
            </a:pPr>
            <a:fld id="{C9B00FFA-6E4B-49C1-B398-4CD7F237920D}" type="datetime1">
              <a:rPr lang="en-US" smtClean="0">
                <a:solidFill>
                  <a:schemeClr val="accent2"/>
                </a:solidFill>
              </a:rPr>
              <a:t>10/18/2023</a:t>
            </a:fld>
            <a:endParaRPr lang="en-US">
              <a:solidFill>
                <a:schemeClr val="accent2"/>
              </a:solidFill>
            </a:endParaRPr>
          </a:p>
        </p:txBody>
      </p:sp>
      <p:sp>
        <p:nvSpPr>
          <p:cNvPr id="2" name="Slide Number Placeholder 1">
            <a:extLst>
              <a:ext uri="{FF2B5EF4-FFF2-40B4-BE49-F238E27FC236}">
                <a16:creationId xmlns:a16="http://schemas.microsoft.com/office/drawing/2014/main" id="{AD1F7763-3E69-BFF9-C3E5-EBF2F92B3F62}"/>
              </a:ext>
            </a:extLst>
          </p:cNvPr>
          <p:cNvSpPr>
            <a:spLocks noGrp="1"/>
          </p:cNvSpPr>
          <p:nvPr>
            <p:ph type="sldNum" sz="quarter" idx="12"/>
          </p:nvPr>
        </p:nvSpPr>
        <p:spPr/>
        <p:txBody>
          <a:bodyPr/>
          <a:lstStyle/>
          <a:p>
            <a:pPr>
              <a:defRPr/>
            </a:pPr>
            <a:fld id="{6DBA5882-6D2A-4CCD-800A-025B373308D8}" type="slidenum">
              <a:rPr lang="en-US" smtClean="0"/>
              <a:pPr>
                <a:defRPr/>
              </a:pPr>
              <a:t>5</a:t>
            </a:fld>
            <a:endParaRPr lang="en-US"/>
          </a:p>
        </p:txBody>
      </p:sp>
      <p:pic>
        <p:nvPicPr>
          <p:cNvPr id="3" name="Picture 2" descr="Text&#10;&#10;Description automatically generated">
            <a:extLst>
              <a:ext uri="{FF2B5EF4-FFF2-40B4-BE49-F238E27FC236}">
                <a16:creationId xmlns:a16="http://schemas.microsoft.com/office/drawing/2014/main" id="{E9763119-F67A-17B6-7D2F-650460A4459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887016" y="6230610"/>
            <a:ext cx="1860422" cy="660835"/>
          </a:xfrm>
          <a:prstGeom prst="rect">
            <a:avLst/>
          </a:prstGeom>
        </p:spPr>
      </p:pic>
      <p:pic>
        <p:nvPicPr>
          <p:cNvPr id="5" name="Picture 5">
            <a:extLst>
              <a:ext uri="{FF2B5EF4-FFF2-40B4-BE49-F238E27FC236}">
                <a16:creationId xmlns:a16="http://schemas.microsoft.com/office/drawing/2014/main" id="{413AA7AE-0E58-C861-1EC0-D1F2D352261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08744" y="6382708"/>
            <a:ext cx="781050" cy="419100"/>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a:xfrm>
            <a:off x="617052" y="764198"/>
            <a:ext cx="10957896" cy="956831"/>
          </a:xfrm>
        </p:spPr>
        <p:txBody>
          <a:bodyPr>
            <a:normAutofit/>
          </a:bodyPr>
          <a:lstStyle/>
          <a:p>
            <a:pPr algn="ctr" eaLnBrk="1" hangingPunct="1"/>
            <a:r>
              <a:rPr lang="en-US" sz="5500" dirty="0"/>
              <a:t>Original Medicare –</a:t>
            </a:r>
            <a:r>
              <a:rPr lang="en-US" sz="5500" i="1" dirty="0"/>
              <a:t>2024 Info</a:t>
            </a:r>
          </a:p>
        </p:txBody>
      </p:sp>
      <p:graphicFrame>
        <p:nvGraphicFramePr>
          <p:cNvPr id="10" name="Content Placeholder 9">
            <a:extLst>
              <a:ext uri="{FF2B5EF4-FFF2-40B4-BE49-F238E27FC236}">
                <a16:creationId xmlns:a16="http://schemas.microsoft.com/office/drawing/2014/main" id="{AA7E8DC5-086A-445F-A0DD-E834A3100059}"/>
              </a:ext>
            </a:extLst>
          </p:cNvPr>
          <p:cNvGraphicFramePr>
            <a:graphicFrameLocks noGrp="1"/>
          </p:cNvGraphicFramePr>
          <p:nvPr>
            <p:ph idx="1"/>
            <p:extLst>
              <p:ext uri="{D42A27DB-BD31-4B8C-83A1-F6EECF244321}">
                <p14:modId xmlns:p14="http://schemas.microsoft.com/office/powerpoint/2010/main" val="773992891"/>
              </p:ext>
            </p:extLst>
          </p:nvPr>
        </p:nvGraphicFramePr>
        <p:xfrm>
          <a:off x="509138" y="2071777"/>
          <a:ext cx="11029950" cy="389873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2" name="Date Placeholder 4">
            <a:extLst>
              <a:ext uri="{FF2B5EF4-FFF2-40B4-BE49-F238E27FC236}">
                <a16:creationId xmlns:a16="http://schemas.microsoft.com/office/drawing/2014/main" id="{F4CBF2AA-0B36-4B33-80FD-5A9A04752AB4}"/>
              </a:ext>
            </a:extLst>
          </p:cNvPr>
          <p:cNvSpPr>
            <a:spLocks noGrp="1"/>
          </p:cNvSpPr>
          <p:nvPr>
            <p:ph type="dt" sz="half" idx="10"/>
          </p:nvPr>
        </p:nvSpPr>
        <p:spPr>
          <a:xfrm>
            <a:off x="8601818" y="6432021"/>
            <a:ext cx="2844799" cy="365125"/>
          </a:xfrm>
        </p:spPr>
        <p:txBody>
          <a:bodyPr/>
          <a:lstStyle/>
          <a:p>
            <a:pPr>
              <a:defRPr/>
            </a:pPr>
            <a:fld id="{5129CA65-AA0D-4C1D-9315-8C53D862C950}" type="datetime1">
              <a:rPr lang="en-US" smtClean="0"/>
              <a:t>10/18/2023</a:t>
            </a:fld>
            <a:endParaRPr lang="en-US"/>
          </a:p>
        </p:txBody>
      </p:sp>
      <p:sp>
        <p:nvSpPr>
          <p:cNvPr id="2" name="Slide Number Placeholder 1">
            <a:extLst>
              <a:ext uri="{FF2B5EF4-FFF2-40B4-BE49-F238E27FC236}">
                <a16:creationId xmlns:a16="http://schemas.microsoft.com/office/drawing/2014/main" id="{8F37D470-F9BD-1BA5-4547-DF94897DF1F2}"/>
              </a:ext>
            </a:extLst>
          </p:cNvPr>
          <p:cNvSpPr>
            <a:spLocks noGrp="1"/>
          </p:cNvSpPr>
          <p:nvPr>
            <p:ph type="sldNum" sz="quarter" idx="12"/>
          </p:nvPr>
        </p:nvSpPr>
        <p:spPr/>
        <p:txBody>
          <a:bodyPr/>
          <a:lstStyle/>
          <a:p>
            <a:fld id="{D57F1E4F-1CFF-5643-939E-217C01CDF565}" type="slidenum">
              <a:rPr lang="en-US" smtClean="0"/>
              <a:pPr/>
              <a:t>6</a:t>
            </a:fld>
            <a:endParaRPr lang="en-US"/>
          </a:p>
        </p:txBody>
      </p:sp>
      <p:pic>
        <p:nvPicPr>
          <p:cNvPr id="3" name="Picture 2" descr="Text&#10;&#10;Description automatically generated">
            <a:extLst>
              <a:ext uri="{FF2B5EF4-FFF2-40B4-BE49-F238E27FC236}">
                <a16:creationId xmlns:a16="http://schemas.microsoft.com/office/drawing/2014/main" id="{4C9DF7DB-42C2-5DB5-DE7E-FC98C4C795D1}"/>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887016" y="6230610"/>
            <a:ext cx="1860422" cy="660835"/>
          </a:xfrm>
          <a:prstGeom prst="rect">
            <a:avLst/>
          </a:prstGeom>
        </p:spPr>
      </p:pic>
      <p:pic>
        <p:nvPicPr>
          <p:cNvPr id="4" name="Picture 5">
            <a:extLst>
              <a:ext uri="{FF2B5EF4-FFF2-40B4-BE49-F238E27FC236}">
                <a16:creationId xmlns:a16="http://schemas.microsoft.com/office/drawing/2014/main" id="{180FFCBA-7646-1CBF-444A-B0FB0A2EF91B}"/>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008744" y="6382708"/>
            <a:ext cx="781050" cy="419100"/>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33097448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269" name="Rectangle 71">
            <a:extLst>
              <a:ext uri="{FF2B5EF4-FFF2-40B4-BE49-F238E27FC236}">
                <a16:creationId xmlns:a16="http://schemas.microsoft.com/office/drawing/2014/main" id="{39171204-6A50-40E1-B631-84CEDFC939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70" name="Rectangle 73">
            <a:extLst>
              <a:ext uri="{FF2B5EF4-FFF2-40B4-BE49-F238E27FC236}">
                <a16:creationId xmlns:a16="http://schemas.microsoft.com/office/drawing/2014/main" id="{06C973F6-5187-412F-AACC-6E3FF8A6A1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1191" y="457201"/>
            <a:ext cx="1106164" cy="5859735"/>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1271" name="Rectangle 75">
            <a:extLst>
              <a:ext uri="{FF2B5EF4-FFF2-40B4-BE49-F238E27FC236}">
                <a16:creationId xmlns:a16="http://schemas.microsoft.com/office/drawing/2014/main" id="{D11AE14F-1B7E-41E6-B579-2F71D13503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84419" y="457200"/>
            <a:ext cx="9961047" cy="3678072"/>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1965278" y="668740"/>
            <a:ext cx="7574507" cy="3330055"/>
          </a:xfrm>
        </p:spPr>
        <p:txBody>
          <a:bodyPr anchor="ctr">
            <a:normAutofit/>
          </a:bodyPr>
          <a:lstStyle/>
          <a:p>
            <a:pPr>
              <a:defRPr/>
            </a:pPr>
            <a:r>
              <a:rPr lang="en-US" sz="6000">
                <a:solidFill>
                  <a:srgbClr val="FFFFFF"/>
                </a:solidFill>
              </a:rPr>
              <a:t>Medicare Prescription Drug Benefit Updates</a:t>
            </a:r>
          </a:p>
        </p:txBody>
      </p:sp>
      <p:sp>
        <p:nvSpPr>
          <p:cNvPr id="11272" name="Rectangle 77">
            <a:extLst>
              <a:ext uri="{FF2B5EF4-FFF2-40B4-BE49-F238E27FC236}">
                <a16:creationId xmlns:a16="http://schemas.microsoft.com/office/drawing/2014/main" id="{752BB805-F7B7-4B80-A1C5-385D4DAF74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84352" y="4244454"/>
            <a:ext cx="9961115" cy="2072481"/>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267" name="Text Placeholder 2"/>
          <p:cNvSpPr>
            <a:spLocks noGrp="1"/>
          </p:cNvSpPr>
          <p:nvPr>
            <p:ph type="subTitle" idx="1"/>
          </p:nvPr>
        </p:nvSpPr>
        <p:spPr>
          <a:xfrm>
            <a:off x="1965278" y="4462818"/>
            <a:ext cx="7574507" cy="1640983"/>
          </a:xfrm>
        </p:spPr>
        <p:txBody>
          <a:bodyPr anchor="t">
            <a:normAutofit/>
          </a:bodyPr>
          <a:lstStyle/>
          <a:p>
            <a:pPr algn="ctr" eaLnBrk="1" hangingPunct="1"/>
            <a:r>
              <a:rPr lang="en-US" sz="3200">
                <a:solidFill>
                  <a:srgbClr val="FFFFFF"/>
                </a:solidFill>
              </a:rPr>
              <a:t>Medicare Part D &amp; </a:t>
            </a:r>
          </a:p>
          <a:p>
            <a:pPr algn="ctr" eaLnBrk="1" hangingPunct="1"/>
            <a:r>
              <a:rPr lang="en-US" sz="3200">
                <a:solidFill>
                  <a:srgbClr val="FFFFFF"/>
                </a:solidFill>
              </a:rPr>
              <a:t>Medicare Advantage</a:t>
            </a:r>
          </a:p>
        </p:txBody>
      </p:sp>
      <p:sp>
        <p:nvSpPr>
          <p:cNvPr id="15" name="Date Placeholder 4">
            <a:extLst>
              <a:ext uri="{FF2B5EF4-FFF2-40B4-BE49-F238E27FC236}">
                <a16:creationId xmlns:a16="http://schemas.microsoft.com/office/drawing/2014/main" id="{92C93AC0-78D7-4B04-ADBE-5078B6EC9853}"/>
              </a:ext>
            </a:extLst>
          </p:cNvPr>
          <p:cNvSpPr>
            <a:spLocks noGrp="1"/>
          </p:cNvSpPr>
          <p:nvPr>
            <p:ph type="dt" sz="half" idx="10"/>
          </p:nvPr>
        </p:nvSpPr>
        <p:spPr>
          <a:xfrm>
            <a:off x="8601818" y="6432021"/>
            <a:ext cx="2844799" cy="365125"/>
          </a:xfrm>
        </p:spPr>
        <p:txBody>
          <a:bodyPr/>
          <a:lstStyle/>
          <a:p>
            <a:pPr>
              <a:defRPr/>
            </a:pPr>
            <a:fld id="{CEB255F9-3DD6-4ABA-B8AF-7EF5C9E55808}" type="datetime1">
              <a:rPr lang="en-US" smtClean="0">
                <a:solidFill>
                  <a:schemeClr val="accent2"/>
                </a:solidFill>
              </a:rPr>
              <a:t>10/18/2023</a:t>
            </a:fld>
            <a:endParaRPr lang="en-US">
              <a:solidFill>
                <a:schemeClr val="accent2"/>
              </a:solidFill>
            </a:endParaRPr>
          </a:p>
        </p:txBody>
      </p:sp>
      <p:sp>
        <p:nvSpPr>
          <p:cNvPr id="3" name="Slide Number Placeholder 2">
            <a:extLst>
              <a:ext uri="{FF2B5EF4-FFF2-40B4-BE49-F238E27FC236}">
                <a16:creationId xmlns:a16="http://schemas.microsoft.com/office/drawing/2014/main" id="{7BBF8030-2736-BE55-05B9-998204EBF56A}"/>
              </a:ext>
            </a:extLst>
          </p:cNvPr>
          <p:cNvSpPr>
            <a:spLocks noGrp="1"/>
          </p:cNvSpPr>
          <p:nvPr>
            <p:ph type="sldNum" sz="quarter" idx="12"/>
          </p:nvPr>
        </p:nvSpPr>
        <p:spPr/>
        <p:txBody>
          <a:bodyPr/>
          <a:lstStyle/>
          <a:p>
            <a:pPr>
              <a:defRPr/>
            </a:pPr>
            <a:fld id="{6DBA5882-6D2A-4CCD-800A-025B373308D8}" type="slidenum">
              <a:rPr lang="en-US" smtClean="0"/>
              <a:pPr>
                <a:defRPr/>
              </a:pPr>
              <a:t>7</a:t>
            </a:fld>
            <a:endParaRPr lang="en-US"/>
          </a:p>
        </p:txBody>
      </p:sp>
      <p:pic>
        <p:nvPicPr>
          <p:cNvPr id="4" name="Picture 3" descr="Text&#10;&#10;Description automatically generated">
            <a:extLst>
              <a:ext uri="{FF2B5EF4-FFF2-40B4-BE49-F238E27FC236}">
                <a16:creationId xmlns:a16="http://schemas.microsoft.com/office/drawing/2014/main" id="{9BF18AC1-71FF-E49E-0438-676F4000C6C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887016" y="6230610"/>
            <a:ext cx="1860422" cy="660835"/>
          </a:xfrm>
          <a:prstGeom prst="rect">
            <a:avLst/>
          </a:prstGeom>
        </p:spPr>
      </p:pic>
      <p:pic>
        <p:nvPicPr>
          <p:cNvPr id="5" name="Picture 5">
            <a:extLst>
              <a:ext uri="{FF2B5EF4-FFF2-40B4-BE49-F238E27FC236}">
                <a16:creationId xmlns:a16="http://schemas.microsoft.com/office/drawing/2014/main" id="{C5989828-B62B-2F7C-AA58-278C82ABD8B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08744" y="6382708"/>
            <a:ext cx="781050" cy="419100"/>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noAutofit/>
          </a:bodyPr>
          <a:lstStyle/>
          <a:p>
            <a:pPr algn="ctr"/>
            <a:r>
              <a:rPr lang="en-US" sz="4000"/>
              <a:t>Part D Plan Enrollment</a:t>
            </a:r>
            <a:br>
              <a:rPr lang="en-US" sz="4000"/>
            </a:br>
            <a:r>
              <a:rPr lang="en-US" sz="4000"/>
              <a:t>Things to Consider</a:t>
            </a:r>
          </a:p>
        </p:txBody>
      </p:sp>
      <p:graphicFrame>
        <p:nvGraphicFramePr>
          <p:cNvPr id="6" name="Content Placeholder 2">
            <a:extLst>
              <a:ext uri="{FF2B5EF4-FFF2-40B4-BE49-F238E27FC236}">
                <a16:creationId xmlns:a16="http://schemas.microsoft.com/office/drawing/2014/main" id="{31DC3A45-C751-46AE-AFF6-CB7805DD7CC1}"/>
              </a:ext>
            </a:extLst>
          </p:cNvPr>
          <p:cNvGraphicFramePr>
            <a:graphicFrameLocks noGrp="1"/>
          </p:cNvGraphicFramePr>
          <p:nvPr>
            <p:ph idx="1"/>
            <p:extLst>
              <p:ext uri="{D42A27DB-BD31-4B8C-83A1-F6EECF244321}">
                <p14:modId xmlns:p14="http://schemas.microsoft.com/office/powerpoint/2010/main" val="2889875049"/>
              </p:ext>
            </p:extLst>
          </p:nvPr>
        </p:nvGraphicFramePr>
        <p:xfrm>
          <a:off x="992037" y="2136535"/>
          <a:ext cx="10558385" cy="33172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Date Placeholder 4">
            <a:extLst>
              <a:ext uri="{FF2B5EF4-FFF2-40B4-BE49-F238E27FC236}">
                <a16:creationId xmlns:a16="http://schemas.microsoft.com/office/drawing/2014/main" id="{3CCBE658-DA4B-402F-B55F-C8EDAE364182}"/>
              </a:ext>
            </a:extLst>
          </p:cNvPr>
          <p:cNvSpPr>
            <a:spLocks noGrp="1"/>
          </p:cNvSpPr>
          <p:nvPr>
            <p:ph type="dt" sz="half" idx="10"/>
          </p:nvPr>
        </p:nvSpPr>
        <p:spPr>
          <a:xfrm>
            <a:off x="8601818" y="6432021"/>
            <a:ext cx="2844799" cy="365125"/>
          </a:xfrm>
        </p:spPr>
        <p:txBody>
          <a:bodyPr/>
          <a:lstStyle/>
          <a:p>
            <a:pPr>
              <a:defRPr/>
            </a:pPr>
            <a:fld id="{327BA2C0-30D1-46CB-86F9-CA3098C2DFA4}" type="datetime1">
              <a:rPr lang="en-US" smtClean="0"/>
              <a:t>10/18/2023</a:t>
            </a:fld>
            <a:endParaRPr lang="en-US"/>
          </a:p>
        </p:txBody>
      </p:sp>
      <p:sp>
        <p:nvSpPr>
          <p:cNvPr id="3" name="Slide Number Placeholder 2">
            <a:extLst>
              <a:ext uri="{FF2B5EF4-FFF2-40B4-BE49-F238E27FC236}">
                <a16:creationId xmlns:a16="http://schemas.microsoft.com/office/drawing/2014/main" id="{A2945511-7151-17C6-17A8-50C9BC44A93D}"/>
              </a:ext>
            </a:extLst>
          </p:cNvPr>
          <p:cNvSpPr>
            <a:spLocks noGrp="1"/>
          </p:cNvSpPr>
          <p:nvPr>
            <p:ph type="sldNum" sz="quarter" idx="12"/>
          </p:nvPr>
        </p:nvSpPr>
        <p:spPr/>
        <p:txBody>
          <a:bodyPr/>
          <a:lstStyle/>
          <a:p>
            <a:fld id="{D57F1E4F-1CFF-5643-939E-217C01CDF565}" type="slidenum">
              <a:rPr lang="en-US" smtClean="0"/>
              <a:pPr/>
              <a:t>8</a:t>
            </a:fld>
            <a:endParaRPr lang="en-US"/>
          </a:p>
        </p:txBody>
      </p:sp>
      <p:pic>
        <p:nvPicPr>
          <p:cNvPr id="4" name="Picture 3" descr="Text&#10;&#10;Description automatically generated">
            <a:extLst>
              <a:ext uri="{FF2B5EF4-FFF2-40B4-BE49-F238E27FC236}">
                <a16:creationId xmlns:a16="http://schemas.microsoft.com/office/drawing/2014/main" id="{69749452-12E9-B9BE-D345-8278596C62BC}"/>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887016" y="6230610"/>
            <a:ext cx="1860422" cy="660835"/>
          </a:xfrm>
          <a:prstGeom prst="rect">
            <a:avLst/>
          </a:prstGeom>
        </p:spPr>
      </p:pic>
      <p:pic>
        <p:nvPicPr>
          <p:cNvPr id="5" name="Picture 5">
            <a:extLst>
              <a:ext uri="{FF2B5EF4-FFF2-40B4-BE49-F238E27FC236}">
                <a16:creationId xmlns:a16="http://schemas.microsoft.com/office/drawing/2014/main" id="{E2632641-BFAA-1317-B66C-278D63A4947E}"/>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008744" y="6382708"/>
            <a:ext cx="781050" cy="4191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noAutofit/>
          </a:bodyPr>
          <a:lstStyle/>
          <a:p>
            <a:pPr algn="ctr"/>
            <a:r>
              <a:rPr lang="en-US" sz="3600"/>
              <a:t>Medicare Advantage Plan Enrollment</a:t>
            </a:r>
            <a:br>
              <a:rPr lang="en-US" sz="3600"/>
            </a:br>
            <a:r>
              <a:rPr lang="en-US" sz="3600"/>
              <a:t>Things to Consider</a:t>
            </a:r>
          </a:p>
        </p:txBody>
      </p:sp>
      <p:graphicFrame>
        <p:nvGraphicFramePr>
          <p:cNvPr id="6" name="Content Placeholder 5">
            <a:extLst>
              <a:ext uri="{FF2B5EF4-FFF2-40B4-BE49-F238E27FC236}">
                <a16:creationId xmlns:a16="http://schemas.microsoft.com/office/drawing/2014/main" id="{8FD65B53-1D01-458C-BBF3-DE268116FE47}"/>
              </a:ext>
            </a:extLst>
          </p:cNvPr>
          <p:cNvGraphicFramePr>
            <a:graphicFrameLocks noGrp="1"/>
          </p:cNvGraphicFramePr>
          <p:nvPr>
            <p:ph sz="half" idx="1"/>
            <p:extLst>
              <p:ext uri="{D42A27DB-BD31-4B8C-83A1-F6EECF244321}">
                <p14:modId xmlns:p14="http://schemas.microsoft.com/office/powerpoint/2010/main" val="555134403"/>
              </p:ext>
            </p:extLst>
          </p:nvPr>
        </p:nvGraphicFramePr>
        <p:xfrm>
          <a:off x="1069675" y="1891253"/>
          <a:ext cx="5227206" cy="390753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7" name="Content Placeholder 6">
            <a:extLst>
              <a:ext uri="{FF2B5EF4-FFF2-40B4-BE49-F238E27FC236}">
                <a16:creationId xmlns:a16="http://schemas.microsoft.com/office/drawing/2014/main" id="{061C8E18-A68E-4920-86A3-E71CB900F8DD}"/>
              </a:ext>
            </a:extLst>
          </p:cNvPr>
          <p:cNvGraphicFramePr>
            <a:graphicFrameLocks noGrp="1"/>
          </p:cNvGraphicFramePr>
          <p:nvPr>
            <p:ph sz="half" idx="2"/>
            <p:extLst>
              <p:ext uri="{D42A27DB-BD31-4B8C-83A1-F6EECF244321}">
                <p14:modId xmlns:p14="http://schemas.microsoft.com/office/powerpoint/2010/main" val="554496641"/>
              </p:ext>
            </p:extLst>
          </p:nvPr>
        </p:nvGraphicFramePr>
        <p:xfrm>
          <a:off x="6389840" y="1886591"/>
          <a:ext cx="4994351" cy="3421204"/>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9" name="Date Placeholder 4">
            <a:extLst>
              <a:ext uri="{FF2B5EF4-FFF2-40B4-BE49-F238E27FC236}">
                <a16:creationId xmlns:a16="http://schemas.microsoft.com/office/drawing/2014/main" id="{CAB2B4A8-AC1D-4B18-99E9-7DB07EEFE704}"/>
              </a:ext>
            </a:extLst>
          </p:cNvPr>
          <p:cNvSpPr>
            <a:spLocks noGrp="1"/>
          </p:cNvSpPr>
          <p:nvPr>
            <p:ph type="dt" sz="half" idx="10"/>
          </p:nvPr>
        </p:nvSpPr>
        <p:spPr>
          <a:xfrm>
            <a:off x="8601818" y="6432021"/>
            <a:ext cx="2844799" cy="365125"/>
          </a:xfrm>
        </p:spPr>
        <p:txBody>
          <a:bodyPr/>
          <a:lstStyle/>
          <a:p>
            <a:pPr>
              <a:defRPr/>
            </a:pPr>
            <a:fld id="{0A304F45-225B-4036-B084-199035500ACC}" type="datetime1">
              <a:rPr lang="en-US" smtClean="0"/>
              <a:t>10/18/2023</a:t>
            </a:fld>
            <a:endParaRPr lang="en-US"/>
          </a:p>
        </p:txBody>
      </p:sp>
      <p:sp>
        <p:nvSpPr>
          <p:cNvPr id="3" name="Slide Number Placeholder 2">
            <a:extLst>
              <a:ext uri="{FF2B5EF4-FFF2-40B4-BE49-F238E27FC236}">
                <a16:creationId xmlns:a16="http://schemas.microsoft.com/office/drawing/2014/main" id="{D62F6832-7B2C-FC9D-648F-E59004CBD16B}"/>
              </a:ext>
            </a:extLst>
          </p:cNvPr>
          <p:cNvSpPr>
            <a:spLocks noGrp="1"/>
          </p:cNvSpPr>
          <p:nvPr>
            <p:ph type="sldNum" sz="quarter" idx="12"/>
          </p:nvPr>
        </p:nvSpPr>
        <p:spPr/>
        <p:txBody>
          <a:bodyPr/>
          <a:lstStyle/>
          <a:p>
            <a:fld id="{4FAB73BC-B049-4115-A692-8D63A059BFB8}" type="slidenum">
              <a:rPr lang="en-US" smtClean="0"/>
              <a:pPr/>
              <a:t>9</a:t>
            </a:fld>
            <a:endParaRPr lang="en-US"/>
          </a:p>
        </p:txBody>
      </p:sp>
      <p:pic>
        <p:nvPicPr>
          <p:cNvPr id="4" name="Picture 3" descr="Text&#10;&#10;Description automatically generated">
            <a:extLst>
              <a:ext uri="{FF2B5EF4-FFF2-40B4-BE49-F238E27FC236}">
                <a16:creationId xmlns:a16="http://schemas.microsoft.com/office/drawing/2014/main" id="{D1D55F58-2CE0-49A6-6E9A-520A24699E28}"/>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8887016" y="6230610"/>
            <a:ext cx="1860422" cy="660835"/>
          </a:xfrm>
          <a:prstGeom prst="rect">
            <a:avLst/>
          </a:prstGeom>
        </p:spPr>
      </p:pic>
      <p:pic>
        <p:nvPicPr>
          <p:cNvPr id="5" name="Picture 5">
            <a:extLst>
              <a:ext uri="{FF2B5EF4-FFF2-40B4-BE49-F238E27FC236}">
                <a16:creationId xmlns:a16="http://schemas.microsoft.com/office/drawing/2014/main" id="{DBD24F09-A953-F243-AD7D-3E90E5BFFF98}"/>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8008744" y="6382708"/>
            <a:ext cx="781050" cy="419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376596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03AD1C-CF1C-4A8B-9D96-8C6AF4FCE769}"/>
              </a:ext>
            </a:extLst>
          </p:cNvPr>
          <p:cNvSpPr>
            <a:spLocks noGrp="1"/>
          </p:cNvSpPr>
          <p:nvPr>
            <p:ph type="title"/>
          </p:nvPr>
        </p:nvSpPr>
        <p:spPr/>
        <p:txBody>
          <a:bodyPr anchor="ctr">
            <a:noAutofit/>
          </a:bodyPr>
          <a:lstStyle/>
          <a:p>
            <a:pPr algn="ctr"/>
            <a:r>
              <a:rPr lang="en-US" sz="3800"/>
              <a:t>Medicare Advantage Open </a:t>
            </a:r>
            <a:br>
              <a:rPr lang="en-US" sz="3800"/>
            </a:br>
            <a:r>
              <a:rPr lang="en-US" sz="3800"/>
              <a:t>Enrollment Period</a:t>
            </a:r>
          </a:p>
        </p:txBody>
      </p:sp>
      <p:sp>
        <p:nvSpPr>
          <p:cNvPr id="3" name="Content Placeholder 2">
            <a:extLst>
              <a:ext uri="{FF2B5EF4-FFF2-40B4-BE49-F238E27FC236}">
                <a16:creationId xmlns:a16="http://schemas.microsoft.com/office/drawing/2014/main" id="{DE9F84C1-2E17-4193-9CB1-A90996155758}"/>
              </a:ext>
            </a:extLst>
          </p:cNvPr>
          <p:cNvSpPr>
            <a:spLocks noGrp="1"/>
          </p:cNvSpPr>
          <p:nvPr>
            <p:ph idx="1"/>
          </p:nvPr>
        </p:nvSpPr>
        <p:spPr/>
        <p:txBody>
          <a:bodyPr/>
          <a:lstStyle/>
          <a:p>
            <a:r>
              <a:rPr lang="en-US" dirty="0"/>
              <a:t>If you have a Medicare Advantage Plan January 1, 2023 you have another enrollment period January 1- March 31.</a:t>
            </a:r>
          </a:p>
          <a:p>
            <a:pPr marL="0" indent="0">
              <a:buNone/>
            </a:pPr>
            <a:endParaRPr lang="en-US" dirty="0"/>
          </a:p>
          <a:p>
            <a:r>
              <a:rPr lang="en-US" dirty="0"/>
              <a:t> During this time if you are unhappy with your current Medicare Advantage plan coverage, you can:</a:t>
            </a:r>
          </a:p>
          <a:p>
            <a:pPr lvl="1"/>
            <a:r>
              <a:rPr lang="en-US" dirty="0"/>
              <a:t>Change to a different MA plan</a:t>
            </a:r>
          </a:p>
          <a:p>
            <a:pPr lvl="1"/>
            <a:r>
              <a:rPr lang="en-US" dirty="0"/>
              <a:t>Change to Original Medicare with a Part D plan</a:t>
            </a:r>
          </a:p>
          <a:p>
            <a:endParaRPr lang="en-US" dirty="0"/>
          </a:p>
          <a:p>
            <a:r>
              <a:rPr lang="en-US" dirty="0"/>
              <a:t>However, you MUST already have a Medicare Advantage plan in order to utilize the MA OEP. </a:t>
            </a:r>
          </a:p>
          <a:p>
            <a:endParaRPr lang="en-US" dirty="0"/>
          </a:p>
        </p:txBody>
      </p:sp>
      <p:sp>
        <p:nvSpPr>
          <p:cNvPr id="4" name="Date Placeholder 3">
            <a:extLst>
              <a:ext uri="{FF2B5EF4-FFF2-40B4-BE49-F238E27FC236}">
                <a16:creationId xmlns:a16="http://schemas.microsoft.com/office/drawing/2014/main" id="{279B872B-B6A4-E96F-9EB3-BA897C02B9BB}"/>
              </a:ext>
            </a:extLst>
          </p:cNvPr>
          <p:cNvSpPr>
            <a:spLocks noGrp="1"/>
          </p:cNvSpPr>
          <p:nvPr>
            <p:ph type="dt" sz="half" idx="10"/>
          </p:nvPr>
        </p:nvSpPr>
        <p:spPr>
          <a:xfrm>
            <a:off x="8509718" y="6378464"/>
            <a:ext cx="2844799" cy="365125"/>
          </a:xfrm>
        </p:spPr>
        <p:txBody>
          <a:bodyPr/>
          <a:lstStyle/>
          <a:p>
            <a:fld id="{90B7E92C-4338-48B4-8D9C-132FF0AABE73}" type="datetime1">
              <a:rPr lang="en-US" smtClean="0"/>
              <a:t>10/18/2023</a:t>
            </a:fld>
            <a:endParaRPr lang="en-US"/>
          </a:p>
        </p:txBody>
      </p:sp>
      <p:sp>
        <p:nvSpPr>
          <p:cNvPr id="5" name="Slide Number Placeholder 4">
            <a:extLst>
              <a:ext uri="{FF2B5EF4-FFF2-40B4-BE49-F238E27FC236}">
                <a16:creationId xmlns:a16="http://schemas.microsoft.com/office/drawing/2014/main" id="{A1042DA9-8682-9E3A-3B23-85C2EE8916C3}"/>
              </a:ext>
            </a:extLst>
          </p:cNvPr>
          <p:cNvSpPr>
            <a:spLocks noGrp="1"/>
          </p:cNvSpPr>
          <p:nvPr>
            <p:ph type="sldNum" sz="quarter" idx="12"/>
          </p:nvPr>
        </p:nvSpPr>
        <p:spPr/>
        <p:txBody>
          <a:bodyPr/>
          <a:lstStyle/>
          <a:p>
            <a:fld id="{D57F1E4F-1CFF-5643-939E-217C01CDF565}" type="slidenum">
              <a:rPr lang="en-US" smtClean="0"/>
              <a:pPr/>
              <a:t>10</a:t>
            </a:fld>
            <a:endParaRPr lang="en-US"/>
          </a:p>
        </p:txBody>
      </p:sp>
      <p:pic>
        <p:nvPicPr>
          <p:cNvPr id="6" name="Picture 5" descr="Text&#10;&#10;Description automatically generated">
            <a:extLst>
              <a:ext uri="{FF2B5EF4-FFF2-40B4-BE49-F238E27FC236}">
                <a16:creationId xmlns:a16="http://schemas.microsoft.com/office/drawing/2014/main" id="{1F6814A0-81F0-E50A-EE10-4D2A9C6B8F3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887016" y="6230610"/>
            <a:ext cx="1860422" cy="660835"/>
          </a:xfrm>
          <a:prstGeom prst="rect">
            <a:avLst/>
          </a:prstGeom>
        </p:spPr>
      </p:pic>
      <p:pic>
        <p:nvPicPr>
          <p:cNvPr id="7" name="Picture 5">
            <a:extLst>
              <a:ext uri="{FF2B5EF4-FFF2-40B4-BE49-F238E27FC236}">
                <a16:creationId xmlns:a16="http://schemas.microsoft.com/office/drawing/2014/main" id="{1DADCBBF-B76C-BA84-D427-BCF56F7ECF8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08744" y="6382708"/>
            <a:ext cx="781050" cy="419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06847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10">
            <a:extLst>
              <a:ext uri="{FF2B5EF4-FFF2-40B4-BE49-F238E27FC236}">
                <a16:creationId xmlns:a16="http://schemas.microsoft.com/office/drawing/2014/main" id="{3018A306-443B-4844-9884-D3E2C3B371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Rectangle 12">
            <a:extLst>
              <a:ext uri="{FF2B5EF4-FFF2-40B4-BE49-F238E27FC236}">
                <a16:creationId xmlns:a16="http://schemas.microsoft.com/office/drawing/2014/main" id="{3F430D2A-93AA-410C-B1BB-98FEA29907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14">
            <a:extLst>
              <a:ext uri="{FF2B5EF4-FFF2-40B4-BE49-F238E27FC236}">
                <a16:creationId xmlns:a16="http://schemas.microsoft.com/office/drawing/2014/main" id="{9A0EF52A-1A39-47D8-AA03-47A1C47BE3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16">
            <a:extLst>
              <a:ext uri="{FF2B5EF4-FFF2-40B4-BE49-F238E27FC236}">
                <a16:creationId xmlns:a16="http://schemas.microsoft.com/office/drawing/2014/main" id="{896DE2E2-8696-47C1-8B42-A04B409BCF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4" name="Rectangle 18">
            <a:extLst>
              <a:ext uri="{FF2B5EF4-FFF2-40B4-BE49-F238E27FC236}">
                <a16:creationId xmlns:a16="http://schemas.microsoft.com/office/drawing/2014/main" id="{39171204-6A50-40E1-B631-84CEDFC939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20">
            <a:extLst>
              <a:ext uri="{FF2B5EF4-FFF2-40B4-BE49-F238E27FC236}">
                <a16:creationId xmlns:a16="http://schemas.microsoft.com/office/drawing/2014/main" id="{06C973F6-5187-412F-AACC-6E3FF8A6A1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1191" y="457201"/>
            <a:ext cx="1106164" cy="5859735"/>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8" name="Rectangle 22">
            <a:extLst>
              <a:ext uri="{FF2B5EF4-FFF2-40B4-BE49-F238E27FC236}">
                <a16:creationId xmlns:a16="http://schemas.microsoft.com/office/drawing/2014/main" id="{D11AE14F-1B7E-41E6-B579-2F71D13503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84419" y="457200"/>
            <a:ext cx="9961047" cy="3678072"/>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4" name="Title 3"/>
          <p:cNvSpPr>
            <a:spLocks noGrp="1"/>
          </p:cNvSpPr>
          <p:nvPr>
            <p:ph type="title"/>
          </p:nvPr>
        </p:nvSpPr>
        <p:spPr>
          <a:xfrm>
            <a:off x="1965278" y="668740"/>
            <a:ext cx="7574507" cy="3330055"/>
          </a:xfrm>
        </p:spPr>
        <p:txBody>
          <a:bodyPr vert="horz" lIns="91440" tIns="45720" rIns="91440" bIns="45720" rtlCol="0" anchor="ctr">
            <a:normAutofit/>
          </a:bodyPr>
          <a:lstStyle/>
          <a:p>
            <a:pPr algn="ctr"/>
            <a:r>
              <a:rPr lang="en-US" sz="6000">
                <a:solidFill>
                  <a:srgbClr val="FFFFFF"/>
                </a:solidFill>
              </a:rPr>
              <a:t>Medigap Update</a:t>
            </a:r>
          </a:p>
        </p:txBody>
      </p:sp>
      <p:sp>
        <p:nvSpPr>
          <p:cNvPr id="20" name="Rectangle 24">
            <a:extLst>
              <a:ext uri="{FF2B5EF4-FFF2-40B4-BE49-F238E27FC236}">
                <a16:creationId xmlns:a16="http://schemas.microsoft.com/office/drawing/2014/main" id="{752BB805-F7B7-4B80-A1C5-385D4DAF74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84352" y="4244454"/>
            <a:ext cx="9961115" cy="2072481"/>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5" name="Text Placeholder 4"/>
          <p:cNvSpPr>
            <a:spLocks noGrp="1"/>
          </p:cNvSpPr>
          <p:nvPr>
            <p:ph idx="1"/>
          </p:nvPr>
        </p:nvSpPr>
        <p:spPr>
          <a:xfrm>
            <a:off x="1965278" y="4462818"/>
            <a:ext cx="7574507" cy="1640983"/>
          </a:xfrm>
        </p:spPr>
        <p:txBody>
          <a:bodyPr vert="horz" lIns="91440" tIns="45720" rIns="91440" bIns="45720" rtlCol="0" anchor="t">
            <a:normAutofit/>
          </a:bodyPr>
          <a:lstStyle/>
          <a:p>
            <a:pPr marL="0" indent="0" algn="ctr">
              <a:buNone/>
            </a:pPr>
            <a:r>
              <a:rPr lang="en-US" sz="3200" cap="all">
                <a:solidFill>
                  <a:srgbClr val="FFFFFF"/>
                </a:solidFill>
              </a:rPr>
              <a:t>Medicare Supplemental Insurance</a:t>
            </a:r>
          </a:p>
        </p:txBody>
      </p:sp>
      <p:sp>
        <p:nvSpPr>
          <p:cNvPr id="24" name="Date Placeholder 4">
            <a:extLst>
              <a:ext uri="{FF2B5EF4-FFF2-40B4-BE49-F238E27FC236}">
                <a16:creationId xmlns:a16="http://schemas.microsoft.com/office/drawing/2014/main" id="{06C5F3FB-72EA-40B0-B864-7954F16677EA}"/>
              </a:ext>
            </a:extLst>
          </p:cNvPr>
          <p:cNvSpPr>
            <a:spLocks noGrp="1"/>
          </p:cNvSpPr>
          <p:nvPr>
            <p:ph type="dt" sz="half" idx="10"/>
          </p:nvPr>
        </p:nvSpPr>
        <p:spPr>
          <a:xfrm>
            <a:off x="8601818" y="6432021"/>
            <a:ext cx="2844799" cy="365125"/>
          </a:xfrm>
        </p:spPr>
        <p:txBody>
          <a:bodyPr/>
          <a:lstStyle/>
          <a:p>
            <a:pPr>
              <a:defRPr/>
            </a:pPr>
            <a:fld id="{86E4F3E1-1423-40F1-8F4E-5606B041FE72}" type="datetime1">
              <a:rPr lang="en-US" smtClean="0"/>
              <a:t>10/18/2023</a:t>
            </a:fld>
            <a:endParaRPr lang="en-US"/>
          </a:p>
        </p:txBody>
      </p:sp>
      <p:sp>
        <p:nvSpPr>
          <p:cNvPr id="2" name="Slide Number Placeholder 1">
            <a:extLst>
              <a:ext uri="{FF2B5EF4-FFF2-40B4-BE49-F238E27FC236}">
                <a16:creationId xmlns:a16="http://schemas.microsoft.com/office/drawing/2014/main" id="{94A987E4-2F47-62FB-336D-D633A85900E0}"/>
              </a:ext>
            </a:extLst>
          </p:cNvPr>
          <p:cNvSpPr>
            <a:spLocks noGrp="1"/>
          </p:cNvSpPr>
          <p:nvPr>
            <p:ph type="sldNum" sz="quarter" idx="12"/>
          </p:nvPr>
        </p:nvSpPr>
        <p:spPr/>
        <p:txBody>
          <a:bodyPr/>
          <a:lstStyle/>
          <a:p>
            <a:fld id="{D57F1E4F-1CFF-5643-939E-217C01CDF565}" type="slidenum">
              <a:rPr lang="en-US" smtClean="0"/>
              <a:pPr/>
              <a:t>11</a:t>
            </a:fld>
            <a:endParaRPr lang="en-US"/>
          </a:p>
        </p:txBody>
      </p:sp>
      <p:pic>
        <p:nvPicPr>
          <p:cNvPr id="3" name="Picture 2" descr="Text&#10;&#10;Description automatically generated">
            <a:extLst>
              <a:ext uri="{FF2B5EF4-FFF2-40B4-BE49-F238E27FC236}">
                <a16:creationId xmlns:a16="http://schemas.microsoft.com/office/drawing/2014/main" id="{BA0B2120-6C9D-B575-2B0F-2CCC4F45FD0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887016" y="6230610"/>
            <a:ext cx="1860422" cy="660835"/>
          </a:xfrm>
          <a:prstGeom prst="rect">
            <a:avLst/>
          </a:prstGeom>
        </p:spPr>
      </p:pic>
      <p:pic>
        <p:nvPicPr>
          <p:cNvPr id="6" name="Picture 5">
            <a:extLst>
              <a:ext uri="{FF2B5EF4-FFF2-40B4-BE49-F238E27FC236}">
                <a16:creationId xmlns:a16="http://schemas.microsoft.com/office/drawing/2014/main" id="{101DA6CE-CA0E-285C-9881-0594BC648EF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08744" y="6382708"/>
            <a:ext cx="781050" cy="419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261061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987665-A041-4AAD-A972-58D1EC59BA29}"/>
              </a:ext>
            </a:extLst>
          </p:cNvPr>
          <p:cNvSpPr>
            <a:spLocks noGrp="1"/>
          </p:cNvSpPr>
          <p:nvPr>
            <p:ph type="title"/>
          </p:nvPr>
        </p:nvSpPr>
        <p:spPr/>
        <p:txBody>
          <a:bodyPr>
            <a:noAutofit/>
          </a:bodyPr>
          <a:lstStyle/>
          <a:p>
            <a:pPr algn="ctr"/>
            <a:r>
              <a:rPr lang="en-US" sz="5000"/>
              <a:t>Medigap Plans- Extra Benefits</a:t>
            </a:r>
          </a:p>
        </p:txBody>
      </p:sp>
      <p:sp>
        <p:nvSpPr>
          <p:cNvPr id="3" name="Content Placeholder 2">
            <a:extLst>
              <a:ext uri="{FF2B5EF4-FFF2-40B4-BE49-F238E27FC236}">
                <a16:creationId xmlns:a16="http://schemas.microsoft.com/office/drawing/2014/main" id="{738D6B8C-4CE7-4BE7-A64B-9A1145BA5978}"/>
              </a:ext>
            </a:extLst>
          </p:cNvPr>
          <p:cNvSpPr>
            <a:spLocks noGrp="1"/>
          </p:cNvSpPr>
          <p:nvPr>
            <p:ph sz="half" idx="1"/>
          </p:nvPr>
        </p:nvSpPr>
        <p:spPr/>
        <p:txBody>
          <a:bodyPr anchor="t">
            <a:normAutofit fontScale="92500" lnSpcReduction="10000"/>
          </a:bodyPr>
          <a:lstStyle/>
          <a:p>
            <a:r>
              <a:rPr lang="en-US" sz="2400"/>
              <a:t>Extra Benefits:</a:t>
            </a:r>
          </a:p>
          <a:p>
            <a:pPr lvl="1"/>
            <a:r>
              <a:rPr lang="en-US" sz="2000"/>
              <a:t>Dental</a:t>
            </a:r>
          </a:p>
          <a:p>
            <a:pPr lvl="1"/>
            <a:r>
              <a:rPr lang="en-US" sz="2000"/>
              <a:t>Vision</a:t>
            </a:r>
          </a:p>
          <a:p>
            <a:pPr lvl="1"/>
            <a:r>
              <a:rPr lang="en-US" sz="2000"/>
              <a:t>Hearing</a:t>
            </a:r>
          </a:p>
          <a:p>
            <a:pPr lvl="1"/>
            <a:r>
              <a:rPr lang="en-US" sz="2000"/>
              <a:t>Gym Membership</a:t>
            </a:r>
          </a:p>
          <a:p>
            <a:pPr marL="0" indent="0">
              <a:buNone/>
            </a:pPr>
            <a:endParaRPr lang="en-US"/>
          </a:p>
        </p:txBody>
      </p:sp>
      <p:sp>
        <p:nvSpPr>
          <p:cNvPr id="6" name="Content Placeholder 5">
            <a:extLst>
              <a:ext uri="{FF2B5EF4-FFF2-40B4-BE49-F238E27FC236}">
                <a16:creationId xmlns:a16="http://schemas.microsoft.com/office/drawing/2014/main" id="{7276A60C-9FE8-4F7D-B6F7-262CC5741C43}"/>
              </a:ext>
            </a:extLst>
          </p:cNvPr>
          <p:cNvSpPr>
            <a:spLocks noGrp="1"/>
          </p:cNvSpPr>
          <p:nvPr>
            <p:ph sz="half" idx="2"/>
          </p:nvPr>
        </p:nvSpPr>
        <p:spPr/>
        <p:txBody>
          <a:bodyPr>
            <a:normAutofit fontScale="92500" lnSpcReduction="10000"/>
          </a:bodyPr>
          <a:lstStyle/>
          <a:p>
            <a:r>
              <a:rPr lang="en-US" sz="2400"/>
              <a:t>Companies Offering Extra Benefits</a:t>
            </a:r>
          </a:p>
          <a:p>
            <a:pPr lvl="1"/>
            <a:r>
              <a:rPr lang="en-US" sz="2000"/>
              <a:t>AARP/UHC</a:t>
            </a:r>
          </a:p>
          <a:p>
            <a:pPr lvl="1"/>
            <a:r>
              <a:rPr lang="en-US" sz="2000"/>
              <a:t>BCBS</a:t>
            </a:r>
          </a:p>
          <a:p>
            <a:pPr lvl="1"/>
            <a:r>
              <a:rPr lang="en-US" sz="2000"/>
              <a:t>HAP</a:t>
            </a:r>
          </a:p>
          <a:p>
            <a:pPr lvl="1"/>
            <a:r>
              <a:rPr lang="en-US" sz="2000"/>
              <a:t>Humana</a:t>
            </a:r>
          </a:p>
          <a:p>
            <a:pPr lvl="1"/>
            <a:r>
              <a:rPr lang="en-US" sz="2000"/>
              <a:t>Perkin Life Insurance Company</a:t>
            </a:r>
          </a:p>
          <a:p>
            <a:pPr lvl="1"/>
            <a:r>
              <a:rPr lang="en-US" sz="2000"/>
              <a:t>Priority Health</a:t>
            </a:r>
          </a:p>
          <a:p>
            <a:pPr lvl="1"/>
            <a:r>
              <a:rPr lang="en-US" sz="2000"/>
              <a:t>Wisconsin Physicians Service Insurance Corporation</a:t>
            </a:r>
          </a:p>
          <a:p>
            <a:pPr lvl="1"/>
            <a:endParaRPr lang="en-US"/>
          </a:p>
        </p:txBody>
      </p:sp>
      <p:sp>
        <p:nvSpPr>
          <p:cNvPr id="8" name="Date Placeholder 4">
            <a:extLst>
              <a:ext uri="{FF2B5EF4-FFF2-40B4-BE49-F238E27FC236}">
                <a16:creationId xmlns:a16="http://schemas.microsoft.com/office/drawing/2014/main" id="{B3634200-A3DA-448B-95C6-52A8B48FC41E}"/>
              </a:ext>
            </a:extLst>
          </p:cNvPr>
          <p:cNvSpPr>
            <a:spLocks noGrp="1"/>
          </p:cNvSpPr>
          <p:nvPr>
            <p:ph type="dt" sz="half" idx="10"/>
          </p:nvPr>
        </p:nvSpPr>
        <p:spPr>
          <a:xfrm>
            <a:off x="8601818" y="6432021"/>
            <a:ext cx="2844799" cy="365125"/>
          </a:xfrm>
        </p:spPr>
        <p:txBody>
          <a:bodyPr/>
          <a:lstStyle/>
          <a:p>
            <a:pPr>
              <a:defRPr/>
            </a:pPr>
            <a:fld id="{F9906EEC-DE0D-479F-8C92-58C5DC562F48}" type="datetime1">
              <a:rPr lang="en-US" smtClean="0"/>
              <a:t>10/18/2023</a:t>
            </a:fld>
            <a:endParaRPr lang="en-US"/>
          </a:p>
        </p:txBody>
      </p:sp>
      <p:sp>
        <p:nvSpPr>
          <p:cNvPr id="4" name="Slide Number Placeholder 3">
            <a:extLst>
              <a:ext uri="{FF2B5EF4-FFF2-40B4-BE49-F238E27FC236}">
                <a16:creationId xmlns:a16="http://schemas.microsoft.com/office/drawing/2014/main" id="{64CF245A-6337-0340-D244-59F764CD2CD4}"/>
              </a:ext>
            </a:extLst>
          </p:cNvPr>
          <p:cNvSpPr>
            <a:spLocks noGrp="1"/>
          </p:cNvSpPr>
          <p:nvPr>
            <p:ph type="sldNum" sz="quarter" idx="12"/>
          </p:nvPr>
        </p:nvSpPr>
        <p:spPr/>
        <p:txBody>
          <a:bodyPr/>
          <a:lstStyle/>
          <a:p>
            <a:fld id="{4FAB73BC-B049-4115-A692-8D63A059BFB8}" type="slidenum">
              <a:rPr lang="en-US" smtClean="0"/>
              <a:pPr/>
              <a:t>12</a:t>
            </a:fld>
            <a:endParaRPr lang="en-US"/>
          </a:p>
        </p:txBody>
      </p:sp>
      <p:pic>
        <p:nvPicPr>
          <p:cNvPr id="5" name="Picture 4" descr="Text&#10;&#10;Description automatically generated">
            <a:extLst>
              <a:ext uri="{FF2B5EF4-FFF2-40B4-BE49-F238E27FC236}">
                <a16:creationId xmlns:a16="http://schemas.microsoft.com/office/drawing/2014/main" id="{AC2C0A72-3D0B-D023-D4EC-7136DF18D70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887016" y="6230610"/>
            <a:ext cx="1860422" cy="660835"/>
          </a:xfrm>
          <a:prstGeom prst="rect">
            <a:avLst/>
          </a:prstGeom>
        </p:spPr>
      </p:pic>
      <p:pic>
        <p:nvPicPr>
          <p:cNvPr id="7" name="Picture 5">
            <a:extLst>
              <a:ext uri="{FF2B5EF4-FFF2-40B4-BE49-F238E27FC236}">
                <a16:creationId xmlns:a16="http://schemas.microsoft.com/office/drawing/2014/main" id="{195B7065-9D43-5AAF-740F-80346CE4B45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08744" y="6382708"/>
            <a:ext cx="781050" cy="419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770283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C7C82F-63A4-436A-819E-44A07BAC7A4D}"/>
              </a:ext>
            </a:extLst>
          </p:cNvPr>
          <p:cNvSpPr>
            <a:spLocks noGrp="1"/>
          </p:cNvSpPr>
          <p:nvPr>
            <p:ph type="title" idx="4294967295"/>
          </p:nvPr>
        </p:nvSpPr>
        <p:spPr>
          <a:xfrm>
            <a:off x="0" y="246063"/>
            <a:ext cx="8686800" cy="1371600"/>
          </a:xfrm>
        </p:spPr>
        <p:txBody>
          <a:bodyPr>
            <a:normAutofit/>
          </a:bodyPr>
          <a:lstStyle/>
          <a:p>
            <a:pPr algn="ctr"/>
            <a:r>
              <a:rPr lang="en-US" sz="3200"/>
              <a:t>2024 Medicare &amp; You Book: What’s New</a:t>
            </a:r>
          </a:p>
        </p:txBody>
      </p:sp>
      <p:sp>
        <p:nvSpPr>
          <p:cNvPr id="3" name="Content Placeholder 2">
            <a:extLst>
              <a:ext uri="{FF2B5EF4-FFF2-40B4-BE49-F238E27FC236}">
                <a16:creationId xmlns:a16="http://schemas.microsoft.com/office/drawing/2014/main" id="{39F21886-2AA1-4295-8FAA-CDD7F1813587}"/>
              </a:ext>
            </a:extLst>
          </p:cNvPr>
          <p:cNvSpPr>
            <a:spLocks noGrp="1"/>
          </p:cNvSpPr>
          <p:nvPr>
            <p:ph idx="4294967295"/>
          </p:nvPr>
        </p:nvSpPr>
        <p:spPr>
          <a:xfrm>
            <a:off x="128080" y="350197"/>
            <a:ext cx="11935839" cy="6261740"/>
          </a:xfrm>
        </p:spPr>
        <p:txBody>
          <a:bodyPr>
            <a:noAutofit/>
          </a:bodyPr>
          <a:lstStyle/>
          <a:p>
            <a:r>
              <a:rPr lang="en-US" sz="1050" b="1" u="sng" dirty="0"/>
              <a:t>Saving money on your prescription drugs </a:t>
            </a:r>
          </a:p>
          <a:p>
            <a:pPr lvl="1"/>
            <a:r>
              <a:rPr lang="en-US" sz="800" dirty="0"/>
              <a:t>Starting January 1, 2024, if you have Medicare drug coverage (Part D) and your drug costs are high enough to reach the catastrophic coverage phase, you don’t have to pay a copayment or coinsurance. Extra Help—a program that helps cover your Part D drug costs—will expand to cover more drug costs for certain people with limited resources and income. Go to pages 83 and 92. </a:t>
            </a:r>
          </a:p>
          <a:p>
            <a:pPr lvl="1"/>
            <a:r>
              <a:rPr lang="en-US" sz="800" dirty="0"/>
              <a:t>Coinsurance amounts for some Part B-covered drugs may be less if a prescription drug’s price increases higher than the rate of inflation. Go to page 40. </a:t>
            </a:r>
          </a:p>
          <a:p>
            <a:r>
              <a:rPr lang="en-US" sz="1050" b="1" u="sng" dirty="0"/>
              <a:t>Lower costs for insulin and vaccines </a:t>
            </a:r>
          </a:p>
          <a:p>
            <a:pPr lvl="1"/>
            <a:r>
              <a:rPr lang="en-US" sz="800" dirty="0"/>
              <a:t>Your Medicare drug plan can't charge you more than $35 for a one-month supply of each insulin product Part D covers, and you don’t have to pay a deductible for it. Go to page 88. </a:t>
            </a:r>
          </a:p>
          <a:p>
            <a:pPr lvl="1"/>
            <a:r>
              <a:rPr lang="en-US" sz="800" dirty="0"/>
              <a:t>If you take insulin through a traditional pump that’s covered under Medicare’s durable medical equipment benefit, that insulin is covered under Medicare Part B. You won’t pay more than $35 for a month’s supply and the Medicare deductible no longer applies. Go to pages 39 and 88. </a:t>
            </a:r>
          </a:p>
          <a:p>
            <a:pPr lvl="1"/>
            <a:r>
              <a:rPr lang="en-US" sz="800" dirty="0"/>
              <a:t>Recommended adult vaccines are also now available at no cost to you. Go to page 50. </a:t>
            </a:r>
          </a:p>
          <a:p>
            <a:r>
              <a:rPr lang="en-US" sz="1050" b="1" u="sng" dirty="0"/>
              <a:t>Changes to telehealth coverage</a:t>
            </a:r>
            <a:r>
              <a:rPr lang="en-US" sz="1050" dirty="0"/>
              <a:t> </a:t>
            </a:r>
          </a:p>
          <a:p>
            <a:pPr lvl="1"/>
            <a:r>
              <a:rPr lang="en-US" sz="800" dirty="0"/>
              <a:t>You can still get telehealth services at any location in the U.S., including your home, until the end of 2024. After that, you must be in an office or medical facility located in a rural area to get most telehealth services. There are some exceptions, like for mental health services. Go to page 51. </a:t>
            </a:r>
          </a:p>
          <a:p>
            <a:r>
              <a:rPr lang="en-US" sz="1050" b="1" u="sng" dirty="0"/>
              <a:t>Managing and treating chronic pain</a:t>
            </a:r>
            <a:r>
              <a:rPr lang="en-US" sz="1050" dirty="0"/>
              <a:t> </a:t>
            </a:r>
          </a:p>
          <a:p>
            <a:pPr lvl="1"/>
            <a:r>
              <a:rPr lang="en-US" sz="800" dirty="0"/>
              <a:t>Medicare now covers monthly services to treat chronic pain if you’ve been living with it for more than 3 months. Go to page 34</a:t>
            </a:r>
            <a:r>
              <a:rPr lang="en-US" sz="675" dirty="0"/>
              <a:t>. </a:t>
            </a:r>
          </a:p>
          <a:p>
            <a:r>
              <a:rPr lang="en-US" sz="1050" b="1" u="sng" dirty="0"/>
              <a:t>Better mental health care</a:t>
            </a:r>
            <a:r>
              <a:rPr lang="en-US" sz="1050" dirty="0"/>
              <a:t> </a:t>
            </a:r>
          </a:p>
          <a:p>
            <a:pPr lvl="1"/>
            <a:r>
              <a:rPr lang="en-US" sz="800" dirty="0"/>
              <a:t>Starting January 1, 2024, Medicare will cover intensive outpatient program services provided by hospitals, community mental health centers, and other locations if you need mental health care. Go to pages 46–47. </a:t>
            </a:r>
          </a:p>
          <a:p>
            <a:r>
              <a:rPr lang="en-US" sz="1050" b="1" u="sng" dirty="0"/>
              <a:t>More times to sign up for Medicare </a:t>
            </a:r>
          </a:p>
          <a:p>
            <a:pPr lvl="1"/>
            <a:r>
              <a:rPr lang="en-US" sz="800" dirty="0"/>
              <a:t>If you recently lost (or will soon lose) Medicaid, you may be able to sign up for Medicare or change your current Medicare coverage. There are other special situations that allow you to sign up for Medicare. Go to page 18. </a:t>
            </a:r>
          </a:p>
          <a:p>
            <a:r>
              <a:rPr lang="en-US" sz="1050" b="1" u="sng" dirty="0"/>
              <a:t>COVID-19 care</a:t>
            </a:r>
            <a:r>
              <a:rPr lang="en-US" sz="1050" dirty="0"/>
              <a:t> </a:t>
            </a:r>
          </a:p>
          <a:p>
            <a:pPr lvl="1"/>
            <a:r>
              <a:rPr lang="en-US" sz="800" dirty="0"/>
              <a:t>Medicare continues to cover the COVID-19 vaccine and several tests and treatments to keep you and others safe. Go to page 37.</a:t>
            </a:r>
          </a:p>
        </p:txBody>
      </p:sp>
      <p:sp>
        <p:nvSpPr>
          <p:cNvPr id="4" name="TextBox 3">
            <a:extLst>
              <a:ext uri="{FF2B5EF4-FFF2-40B4-BE49-F238E27FC236}">
                <a16:creationId xmlns:a16="http://schemas.microsoft.com/office/drawing/2014/main" id="{DDBFA34A-614F-215C-1E5C-E153714CEEEA}"/>
              </a:ext>
            </a:extLst>
          </p:cNvPr>
          <p:cNvSpPr txBox="1"/>
          <p:nvPr/>
        </p:nvSpPr>
        <p:spPr>
          <a:xfrm>
            <a:off x="733245" y="504318"/>
            <a:ext cx="8591910" cy="523220"/>
          </a:xfrm>
          <a:prstGeom prst="rect">
            <a:avLst/>
          </a:prstGeom>
          <a:noFill/>
        </p:spPr>
        <p:txBody>
          <a:bodyPr wrap="square" rtlCol="0">
            <a:spAutoFit/>
          </a:bodyPr>
          <a:lstStyle/>
          <a:p>
            <a:pPr algn="ctr"/>
            <a:r>
              <a:rPr lang="en-US" sz="2800" dirty="0">
                <a:solidFill>
                  <a:schemeClr val="accent6">
                    <a:lumMod val="75000"/>
                  </a:schemeClr>
                </a:solidFill>
              </a:rPr>
              <a:t>Medicare and You 2024</a:t>
            </a:r>
          </a:p>
        </p:txBody>
      </p:sp>
    </p:spTree>
    <p:extLst>
      <p:ext uri="{BB962C8B-B14F-4D97-AF65-F5344CB8AC3E}">
        <p14:creationId xmlns:p14="http://schemas.microsoft.com/office/powerpoint/2010/main" val="2589006003"/>
      </p:ext>
    </p:extLst>
  </p:cSld>
  <p:clrMapOvr>
    <a:masterClrMapping/>
  </p:clrMapOvr>
  <mc:AlternateContent xmlns:mc="http://schemas.openxmlformats.org/markup-compatibility/2006" xmlns:p14="http://schemas.microsoft.com/office/powerpoint/2010/main">
    <mc:Choice Requires="p14">
      <p:transition spd="slow" p14:dur="2000" advTm="147606"/>
    </mc:Choice>
    <mc:Fallback xmlns="">
      <p:transition spd="slow" advTm="147606"/>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normAutofit/>
          </a:bodyPr>
          <a:lstStyle/>
          <a:p>
            <a:pPr algn="ctr" eaLnBrk="1" hangingPunct="1"/>
            <a:r>
              <a:rPr lang="en-US" sz="6000"/>
              <a:t>Enrollment Periods</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4149761420"/>
              </p:ext>
            </p:extLst>
          </p:nvPr>
        </p:nvGraphicFramePr>
        <p:xfrm>
          <a:off x="1026544" y="2191015"/>
          <a:ext cx="10316760" cy="316505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7" name="Date Placeholder 4">
            <a:extLst>
              <a:ext uri="{FF2B5EF4-FFF2-40B4-BE49-F238E27FC236}">
                <a16:creationId xmlns:a16="http://schemas.microsoft.com/office/drawing/2014/main" id="{50044263-F8CD-48B1-B746-D28993CA66BD}"/>
              </a:ext>
            </a:extLst>
          </p:cNvPr>
          <p:cNvSpPr>
            <a:spLocks noGrp="1"/>
          </p:cNvSpPr>
          <p:nvPr>
            <p:ph type="dt" sz="half" idx="10"/>
          </p:nvPr>
        </p:nvSpPr>
        <p:spPr>
          <a:xfrm>
            <a:off x="8601818" y="6432021"/>
            <a:ext cx="2844799" cy="365125"/>
          </a:xfrm>
        </p:spPr>
        <p:txBody>
          <a:bodyPr/>
          <a:lstStyle/>
          <a:p>
            <a:pPr>
              <a:defRPr/>
            </a:pPr>
            <a:fld id="{1FAD8A26-9FA6-4DB2-A8DE-DC709AD3922D}" type="datetime1">
              <a:rPr lang="en-US" smtClean="0"/>
              <a:t>10/18/2023</a:t>
            </a:fld>
            <a:endParaRPr lang="en-US"/>
          </a:p>
        </p:txBody>
      </p:sp>
      <p:sp>
        <p:nvSpPr>
          <p:cNvPr id="2" name="Slide Number Placeholder 1">
            <a:extLst>
              <a:ext uri="{FF2B5EF4-FFF2-40B4-BE49-F238E27FC236}">
                <a16:creationId xmlns:a16="http://schemas.microsoft.com/office/drawing/2014/main" id="{7031516A-C692-F121-B907-CA5AC600A610}"/>
              </a:ext>
            </a:extLst>
          </p:cNvPr>
          <p:cNvSpPr>
            <a:spLocks noGrp="1"/>
          </p:cNvSpPr>
          <p:nvPr>
            <p:ph type="sldNum" sz="quarter" idx="12"/>
          </p:nvPr>
        </p:nvSpPr>
        <p:spPr/>
        <p:txBody>
          <a:bodyPr/>
          <a:lstStyle/>
          <a:p>
            <a:fld id="{D57F1E4F-1CFF-5643-939E-217C01CDF565}" type="slidenum">
              <a:rPr lang="en-US" smtClean="0"/>
              <a:pPr/>
              <a:t>14</a:t>
            </a:fld>
            <a:endParaRPr lang="en-US"/>
          </a:p>
        </p:txBody>
      </p:sp>
      <p:pic>
        <p:nvPicPr>
          <p:cNvPr id="3" name="Picture 2" descr="Text&#10;&#10;Description automatically generated">
            <a:extLst>
              <a:ext uri="{FF2B5EF4-FFF2-40B4-BE49-F238E27FC236}">
                <a16:creationId xmlns:a16="http://schemas.microsoft.com/office/drawing/2014/main" id="{DDE7C300-0920-5A56-221E-7D9DE063055F}"/>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887016" y="6230610"/>
            <a:ext cx="1860422" cy="660835"/>
          </a:xfrm>
          <a:prstGeom prst="rect">
            <a:avLst/>
          </a:prstGeom>
        </p:spPr>
      </p:pic>
      <p:pic>
        <p:nvPicPr>
          <p:cNvPr id="4" name="Picture 5">
            <a:extLst>
              <a:ext uri="{FF2B5EF4-FFF2-40B4-BE49-F238E27FC236}">
                <a16:creationId xmlns:a16="http://schemas.microsoft.com/office/drawing/2014/main" id="{6084507A-3DB7-2DC5-4F6B-951E14AF0876}"/>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008744" y="6382708"/>
            <a:ext cx="781050" cy="419100"/>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10000"/>
              </a:schemeClr>
            </a:gs>
            <a:gs pos="100000">
              <a:schemeClr val="bg2">
                <a:shade val="98000"/>
                <a:satMod val="110000"/>
                <a:lumMod val="86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74" name="Rectangle 73">
            <a:extLst>
              <a:ext uri="{FF2B5EF4-FFF2-40B4-BE49-F238E27FC236}">
                <a16:creationId xmlns:a16="http://schemas.microsoft.com/office/drawing/2014/main" id="{F92989FB-1024-49B7-BDF1-B3CE27D486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1"/>
          </a:xfrm>
          <a:prstGeom prst="rect">
            <a:avLst/>
          </a:prstGeom>
          <a:solidFill>
            <a:srgbClr val="FFFE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866" name="Rectangle 2"/>
          <p:cNvSpPr>
            <a:spLocks noGrp="1" noChangeArrowheads="1"/>
          </p:cNvSpPr>
          <p:nvPr>
            <p:ph type="title"/>
          </p:nvPr>
        </p:nvSpPr>
        <p:spPr>
          <a:xfrm>
            <a:off x="746228" y="1037967"/>
            <a:ext cx="3054091" cy="4709131"/>
          </a:xfrm>
        </p:spPr>
        <p:txBody>
          <a:bodyPr anchor="ctr">
            <a:normAutofit/>
          </a:bodyPr>
          <a:lstStyle/>
          <a:p>
            <a:pPr algn="ctr" eaLnBrk="1" hangingPunct="1"/>
            <a:r>
              <a:rPr lang="en-US" sz="3400">
                <a:solidFill>
                  <a:schemeClr val="accent1"/>
                </a:solidFill>
              </a:rPr>
              <a:t>Special Enrollment Periods (SEP)</a:t>
            </a:r>
          </a:p>
        </p:txBody>
      </p:sp>
      <p:sp>
        <p:nvSpPr>
          <p:cNvPr id="76" name="Rectangle 75">
            <a:extLst>
              <a:ext uri="{FF2B5EF4-FFF2-40B4-BE49-F238E27FC236}">
                <a16:creationId xmlns:a16="http://schemas.microsoft.com/office/drawing/2014/main" id="{DFEE959E-BF10-4204-9556-D1707088D4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78" name="Rectangle 77">
            <a:extLst>
              <a:ext uri="{FF2B5EF4-FFF2-40B4-BE49-F238E27FC236}">
                <a16:creationId xmlns:a16="http://schemas.microsoft.com/office/drawing/2014/main" id="{DDD17B6A-CB37-4005-9681-A20AFCDC78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80" name="Rectangle 79">
            <a:extLst>
              <a:ext uri="{FF2B5EF4-FFF2-40B4-BE49-F238E27FC236}">
                <a16:creationId xmlns:a16="http://schemas.microsoft.com/office/drawing/2014/main" id="{3B7BBDE9-DAED-40B0-A640-503C918D1C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82" name="Rectangle 81">
            <a:extLst>
              <a:ext uri="{FF2B5EF4-FFF2-40B4-BE49-F238E27FC236}">
                <a16:creationId xmlns:a16="http://schemas.microsoft.com/office/drawing/2014/main" id="{7BC7EA7B-802E-41F4-8926-C4475287AA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6851" y="723898"/>
            <a:ext cx="7498616" cy="5676901"/>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graphicFrame>
        <p:nvGraphicFramePr>
          <p:cNvPr id="36870" name="Rectangle 3">
            <a:extLst>
              <a:ext uri="{FF2B5EF4-FFF2-40B4-BE49-F238E27FC236}">
                <a16:creationId xmlns:a16="http://schemas.microsoft.com/office/drawing/2014/main" id="{96916EAC-3E72-453A-8ADA-7F87512B4C4D}"/>
              </a:ext>
            </a:extLst>
          </p:cNvPr>
          <p:cNvGraphicFramePr>
            <a:graphicFrameLocks noGrp="1"/>
          </p:cNvGraphicFramePr>
          <p:nvPr>
            <p:ph idx="1"/>
            <p:extLst>
              <p:ext uri="{D42A27DB-BD31-4B8C-83A1-F6EECF244321}">
                <p14:modId xmlns:p14="http://schemas.microsoft.com/office/powerpoint/2010/main" val="3956109002"/>
              </p:ext>
            </p:extLst>
          </p:nvPr>
        </p:nvGraphicFramePr>
        <p:xfrm>
          <a:off x="4598438" y="1037967"/>
          <a:ext cx="7012370" cy="470913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2" name="Date Placeholder 4">
            <a:extLst>
              <a:ext uri="{FF2B5EF4-FFF2-40B4-BE49-F238E27FC236}">
                <a16:creationId xmlns:a16="http://schemas.microsoft.com/office/drawing/2014/main" id="{63A4E393-9812-49D3-808D-A3C4C60C1FEF}"/>
              </a:ext>
            </a:extLst>
          </p:cNvPr>
          <p:cNvSpPr>
            <a:spLocks noGrp="1"/>
          </p:cNvSpPr>
          <p:nvPr>
            <p:ph type="dt" sz="half" idx="10"/>
          </p:nvPr>
        </p:nvSpPr>
        <p:spPr>
          <a:xfrm>
            <a:off x="8601818" y="6432021"/>
            <a:ext cx="2844799" cy="365125"/>
          </a:xfrm>
        </p:spPr>
        <p:txBody>
          <a:bodyPr/>
          <a:lstStyle/>
          <a:p>
            <a:pPr>
              <a:defRPr/>
            </a:pPr>
            <a:fld id="{1FDFBA37-4F04-4CEB-A1B2-18E476A2B2EE}" type="datetime1">
              <a:rPr lang="en-US" smtClean="0"/>
              <a:t>10/18/2023</a:t>
            </a:fld>
            <a:endParaRPr lang="en-US"/>
          </a:p>
        </p:txBody>
      </p:sp>
      <p:sp>
        <p:nvSpPr>
          <p:cNvPr id="2" name="Slide Number Placeholder 1">
            <a:extLst>
              <a:ext uri="{FF2B5EF4-FFF2-40B4-BE49-F238E27FC236}">
                <a16:creationId xmlns:a16="http://schemas.microsoft.com/office/drawing/2014/main" id="{3A066001-A48B-0615-CCA1-A6734E9BEB33}"/>
              </a:ext>
            </a:extLst>
          </p:cNvPr>
          <p:cNvSpPr>
            <a:spLocks noGrp="1"/>
          </p:cNvSpPr>
          <p:nvPr>
            <p:ph type="sldNum" sz="quarter" idx="12"/>
          </p:nvPr>
        </p:nvSpPr>
        <p:spPr/>
        <p:txBody>
          <a:bodyPr/>
          <a:lstStyle/>
          <a:p>
            <a:fld id="{D57F1E4F-1CFF-5643-939E-217C01CDF565}" type="slidenum">
              <a:rPr lang="en-US" smtClean="0"/>
              <a:pPr/>
              <a:t>15</a:t>
            </a:fld>
            <a:endParaRPr lang="en-US"/>
          </a:p>
        </p:txBody>
      </p:sp>
      <p:pic>
        <p:nvPicPr>
          <p:cNvPr id="3" name="Picture 2" descr="Text&#10;&#10;Description automatically generated">
            <a:extLst>
              <a:ext uri="{FF2B5EF4-FFF2-40B4-BE49-F238E27FC236}">
                <a16:creationId xmlns:a16="http://schemas.microsoft.com/office/drawing/2014/main" id="{5B3805CD-7D94-DC9B-0499-4E31270AB507}"/>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9022164" y="6279420"/>
            <a:ext cx="1860422" cy="660835"/>
          </a:xfrm>
          <a:prstGeom prst="rect">
            <a:avLst/>
          </a:prstGeom>
        </p:spPr>
      </p:pic>
      <p:pic>
        <p:nvPicPr>
          <p:cNvPr id="4" name="Picture 5">
            <a:extLst>
              <a:ext uri="{FF2B5EF4-FFF2-40B4-BE49-F238E27FC236}">
                <a16:creationId xmlns:a16="http://schemas.microsoft.com/office/drawing/2014/main" id="{4904271A-54D1-2923-72FE-AE74138D9577}"/>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996159" y="6400799"/>
            <a:ext cx="781050" cy="419100"/>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cSld>
  <p:clrMapOvr>
    <a:overrideClrMapping bg1="dk1" tx1="lt1" bg2="dk2" tx2="lt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289CEAA9-4E57-C7FE-06CB-E52C544A105F}"/>
              </a:ext>
            </a:extLst>
          </p:cNvPr>
          <p:cNvSpPr>
            <a:spLocks noGrp="1"/>
          </p:cNvSpPr>
          <p:nvPr>
            <p:ph type="dt" sz="half" idx="10"/>
          </p:nvPr>
        </p:nvSpPr>
        <p:spPr>
          <a:xfrm>
            <a:off x="8887016" y="6062356"/>
            <a:ext cx="1783080" cy="256032"/>
          </a:xfrm>
        </p:spPr>
        <p:txBody>
          <a:bodyPr>
            <a:normAutofit/>
          </a:bodyPr>
          <a:lstStyle/>
          <a:p>
            <a:pPr>
              <a:spcAft>
                <a:spcPts val="600"/>
              </a:spcAft>
            </a:pPr>
            <a:fld id="{1AD645F3-592A-42BA-9926-E9362D10B10B}" type="datetime1">
              <a:rPr lang="en-US" smtClean="0"/>
              <a:pPr>
                <a:spcAft>
                  <a:spcPts val="600"/>
                </a:spcAft>
              </a:pPr>
              <a:t>10/18/2023</a:t>
            </a:fld>
            <a:endParaRPr lang="en-US" dirty="0"/>
          </a:p>
        </p:txBody>
      </p:sp>
      <p:sp>
        <p:nvSpPr>
          <p:cNvPr id="5" name="Slide Number Placeholder 4">
            <a:extLst>
              <a:ext uri="{FF2B5EF4-FFF2-40B4-BE49-F238E27FC236}">
                <a16:creationId xmlns:a16="http://schemas.microsoft.com/office/drawing/2014/main" id="{1D5B9D35-DFA4-E34C-8AE1-E327E46F6D2B}"/>
              </a:ext>
            </a:extLst>
          </p:cNvPr>
          <p:cNvSpPr>
            <a:spLocks noGrp="1"/>
          </p:cNvSpPr>
          <p:nvPr>
            <p:ph type="sldNum" sz="quarter" idx="12"/>
          </p:nvPr>
        </p:nvSpPr>
        <p:spPr>
          <a:xfrm>
            <a:off x="9285401" y="6217920"/>
            <a:ext cx="1097280" cy="256032"/>
          </a:xfrm>
        </p:spPr>
        <p:txBody>
          <a:bodyPr>
            <a:normAutofit/>
          </a:bodyPr>
          <a:lstStyle/>
          <a:p>
            <a:pPr>
              <a:spcAft>
                <a:spcPts val="600"/>
              </a:spcAft>
            </a:pPr>
            <a:fld id="{E72BB712-239E-4D7B-97F6-ECD23C294046}" type="slidenum">
              <a:rPr lang="en-US">
                <a:solidFill>
                  <a:srgbClr val="FFFFFF"/>
                </a:solidFill>
              </a:rPr>
              <a:pPr>
                <a:spcAft>
                  <a:spcPts val="600"/>
                </a:spcAft>
              </a:pPr>
              <a:t>16</a:t>
            </a:fld>
            <a:endParaRPr lang="en-US">
              <a:solidFill>
                <a:srgbClr val="FFFFFF"/>
              </a:solidFill>
            </a:endParaRPr>
          </a:p>
        </p:txBody>
      </p:sp>
      <p:pic>
        <p:nvPicPr>
          <p:cNvPr id="19" name="Audio 18">
            <a:hlinkClick r:id="" action="ppaction://media"/>
            <a:extLst>
              <a:ext uri="{FF2B5EF4-FFF2-40B4-BE49-F238E27FC236}">
                <a16:creationId xmlns:a16="http://schemas.microsoft.com/office/drawing/2014/main" id="{E3642DCB-FB01-FCFD-30C8-B9F23620EB9F}"/>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203125" t="-203125" r="-203125" b="-203125"/>
          <a:stretch>
            <a:fillRect/>
          </a:stretch>
        </p:blipFill>
        <p:spPr>
          <a:xfrm>
            <a:off x="8528304" y="4718304"/>
            <a:ext cx="2057400" cy="2057400"/>
          </a:xfrm>
          <a:prstGeom prst="ellipse">
            <a:avLst/>
          </a:prstGeom>
        </p:spPr>
      </p:pic>
      <p:sp>
        <p:nvSpPr>
          <p:cNvPr id="7" name="Title 1">
            <a:extLst>
              <a:ext uri="{FF2B5EF4-FFF2-40B4-BE49-F238E27FC236}">
                <a16:creationId xmlns:a16="http://schemas.microsoft.com/office/drawing/2014/main" id="{3B8C0E01-3DBE-008A-DCEF-BF6793693D3D}"/>
              </a:ext>
            </a:extLst>
          </p:cNvPr>
          <p:cNvSpPr>
            <a:spLocks noGrp="1"/>
          </p:cNvSpPr>
          <p:nvPr>
            <p:ph type="title"/>
          </p:nvPr>
        </p:nvSpPr>
        <p:spPr>
          <a:xfrm>
            <a:off x="581025" y="701675"/>
            <a:ext cx="11029950" cy="1014413"/>
          </a:xfrm>
        </p:spPr>
        <p:txBody>
          <a:bodyPr vert="horz" lIns="91440" tIns="45720" rIns="91440" bIns="45720" rtlCol="0" anchor="b">
            <a:normAutofit fontScale="90000"/>
          </a:bodyPr>
          <a:lstStyle/>
          <a:p>
            <a:pPr algn="ctr"/>
            <a:r>
              <a:rPr lang="en-US" sz="4000" dirty="0"/>
              <a:t>Public Health Emergency Unwinding and SEP</a:t>
            </a:r>
          </a:p>
        </p:txBody>
      </p:sp>
      <p:pic>
        <p:nvPicPr>
          <p:cNvPr id="8" name="Picture 7" descr="Text&#10;&#10;Description automatically generated">
            <a:extLst>
              <a:ext uri="{FF2B5EF4-FFF2-40B4-BE49-F238E27FC236}">
                <a16:creationId xmlns:a16="http://schemas.microsoft.com/office/drawing/2014/main" id="{83C17962-4F1C-34EA-10F9-4461AFEFCE6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887016" y="6230610"/>
            <a:ext cx="1860422" cy="660835"/>
          </a:xfrm>
          <a:prstGeom prst="rect">
            <a:avLst/>
          </a:prstGeom>
        </p:spPr>
      </p:pic>
      <p:pic>
        <p:nvPicPr>
          <p:cNvPr id="9" name="Picture 5">
            <a:extLst>
              <a:ext uri="{FF2B5EF4-FFF2-40B4-BE49-F238E27FC236}">
                <a16:creationId xmlns:a16="http://schemas.microsoft.com/office/drawing/2014/main" id="{CAB8165B-1DE4-89A7-6B4C-2B34BB42AC4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008744" y="6382708"/>
            <a:ext cx="781050" cy="419100"/>
          </a:xfrm>
          <a:prstGeom prst="rect">
            <a:avLst/>
          </a:prstGeom>
          <a:noFill/>
          <a:extLst>
            <a:ext uri="{909E8E84-426E-40DD-AFC4-6F175D3DCCD1}">
              <a14:hiddenFill xmlns:a14="http://schemas.microsoft.com/office/drawing/2010/main">
                <a:solidFill>
                  <a:srgbClr val="FFFFFF"/>
                </a:solidFill>
              </a14:hiddenFill>
            </a:ext>
          </a:extLst>
        </p:spPr>
      </p:pic>
      <p:sp>
        <p:nvSpPr>
          <p:cNvPr id="10" name="Content Placeholder 2">
            <a:extLst>
              <a:ext uri="{FF2B5EF4-FFF2-40B4-BE49-F238E27FC236}">
                <a16:creationId xmlns:a16="http://schemas.microsoft.com/office/drawing/2014/main" id="{BBBD5118-1355-885E-6B00-C6070AC4CA9D}"/>
              </a:ext>
            </a:extLst>
          </p:cNvPr>
          <p:cNvSpPr txBox="1">
            <a:spLocks/>
          </p:cNvSpPr>
          <p:nvPr/>
        </p:nvSpPr>
        <p:spPr>
          <a:xfrm>
            <a:off x="488004" y="2232874"/>
            <a:ext cx="5422390" cy="3633047"/>
          </a:xfrm>
          <a:prstGeom prst="rect">
            <a:avLst/>
          </a:prstGeom>
        </p:spPr>
        <p:txBody>
          <a:bodyPr vert="horz" lIns="91440" tIns="45720" rIns="91440" bIns="45720" rtlCol="0" anchor="t">
            <a:normAutofit fontScale="92500" lnSpcReduction="20000"/>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305435" indent="-305435"/>
            <a:r>
              <a:rPr lang="en-US" sz="2600" dirty="0"/>
              <a:t>Special Enrollment Periods (SEPs) for beneficiaries losing Medicaid coverage who need to enroll in Medicare</a:t>
            </a:r>
          </a:p>
          <a:p>
            <a:pPr marL="629435" lvl="1" indent="-305435"/>
            <a:r>
              <a:rPr lang="en-US" sz="2200" dirty="0"/>
              <a:t>Available for up to 6 months</a:t>
            </a:r>
          </a:p>
          <a:p>
            <a:pPr marL="629435" lvl="1" indent="-305435"/>
            <a:r>
              <a:rPr lang="en-US" sz="2200" dirty="0"/>
              <a:t>Coverage begins either:</a:t>
            </a:r>
          </a:p>
          <a:p>
            <a:pPr marL="899435" lvl="2" indent="-305435"/>
            <a:r>
              <a:rPr lang="en-US" sz="1900" dirty="0"/>
              <a:t>The month after enrollment </a:t>
            </a:r>
          </a:p>
          <a:p>
            <a:pPr marL="899435" lvl="2" indent="-305435"/>
            <a:r>
              <a:rPr lang="en-US" sz="1900" dirty="0"/>
              <a:t>Retroactive to the date their Medicaid ended</a:t>
            </a:r>
          </a:p>
          <a:p>
            <a:pPr marL="1241435" lvl="3" indent="-305435"/>
            <a:r>
              <a:rPr lang="en-US" sz="1700" dirty="0"/>
              <a:t>Those without MSP with have to pay premiums for retroactive months if they choose that</a:t>
            </a:r>
          </a:p>
          <a:p>
            <a:pPr marL="899435" lvl="2" indent="-305435"/>
            <a:r>
              <a:rPr lang="en-US" sz="1900" dirty="0"/>
              <a:t>No late enrollment penalty (LEP)</a:t>
            </a:r>
          </a:p>
          <a:p>
            <a:pPr marL="305435" indent="-305435"/>
            <a:endParaRPr lang="en-US" sz="1600" dirty="0"/>
          </a:p>
        </p:txBody>
      </p:sp>
    </p:spTree>
    <p:extLst>
      <p:ext uri="{BB962C8B-B14F-4D97-AF65-F5344CB8AC3E}">
        <p14:creationId xmlns:p14="http://schemas.microsoft.com/office/powerpoint/2010/main" val="261593533"/>
      </p:ext>
    </p:extLst>
  </p:cSld>
  <p:clrMapOvr>
    <a:masterClrMapping/>
  </p:clrMapOvr>
  <mc:AlternateContent xmlns:mc="http://schemas.openxmlformats.org/markup-compatibility/2006" xmlns:p14="http://schemas.microsoft.com/office/powerpoint/2010/main">
    <mc:Choice Requires="p14">
      <p:transition spd="slow" p14:dur="2000" advTm="62759"/>
    </mc:Choice>
    <mc:Fallback xmlns="">
      <p:transition spd="slow" advTm="6275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9"/>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946C90-B220-2050-7EBB-8EC8B92E981F}"/>
              </a:ext>
            </a:extLst>
          </p:cNvPr>
          <p:cNvSpPr>
            <a:spLocks noGrp="1"/>
          </p:cNvSpPr>
          <p:nvPr>
            <p:ph type="title"/>
          </p:nvPr>
        </p:nvSpPr>
        <p:spPr/>
        <p:txBody>
          <a:bodyPr>
            <a:normAutofit/>
          </a:bodyPr>
          <a:lstStyle/>
          <a:p>
            <a:r>
              <a:rPr lang="en-US" sz="4000" dirty="0"/>
              <a:t>A FEW Things to remember</a:t>
            </a:r>
          </a:p>
        </p:txBody>
      </p:sp>
      <p:sp>
        <p:nvSpPr>
          <p:cNvPr id="3" name="Content Placeholder 2">
            <a:extLst>
              <a:ext uri="{FF2B5EF4-FFF2-40B4-BE49-F238E27FC236}">
                <a16:creationId xmlns:a16="http://schemas.microsoft.com/office/drawing/2014/main" id="{E197E6E9-0A19-4ADB-BAA1-B4164F77A1BF}"/>
              </a:ext>
            </a:extLst>
          </p:cNvPr>
          <p:cNvSpPr>
            <a:spLocks noGrp="1"/>
          </p:cNvSpPr>
          <p:nvPr>
            <p:ph idx="1"/>
          </p:nvPr>
        </p:nvSpPr>
        <p:spPr/>
        <p:txBody>
          <a:bodyPr>
            <a:normAutofit/>
          </a:bodyPr>
          <a:lstStyle/>
          <a:p>
            <a:r>
              <a:rPr lang="en-US" dirty="0"/>
              <a:t>If you do not enroll on-time and/or have creditable coverage (as good or better than what Medicare provides) you may be subject to penalties</a:t>
            </a:r>
          </a:p>
          <a:p>
            <a:r>
              <a:rPr lang="en-US" dirty="0"/>
              <a:t>If you have a Medicare Advantage plan with a separate rider for Dental, Vision and/or Hearing, and you switch your plan, you must cancel the rider separately.  It does not automatically cancel when you change plans</a:t>
            </a:r>
          </a:p>
          <a:p>
            <a:r>
              <a:rPr lang="en-US" dirty="0"/>
              <a:t>If you switch from a Part D with a Medigap to a Medicare Advantage Plan, you must cancel your Medigap policy.  It will not automatically cancel, and you cannot have both a Medicare Advantage Plan and a Medigap at the same time.  </a:t>
            </a:r>
          </a:p>
          <a:p>
            <a:r>
              <a:rPr lang="en-US" dirty="0"/>
              <a:t>It is always good to talk to us before making any changes.  We can walk you through the process to help ensure you are not left with unnecessary expenses or hassle.  </a:t>
            </a:r>
          </a:p>
          <a:p>
            <a:endParaRPr lang="en-US" dirty="0"/>
          </a:p>
        </p:txBody>
      </p:sp>
      <p:sp>
        <p:nvSpPr>
          <p:cNvPr id="4" name="Date Placeholder 3">
            <a:extLst>
              <a:ext uri="{FF2B5EF4-FFF2-40B4-BE49-F238E27FC236}">
                <a16:creationId xmlns:a16="http://schemas.microsoft.com/office/drawing/2014/main" id="{47B52854-50DC-B301-BA99-386E06942691}"/>
              </a:ext>
            </a:extLst>
          </p:cNvPr>
          <p:cNvSpPr>
            <a:spLocks noGrp="1"/>
          </p:cNvSpPr>
          <p:nvPr>
            <p:ph type="dt" sz="half" idx="10"/>
          </p:nvPr>
        </p:nvSpPr>
        <p:spPr/>
        <p:txBody>
          <a:bodyPr/>
          <a:lstStyle/>
          <a:p>
            <a:fld id="{CE3D93AF-605D-422A-9415-6FDC6BA8DC5C}" type="datetime1">
              <a:rPr lang="en-US" smtClean="0"/>
              <a:t>10/18/2023</a:t>
            </a:fld>
            <a:endParaRPr lang="en-US"/>
          </a:p>
        </p:txBody>
      </p:sp>
      <p:sp>
        <p:nvSpPr>
          <p:cNvPr id="5" name="Slide Number Placeholder 4">
            <a:extLst>
              <a:ext uri="{FF2B5EF4-FFF2-40B4-BE49-F238E27FC236}">
                <a16:creationId xmlns:a16="http://schemas.microsoft.com/office/drawing/2014/main" id="{7B4C4105-6D07-CC7E-B69B-010DFCD9C60C}"/>
              </a:ext>
            </a:extLst>
          </p:cNvPr>
          <p:cNvSpPr>
            <a:spLocks noGrp="1"/>
          </p:cNvSpPr>
          <p:nvPr>
            <p:ph type="sldNum" sz="quarter" idx="12"/>
          </p:nvPr>
        </p:nvSpPr>
        <p:spPr/>
        <p:txBody>
          <a:bodyPr/>
          <a:lstStyle/>
          <a:p>
            <a:fld id="{D57F1E4F-1CFF-5643-939E-217C01CDF565}" type="slidenum">
              <a:rPr lang="en-US" smtClean="0"/>
              <a:pPr/>
              <a:t>17</a:t>
            </a:fld>
            <a:endParaRPr lang="en-US"/>
          </a:p>
        </p:txBody>
      </p:sp>
    </p:spTree>
    <p:extLst>
      <p:ext uri="{BB962C8B-B14F-4D97-AF65-F5344CB8AC3E}">
        <p14:creationId xmlns:p14="http://schemas.microsoft.com/office/powerpoint/2010/main" val="9559514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5BF8AA-CBE8-465E-9ADF-EB764A919580}"/>
              </a:ext>
            </a:extLst>
          </p:cNvPr>
          <p:cNvSpPr>
            <a:spLocks noGrp="1"/>
          </p:cNvSpPr>
          <p:nvPr>
            <p:ph type="title"/>
          </p:nvPr>
        </p:nvSpPr>
        <p:spPr>
          <a:xfrm>
            <a:off x="989926" y="100727"/>
            <a:ext cx="10627453" cy="1371600"/>
          </a:xfrm>
        </p:spPr>
        <p:txBody>
          <a:bodyPr>
            <a:normAutofit/>
          </a:bodyPr>
          <a:lstStyle/>
          <a:p>
            <a:pPr algn="ctr"/>
            <a:r>
              <a:rPr lang="en-US" dirty="0"/>
              <a:t>Medicare and Employee Coverage</a:t>
            </a:r>
          </a:p>
        </p:txBody>
      </p:sp>
      <p:graphicFrame>
        <p:nvGraphicFramePr>
          <p:cNvPr id="7" name="Diagram 6">
            <a:extLst>
              <a:ext uri="{FF2B5EF4-FFF2-40B4-BE49-F238E27FC236}">
                <a16:creationId xmlns:a16="http://schemas.microsoft.com/office/drawing/2014/main" id="{9D54D63C-D965-4492-8058-13703F39D4E7}"/>
              </a:ext>
            </a:extLst>
          </p:cNvPr>
          <p:cNvGraphicFramePr/>
          <p:nvPr>
            <p:extLst>
              <p:ext uri="{D42A27DB-BD31-4B8C-83A1-F6EECF244321}">
                <p14:modId xmlns:p14="http://schemas.microsoft.com/office/powerpoint/2010/main" val="630933637"/>
              </p:ext>
            </p:extLst>
          </p:nvPr>
        </p:nvGraphicFramePr>
        <p:xfrm>
          <a:off x="781050" y="1896748"/>
          <a:ext cx="10164817" cy="47137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Picture 7">
            <a:extLst>
              <a:ext uri="{FF2B5EF4-FFF2-40B4-BE49-F238E27FC236}">
                <a16:creationId xmlns:a16="http://schemas.microsoft.com/office/drawing/2014/main" id="{272EC1AF-59B4-BBD5-79BF-03ACBFE6480A}"/>
              </a:ext>
            </a:extLst>
          </p:cNvPr>
          <p:cNvPicPr>
            <a:picLocks noChangeAspect="1" noChangeArrowheads="1"/>
          </p:cNvPicPr>
          <p:nvPr/>
        </p:nvPicPr>
        <p:blipFill>
          <a:blip r:embed="rId8"/>
          <a:srcRect/>
          <a:stretch/>
        </p:blipFill>
        <p:spPr bwMode="auto">
          <a:xfrm>
            <a:off x="11393542" y="6162850"/>
            <a:ext cx="447675" cy="44767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5">
            <a:extLst>
              <a:ext uri="{FF2B5EF4-FFF2-40B4-BE49-F238E27FC236}">
                <a16:creationId xmlns:a16="http://schemas.microsoft.com/office/drawing/2014/main" id="{8358323F-977C-882C-27B6-CEBA269C60BF}"/>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612492" y="6201192"/>
            <a:ext cx="781050" cy="419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425091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2" name="Rectangle 71">
            <a:extLst>
              <a:ext uri="{FF2B5EF4-FFF2-40B4-BE49-F238E27FC236}">
                <a16:creationId xmlns:a16="http://schemas.microsoft.com/office/drawing/2014/main" id="{F858DF7D-C2D0-4B03-A7A0-2F06B789EE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Rectangle 73">
            <a:extLst>
              <a:ext uri="{FF2B5EF4-FFF2-40B4-BE49-F238E27FC236}">
                <a16:creationId xmlns:a16="http://schemas.microsoft.com/office/drawing/2014/main" id="{1B26B711-3121-40B0-8377-A64F3DC00C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76" name="Rectangle 75">
            <a:extLst>
              <a:ext uri="{FF2B5EF4-FFF2-40B4-BE49-F238E27FC236}">
                <a16:creationId xmlns:a16="http://schemas.microsoft.com/office/drawing/2014/main" id="{645C4D3D-ABBA-4B4E-93E5-01E3437198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78" name="Rectangle 77">
            <a:extLst>
              <a:ext uri="{FF2B5EF4-FFF2-40B4-BE49-F238E27FC236}">
                <a16:creationId xmlns:a16="http://schemas.microsoft.com/office/drawing/2014/main" id="{98DDD5E5-0097-4C6C-B266-5732EDA96C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7411" name="Content Placeholder 2"/>
          <p:cNvSpPr>
            <a:spLocks noGrp="1"/>
          </p:cNvSpPr>
          <p:nvPr>
            <p:ph idx="1"/>
          </p:nvPr>
        </p:nvSpPr>
        <p:spPr>
          <a:xfrm>
            <a:off x="969429" y="1219123"/>
            <a:ext cx="7014423" cy="4820832"/>
          </a:xfrm>
        </p:spPr>
        <p:txBody>
          <a:bodyPr>
            <a:normAutofit/>
          </a:bodyPr>
          <a:lstStyle/>
          <a:p>
            <a:pPr eaLnBrk="1" hangingPunct="1"/>
            <a:r>
              <a:rPr lang="en-US" sz="2000" dirty="0"/>
              <a:t>Part D Premiums are subject to income adjustments</a:t>
            </a:r>
          </a:p>
          <a:p>
            <a:pPr marL="0" indent="0" eaLnBrk="1" hangingPunct="1">
              <a:buNone/>
            </a:pPr>
            <a:endParaRPr lang="en-US" sz="2000" dirty="0"/>
          </a:p>
          <a:p>
            <a:pPr eaLnBrk="1" hangingPunct="1"/>
            <a:r>
              <a:rPr lang="en-US" sz="2000" dirty="0"/>
              <a:t>Beneficiaries with significant income will pay a sliding scale higher Part D premiums </a:t>
            </a:r>
            <a:r>
              <a:rPr lang="en-US" sz="2000" b="1" dirty="0"/>
              <a:t>(based on IRS tax returns from 2 years prior)</a:t>
            </a:r>
          </a:p>
          <a:p>
            <a:pPr lvl="1" eaLnBrk="1" hangingPunct="1"/>
            <a:r>
              <a:rPr lang="en-US" sz="2000" dirty="0"/>
              <a:t>There are 6 income categories</a:t>
            </a:r>
          </a:p>
          <a:p>
            <a:pPr lvl="1" eaLnBrk="1" hangingPunct="1"/>
            <a:r>
              <a:rPr lang="en-US" sz="2000" dirty="0"/>
              <a:t>Each category has a set dollar amount associated with it</a:t>
            </a:r>
          </a:p>
          <a:p>
            <a:endParaRPr lang="en-US" sz="2000" dirty="0"/>
          </a:p>
          <a:p>
            <a:pPr marL="0" indent="0">
              <a:buNone/>
            </a:pPr>
            <a:r>
              <a:rPr lang="en-US" sz="2000" b="1" dirty="0"/>
              <a:t>For more information on Part D IRMAA call MMAP</a:t>
            </a:r>
          </a:p>
        </p:txBody>
      </p:sp>
      <p:sp>
        <p:nvSpPr>
          <p:cNvPr id="80" name="Rectangle 79">
            <a:extLst>
              <a:ext uri="{FF2B5EF4-FFF2-40B4-BE49-F238E27FC236}">
                <a16:creationId xmlns:a16="http://schemas.microsoft.com/office/drawing/2014/main" id="{8952EF87-C74F-4D3F-9CAD-EEA1733C9B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7410" name="Title 1"/>
          <p:cNvSpPr>
            <a:spLocks noGrp="1"/>
          </p:cNvSpPr>
          <p:nvPr>
            <p:ph type="title"/>
          </p:nvPr>
        </p:nvSpPr>
        <p:spPr>
          <a:xfrm>
            <a:off x="8369643" y="1037967"/>
            <a:ext cx="3054091" cy="4709131"/>
          </a:xfrm>
        </p:spPr>
        <p:txBody>
          <a:bodyPr anchor="ctr">
            <a:normAutofit/>
          </a:bodyPr>
          <a:lstStyle/>
          <a:p>
            <a:pPr algn="ctr"/>
            <a:r>
              <a:rPr lang="en-US" dirty="0">
                <a:solidFill>
                  <a:srgbClr val="FFFEFF"/>
                </a:solidFill>
              </a:rPr>
              <a:t>Part D</a:t>
            </a:r>
            <a:br>
              <a:rPr lang="en-US" sz="3200" dirty="0">
                <a:solidFill>
                  <a:srgbClr val="FFFEFF"/>
                </a:solidFill>
              </a:rPr>
            </a:br>
            <a:r>
              <a:rPr lang="en-US" dirty="0">
                <a:solidFill>
                  <a:srgbClr val="FFFEFF"/>
                </a:solidFill>
              </a:rPr>
              <a:t>Income Related Medicare Adjustment Amount </a:t>
            </a:r>
            <a:r>
              <a:rPr lang="en-US" sz="3200" dirty="0">
                <a:solidFill>
                  <a:srgbClr val="FFFEFF"/>
                </a:solidFill>
              </a:rPr>
              <a:t>(</a:t>
            </a:r>
            <a:r>
              <a:rPr lang="en-US" sz="3200" b="1" dirty="0">
                <a:solidFill>
                  <a:srgbClr val="FFFEFF"/>
                </a:solidFill>
              </a:rPr>
              <a:t>IRMAA</a:t>
            </a:r>
            <a:r>
              <a:rPr lang="en-US" sz="3200" dirty="0">
                <a:solidFill>
                  <a:srgbClr val="FFFEFF"/>
                </a:solidFill>
              </a:rPr>
              <a:t>)</a:t>
            </a:r>
          </a:p>
        </p:txBody>
      </p:sp>
      <p:sp>
        <p:nvSpPr>
          <p:cNvPr id="11" name="Date Placeholder 4">
            <a:extLst>
              <a:ext uri="{FF2B5EF4-FFF2-40B4-BE49-F238E27FC236}">
                <a16:creationId xmlns:a16="http://schemas.microsoft.com/office/drawing/2014/main" id="{7384CCC2-BDFA-4F81-8CB8-1A895D61E882}"/>
              </a:ext>
            </a:extLst>
          </p:cNvPr>
          <p:cNvSpPr>
            <a:spLocks noGrp="1"/>
          </p:cNvSpPr>
          <p:nvPr>
            <p:ph type="dt" sz="half" idx="10"/>
          </p:nvPr>
        </p:nvSpPr>
        <p:spPr>
          <a:xfrm>
            <a:off x="8601818" y="6432021"/>
            <a:ext cx="2844799" cy="365125"/>
          </a:xfrm>
        </p:spPr>
        <p:txBody>
          <a:bodyPr/>
          <a:lstStyle/>
          <a:p>
            <a:pPr>
              <a:defRPr/>
            </a:pPr>
            <a:fld id="{7BE8EC3D-8A83-48A1-A500-1B61587BEA47}" type="datetime1">
              <a:rPr lang="en-US" smtClean="0"/>
              <a:t>10/18/2023</a:t>
            </a:fld>
            <a:endParaRPr lang="en-US"/>
          </a:p>
        </p:txBody>
      </p:sp>
      <p:sp>
        <p:nvSpPr>
          <p:cNvPr id="2" name="Slide Number Placeholder 1">
            <a:extLst>
              <a:ext uri="{FF2B5EF4-FFF2-40B4-BE49-F238E27FC236}">
                <a16:creationId xmlns:a16="http://schemas.microsoft.com/office/drawing/2014/main" id="{8A1D96A1-7810-EDA3-86A1-9D20599B6ABC}"/>
              </a:ext>
            </a:extLst>
          </p:cNvPr>
          <p:cNvSpPr>
            <a:spLocks noGrp="1"/>
          </p:cNvSpPr>
          <p:nvPr>
            <p:ph type="sldNum" sz="quarter" idx="12"/>
          </p:nvPr>
        </p:nvSpPr>
        <p:spPr/>
        <p:txBody>
          <a:bodyPr/>
          <a:lstStyle/>
          <a:p>
            <a:fld id="{D57F1E4F-1CFF-5643-939E-217C01CDF565}" type="slidenum">
              <a:rPr lang="en-US" smtClean="0"/>
              <a:pPr/>
              <a:t>19</a:t>
            </a:fld>
            <a:endParaRPr lang="en-US"/>
          </a:p>
        </p:txBody>
      </p:sp>
      <p:pic>
        <p:nvPicPr>
          <p:cNvPr id="3" name="Picture 2" descr="Text&#10;&#10;Description automatically generated">
            <a:extLst>
              <a:ext uri="{FF2B5EF4-FFF2-40B4-BE49-F238E27FC236}">
                <a16:creationId xmlns:a16="http://schemas.microsoft.com/office/drawing/2014/main" id="{7BC5C69A-DCE1-B7F7-39BB-AA4DAC7BA81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887505" y="6293866"/>
            <a:ext cx="1860422" cy="660835"/>
          </a:xfrm>
          <a:prstGeom prst="rect">
            <a:avLst/>
          </a:prstGeom>
        </p:spPr>
      </p:pic>
      <p:pic>
        <p:nvPicPr>
          <p:cNvPr id="4" name="Picture 5">
            <a:extLst>
              <a:ext uri="{FF2B5EF4-FFF2-40B4-BE49-F238E27FC236}">
                <a16:creationId xmlns:a16="http://schemas.microsoft.com/office/drawing/2014/main" id="{A48160DC-330A-859C-E072-C025BA9D5D0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24624" y="6414733"/>
            <a:ext cx="781050" cy="419100"/>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34859631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24100" y="642594"/>
            <a:ext cx="7543800" cy="953293"/>
          </a:xfrm>
        </p:spPr>
        <p:txBody>
          <a:bodyPr>
            <a:normAutofit/>
          </a:bodyPr>
          <a:lstStyle/>
          <a:p>
            <a:pPr algn="ctr"/>
            <a:r>
              <a:rPr lang="en-US" dirty="0"/>
              <a:t>2024 Part D IRMAA</a:t>
            </a:r>
            <a:endParaRPr lang="en-US" sz="2200" b="1" dirty="0">
              <a:highlight>
                <a:srgbClr val="FFFF00"/>
              </a:highlight>
            </a:endParaRPr>
          </a:p>
        </p:txBody>
      </p:sp>
      <p:graphicFrame>
        <p:nvGraphicFramePr>
          <p:cNvPr id="7" name="Content Placeholder 3"/>
          <p:cNvGraphicFramePr>
            <a:graphicFrameLocks noGrp="1"/>
          </p:cNvGraphicFramePr>
          <p:nvPr>
            <p:ph idx="1"/>
            <p:extLst>
              <p:ext uri="{D42A27DB-BD31-4B8C-83A1-F6EECF244321}">
                <p14:modId xmlns:p14="http://schemas.microsoft.com/office/powerpoint/2010/main" val="1613053381"/>
              </p:ext>
            </p:extLst>
          </p:nvPr>
        </p:nvGraphicFramePr>
        <p:xfrm>
          <a:off x="681487" y="2287141"/>
          <a:ext cx="10541479" cy="3668996"/>
        </p:xfrm>
        <a:graphic>
          <a:graphicData uri="http://schemas.openxmlformats.org/drawingml/2006/table">
            <a:tbl>
              <a:tblPr firstRow="1" bandRow="1">
                <a:tableStyleId>{FABFCF23-3B69-468F-B69F-88F6DE6A72F2}</a:tableStyleId>
              </a:tblPr>
              <a:tblGrid>
                <a:gridCol w="3733650">
                  <a:extLst>
                    <a:ext uri="{9D8B030D-6E8A-4147-A177-3AD203B41FA5}">
                      <a16:colId xmlns:a16="http://schemas.microsoft.com/office/drawing/2014/main" val="20000"/>
                    </a:ext>
                  </a:extLst>
                </a:gridCol>
                <a:gridCol w="3927611">
                  <a:extLst>
                    <a:ext uri="{9D8B030D-6E8A-4147-A177-3AD203B41FA5}">
                      <a16:colId xmlns:a16="http://schemas.microsoft.com/office/drawing/2014/main" val="20001"/>
                    </a:ext>
                  </a:extLst>
                </a:gridCol>
                <a:gridCol w="2880218">
                  <a:extLst>
                    <a:ext uri="{9D8B030D-6E8A-4147-A177-3AD203B41FA5}">
                      <a16:colId xmlns:a16="http://schemas.microsoft.com/office/drawing/2014/main" val="20002"/>
                    </a:ext>
                  </a:extLst>
                </a:gridCol>
              </a:tblGrid>
              <a:tr h="738298">
                <a:tc>
                  <a:txBody>
                    <a:bodyPr/>
                    <a:lstStyle/>
                    <a:p>
                      <a:r>
                        <a:rPr lang="en-US" sz="2000"/>
                        <a:t> Individual tax filers with income: </a:t>
                      </a:r>
                    </a:p>
                  </a:txBody>
                  <a:tcPr marL="98684" marR="98684" marT="49342" marB="49342"/>
                </a:tc>
                <a:tc>
                  <a:txBody>
                    <a:bodyPr/>
                    <a:lstStyle/>
                    <a:p>
                      <a:r>
                        <a:rPr lang="en-US" sz="2000"/>
                        <a:t>Joint tax filers with income: </a:t>
                      </a:r>
                    </a:p>
                  </a:txBody>
                  <a:tcPr marL="98684" marR="98684" marT="49342" marB="49342"/>
                </a:tc>
                <a:tc>
                  <a:txBody>
                    <a:bodyPr/>
                    <a:lstStyle/>
                    <a:p>
                      <a:r>
                        <a:rPr lang="en-US" sz="2000"/>
                        <a:t>IRMAA for Part D</a:t>
                      </a:r>
                    </a:p>
                  </a:txBody>
                  <a:tcPr marL="98684" marR="98684" marT="49342" marB="49342"/>
                </a:tc>
                <a:extLst>
                  <a:ext uri="{0D108BD9-81ED-4DB2-BD59-A6C34878D82A}">
                    <a16:rowId xmlns:a16="http://schemas.microsoft.com/office/drawing/2014/main" val="10000"/>
                  </a:ext>
                </a:extLst>
              </a:tr>
              <a:tr h="438480">
                <a:tc>
                  <a:txBody>
                    <a:bodyPr/>
                    <a:lstStyle/>
                    <a:p>
                      <a:r>
                        <a:rPr lang="en-US" sz="2000"/>
                        <a:t>&lt; $103,000</a:t>
                      </a:r>
                    </a:p>
                  </a:txBody>
                  <a:tcPr marL="98684" marR="98684" marT="49342" marB="49342"/>
                </a:tc>
                <a:tc>
                  <a:txBody>
                    <a:bodyPr/>
                    <a:lstStyle/>
                    <a:p>
                      <a:r>
                        <a:rPr lang="en-US" sz="2000"/>
                        <a:t>&lt; $206,000</a:t>
                      </a:r>
                    </a:p>
                  </a:txBody>
                  <a:tcPr marL="98684" marR="98684" marT="49342" marB="49342"/>
                </a:tc>
                <a:tc>
                  <a:txBody>
                    <a:bodyPr/>
                    <a:lstStyle/>
                    <a:p>
                      <a:r>
                        <a:rPr lang="en-US" sz="2000"/>
                        <a:t>$0</a:t>
                      </a:r>
                    </a:p>
                  </a:txBody>
                  <a:tcPr marL="98684" marR="98684" marT="49342" marB="49342"/>
                </a:tc>
                <a:extLst>
                  <a:ext uri="{0D108BD9-81ED-4DB2-BD59-A6C34878D82A}">
                    <a16:rowId xmlns:a16="http://schemas.microsoft.com/office/drawing/2014/main" val="10001"/>
                  </a:ext>
                </a:extLst>
              </a:tr>
              <a:tr h="438480">
                <a:tc>
                  <a:txBody>
                    <a:bodyPr/>
                    <a:lstStyle/>
                    <a:p>
                      <a:r>
                        <a:rPr lang="en-US" sz="2000"/>
                        <a:t>$103,001 to $129,000</a:t>
                      </a:r>
                    </a:p>
                  </a:txBody>
                  <a:tcPr marL="98684" marR="98684" marT="49342" marB="49342"/>
                </a:tc>
                <a:tc>
                  <a:txBody>
                    <a:bodyPr/>
                    <a:lstStyle/>
                    <a:p>
                      <a:r>
                        <a:rPr lang="en-US" sz="2000"/>
                        <a:t>$206,001 to $258,000</a:t>
                      </a:r>
                    </a:p>
                  </a:txBody>
                  <a:tcPr marL="98684" marR="98684" marT="49342" marB="49342"/>
                </a:tc>
                <a:tc>
                  <a:txBody>
                    <a:bodyPr/>
                    <a:lstStyle/>
                    <a:p>
                      <a:r>
                        <a:rPr lang="en-US" sz="2000"/>
                        <a:t>$12.90 + PP</a:t>
                      </a:r>
                    </a:p>
                  </a:txBody>
                  <a:tcPr marL="98684" marR="98684" marT="49342" marB="49342"/>
                </a:tc>
                <a:extLst>
                  <a:ext uri="{0D108BD9-81ED-4DB2-BD59-A6C34878D82A}">
                    <a16:rowId xmlns:a16="http://schemas.microsoft.com/office/drawing/2014/main" val="10002"/>
                  </a:ext>
                </a:extLst>
              </a:tr>
              <a:tr h="438480">
                <a:tc>
                  <a:txBody>
                    <a:bodyPr/>
                    <a:lstStyle/>
                    <a:p>
                      <a:r>
                        <a:rPr lang="en-US" sz="2000" dirty="0"/>
                        <a:t>$129,001</a:t>
                      </a:r>
                      <a:r>
                        <a:rPr lang="en-US" sz="2000" baseline="0" dirty="0"/>
                        <a:t> to $161,000</a:t>
                      </a:r>
                      <a:endParaRPr lang="en-US" sz="2000" dirty="0"/>
                    </a:p>
                  </a:txBody>
                  <a:tcPr marL="98684" marR="98684" marT="49342" marB="49342"/>
                </a:tc>
                <a:tc>
                  <a:txBody>
                    <a:bodyPr/>
                    <a:lstStyle/>
                    <a:p>
                      <a:r>
                        <a:rPr lang="en-US" sz="2000"/>
                        <a:t>$258,001</a:t>
                      </a:r>
                      <a:r>
                        <a:rPr lang="en-US" sz="2000" baseline="0"/>
                        <a:t> to $322,000</a:t>
                      </a:r>
                      <a:endParaRPr lang="en-US" sz="2000"/>
                    </a:p>
                  </a:txBody>
                  <a:tcPr marL="98684" marR="98684" marT="49342" marB="49342"/>
                </a:tc>
                <a:tc>
                  <a:txBody>
                    <a:bodyPr/>
                    <a:lstStyle/>
                    <a:p>
                      <a:r>
                        <a:rPr lang="en-US" sz="2000"/>
                        <a:t>$33.30 + PP</a:t>
                      </a:r>
                    </a:p>
                  </a:txBody>
                  <a:tcPr marL="98684" marR="98684" marT="49342" marB="49342"/>
                </a:tc>
                <a:extLst>
                  <a:ext uri="{0D108BD9-81ED-4DB2-BD59-A6C34878D82A}">
                    <a16:rowId xmlns:a16="http://schemas.microsoft.com/office/drawing/2014/main" val="10003"/>
                  </a:ext>
                </a:extLst>
              </a:tr>
              <a:tr h="438480">
                <a:tc>
                  <a:txBody>
                    <a:bodyPr/>
                    <a:lstStyle/>
                    <a:p>
                      <a:r>
                        <a:rPr lang="en-US" sz="2000"/>
                        <a:t>$161,001 to $193,000</a:t>
                      </a:r>
                    </a:p>
                  </a:txBody>
                  <a:tcPr marL="98684" marR="98684" marT="49342" marB="49342"/>
                </a:tc>
                <a:tc>
                  <a:txBody>
                    <a:bodyPr/>
                    <a:lstStyle/>
                    <a:p>
                      <a:r>
                        <a:rPr lang="en-US" sz="2000"/>
                        <a:t>$322,001</a:t>
                      </a:r>
                      <a:r>
                        <a:rPr lang="en-US" sz="2000" baseline="0"/>
                        <a:t> to $386,000</a:t>
                      </a:r>
                      <a:endParaRPr lang="en-US" sz="2000"/>
                    </a:p>
                  </a:txBody>
                  <a:tcPr marL="98684" marR="98684" marT="49342" marB="49342"/>
                </a:tc>
                <a:tc>
                  <a:txBody>
                    <a:bodyPr/>
                    <a:lstStyle/>
                    <a:p>
                      <a:r>
                        <a:rPr lang="en-US" sz="2000"/>
                        <a:t>$53.80 + PP</a:t>
                      </a:r>
                    </a:p>
                  </a:txBody>
                  <a:tcPr marL="98684" marR="98684" marT="49342" marB="49342"/>
                </a:tc>
                <a:extLst>
                  <a:ext uri="{0D108BD9-81ED-4DB2-BD59-A6C34878D82A}">
                    <a16:rowId xmlns:a16="http://schemas.microsoft.com/office/drawing/2014/main" val="10004"/>
                  </a:ext>
                </a:extLst>
              </a:tr>
              <a:tr h="738298">
                <a:tc>
                  <a:txBody>
                    <a:bodyPr/>
                    <a:lstStyle/>
                    <a:p>
                      <a:r>
                        <a:rPr lang="en-US" sz="2000"/>
                        <a:t>$193,001 to  $500,000</a:t>
                      </a:r>
                    </a:p>
                  </a:txBody>
                  <a:tcPr marL="98684" marR="98684" marT="49342" marB="49342"/>
                </a:tc>
                <a:tc>
                  <a:txBody>
                    <a:bodyPr/>
                    <a:lstStyle/>
                    <a:p>
                      <a:r>
                        <a:rPr lang="en-US" sz="2000"/>
                        <a:t>$386,001to $750,000</a:t>
                      </a:r>
                    </a:p>
                  </a:txBody>
                  <a:tcPr marL="98684" marR="98684" marT="49342" marB="49342"/>
                </a:tc>
                <a:tc>
                  <a:txBody>
                    <a:bodyPr/>
                    <a:lstStyle/>
                    <a:p>
                      <a:r>
                        <a:rPr lang="en-US" sz="2000"/>
                        <a:t>$74.20 + PP</a:t>
                      </a:r>
                    </a:p>
                  </a:txBody>
                  <a:tcPr marL="98684" marR="98684" marT="49342" marB="49342"/>
                </a:tc>
                <a:extLst>
                  <a:ext uri="{0D108BD9-81ED-4DB2-BD59-A6C34878D82A}">
                    <a16:rowId xmlns:a16="http://schemas.microsoft.com/office/drawing/2014/main" val="10005"/>
                  </a:ext>
                </a:extLst>
              </a:tr>
              <a:tr h="438480">
                <a:tc>
                  <a:txBody>
                    <a:bodyPr/>
                    <a:lstStyle/>
                    <a:p>
                      <a:r>
                        <a:rPr lang="en-US" sz="2000"/>
                        <a:t>Above $500,000</a:t>
                      </a:r>
                    </a:p>
                  </a:txBody>
                  <a:tcPr marL="98684" marR="98684" marT="49342" marB="49342"/>
                </a:tc>
                <a:tc>
                  <a:txBody>
                    <a:bodyPr/>
                    <a:lstStyle/>
                    <a:p>
                      <a:r>
                        <a:rPr lang="en-US" sz="2000"/>
                        <a:t>Above $750,000</a:t>
                      </a:r>
                    </a:p>
                  </a:txBody>
                  <a:tcPr marL="98684" marR="98684" marT="49342" marB="49342"/>
                </a:tc>
                <a:tc>
                  <a:txBody>
                    <a:bodyPr/>
                    <a:lstStyle/>
                    <a:p>
                      <a:r>
                        <a:rPr lang="en-US" sz="2000" dirty="0"/>
                        <a:t>$81.00 + PP</a:t>
                      </a:r>
                    </a:p>
                  </a:txBody>
                  <a:tcPr marL="98684" marR="98684" marT="49342" marB="49342"/>
                </a:tc>
                <a:extLst>
                  <a:ext uri="{0D108BD9-81ED-4DB2-BD59-A6C34878D82A}">
                    <a16:rowId xmlns:a16="http://schemas.microsoft.com/office/drawing/2014/main" val="2167495906"/>
                  </a:ext>
                </a:extLst>
              </a:tr>
            </a:tbl>
          </a:graphicData>
        </a:graphic>
      </p:graphicFrame>
      <p:sp>
        <p:nvSpPr>
          <p:cNvPr id="4" name="Slide Number Placeholder 3">
            <a:extLst>
              <a:ext uri="{FF2B5EF4-FFF2-40B4-BE49-F238E27FC236}">
                <a16:creationId xmlns:a16="http://schemas.microsoft.com/office/drawing/2014/main" id="{E33D586B-F7DB-4156-B71E-B6C4047E4B22}"/>
              </a:ext>
            </a:extLst>
          </p:cNvPr>
          <p:cNvSpPr>
            <a:spLocks noGrp="1"/>
          </p:cNvSpPr>
          <p:nvPr>
            <p:ph type="sldNum" sz="quarter" idx="12"/>
          </p:nvPr>
        </p:nvSpPr>
        <p:spPr/>
        <p:txBody>
          <a:bodyPr/>
          <a:lstStyle/>
          <a:p>
            <a:fld id="{E72BB712-239E-4D7B-97F6-ECD23C294046}" type="slidenum">
              <a:rPr lang="en-US" smtClean="0"/>
              <a:pPr/>
              <a:t>20</a:t>
            </a:fld>
            <a:endParaRPr lang="en-US"/>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advTm="60450"/>
    </mc:Choice>
    <mc:Fallback xmlns="">
      <p:transition spd="slow" advTm="60450"/>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24100" y="642594"/>
            <a:ext cx="7543800" cy="996425"/>
          </a:xfrm>
        </p:spPr>
        <p:txBody>
          <a:bodyPr>
            <a:normAutofit/>
          </a:bodyPr>
          <a:lstStyle/>
          <a:p>
            <a:pPr algn="ctr"/>
            <a:r>
              <a:rPr lang="en-US" dirty="0"/>
              <a:t>2024 Part B IRMAA</a:t>
            </a:r>
            <a:endParaRPr lang="en-US" b="1" dirty="0">
              <a:highlight>
                <a:srgbClr val="FFFF00"/>
              </a:highlight>
            </a:endParaRPr>
          </a:p>
        </p:txBody>
      </p:sp>
      <p:graphicFrame>
        <p:nvGraphicFramePr>
          <p:cNvPr id="7" name="Content Placeholder 3"/>
          <p:cNvGraphicFramePr>
            <a:graphicFrameLocks noGrp="1"/>
          </p:cNvGraphicFramePr>
          <p:nvPr>
            <p:ph idx="1"/>
            <p:extLst>
              <p:ext uri="{D42A27DB-BD31-4B8C-83A1-F6EECF244321}">
                <p14:modId xmlns:p14="http://schemas.microsoft.com/office/powerpoint/2010/main" val="870894133"/>
              </p:ext>
            </p:extLst>
          </p:nvPr>
        </p:nvGraphicFramePr>
        <p:xfrm>
          <a:off x="1112809" y="2374187"/>
          <a:ext cx="10308220" cy="3841219"/>
        </p:xfrm>
        <a:graphic>
          <a:graphicData uri="http://schemas.openxmlformats.org/drawingml/2006/table">
            <a:tbl>
              <a:tblPr firstRow="1" bandRow="1">
                <a:tableStyleId>{FABFCF23-3B69-468F-B69F-88F6DE6A72F2}</a:tableStyleId>
              </a:tblPr>
              <a:tblGrid>
                <a:gridCol w="3718097">
                  <a:extLst>
                    <a:ext uri="{9D8B030D-6E8A-4147-A177-3AD203B41FA5}">
                      <a16:colId xmlns:a16="http://schemas.microsoft.com/office/drawing/2014/main" val="20000"/>
                    </a:ext>
                  </a:extLst>
                </a:gridCol>
                <a:gridCol w="3911252">
                  <a:extLst>
                    <a:ext uri="{9D8B030D-6E8A-4147-A177-3AD203B41FA5}">
                      <a16:colId xmlns:a16="http://schemas.microsoft.com/office/drawing/2014/main" val="20001"/>
                    </a:ext>
                  </a:extLst>
                </a:gridCol>
                <a:gridCol w="2678871">
                  <a:extLst>
                    <a:ext uri="{9D8B030D-6E8A-4147-A177-3AD203B41FA5}">
                      <a16:colId xmlns:a16="http://schemas.microsoft.com/office/drawing/2014/main" val="20002"/>
                    </a:ext>
                  </a:extLst>
                </a:gridCol>
              </a:tblGrid>
              <a:tr h="771805">
                <a:tc>
                  <a:txBody>
                    <a:bodyPr/>
                    <a:lstStyle/>
                    <a:p>
                      <a:r>
                        <a:rPr lang="en-US" sz="2000"/>
                        <a:t> Individual tax filers with income: </a:t>
                      </a:r>
                    </a:p>
                  </a:txBody>
                  <a:tcPr marL="98684" marR="98684" marT="49342" marB="49342">
                    <a:solidFill>
                      <a:schemeClr val="accent2"/>
                    </a:solidFill>
                  </a:tcPr>
                </a:tc>
                <a:tc>
                  <a:txBody>
                    <a:bodyPr/>
                    <a:lstStyle/>
                    <a:p>
                      <a:r>
                        <a:rPr lang="en-US" sz="2000"/>
                        <a:t>Joint tax filers with income: </a:t>
                      </a:r>
                    </a:p>
                  </a:txBody>
                  <a:tcPr marL="98684" marR="98684" marT="49342" marB="49342">
                    <a:solidFill>
                      <a:schemeClr val="accent2"/>
                    </a:solidFill>
                  </a:tcPr>
                </a:tc>
                <a:tc>
                  <a:txBody>
                    <a:bodyPr/>
                    <a:lstStyle/>
                    <a:p>
                      <a:r>
                        <a:rPr lang="en-US" sz="2000"/>
                        <a:t>IRMAA for Part B</a:t>
                      </a:r>
                    </a:p>
                  </a:txBody>
                  <a:tcPr marL="98684" marR="98684" marT="49342" marB="49342">
                    <a:solidFill>
                      <a:schemeClr val="accent2"/>
                    </a:solidFill>
                  </a:tcPr>
                </a:tc>
                <a:extLst>
                  <a:ext uri="{0D108BD9-81ED-4DB2-BD59-A6C34878D82A}">
                    <a16:rowId xmlns:a16="http://schemas.microsoft.com/office/drawing/2014/main" val="10000"/>
                  </a:ext>
                </a:extLst>
              </a:tr>
              <a:tr h="459234">
                <a:tc>
                  <a:txBody>
                    <a:bodyPr/>
                    <a:lstStyle/>
                    <a:p>
                      <a:r>
                        <a:rPr lang="en-US" sz="2000"/>
                        <a:t>&lt; $103,000</a:t>
                      </a:r>
                    </a:p>
                  </a:txBody>
                  <a:tcPr marL="98684" marR="98684" marT="49342" marB="49342"/>
                </a:tc>
                <a:tc>
                  <a:txBody>
                    <a:bodyPr/>
                    <a:lstStyle/>
                    <a:p>
                      <a:r>
                        <a:rPr lang="en-US" sz="2000"/>
                        <a:t>&lt; $206,000</a:t>
                      </a:r>
                    </a:p>
                  </a:txBody>
                  <a:tcPr marL="98684" marR="98684" marT="49342" marB="49342"/>
                </a:tc>
                <a:tc>
                  <a:txBody>
                    <a:bodyPr/>
                    <a:lstStyle/>
                    <a:p>
                      <a:r>
                        <a:rPr lang="en-US" sz="2000"/>
                        <a:t>$174.70</a:t>
                      </a:r>
                    </a:p>
                  </a:txBody>
                  <a:tcPr marL="98684" marR="98684" marT="49342" marB="49342"/>
                </a:tc>
                <a:extLst>
                  <a:ext uri="{0D108BD9-81ED-4DB2-BD59-A6C34878D82A}">
                    <a16:rowId xmlns:a16="http://schemas.microsoft.com/office/drawing/2014/main" val="10001"/>
                  </a:ext>
                </a:extLst>
              </a:tr>
              <a:tr h="459234">
                <a:tc>
                  <a:txBody>
                    <a:bodyPr/>
                    <a:lstStyle/>
                    <a:p>
                      <a:r>
                        <a:rPr lang="en-US" sz="2000"/>
                        <a:t>$103,001 to $129,000</a:t>
                      </a:r>
                    </a:p>
                  </a:txBody>
                  <a:tcPr marL="98684" marR="98684" marT="49342" marB="49342"/>
                </a:tc>
                <a:tc>
                  <a:txBody>
                    <a:bodyPr/>
                    <a:lstStyle/>
                    <a:p>
                      <a:r>
                        <a:rPr lang="en-US" sz="2000"/>
                        <a:t>$206,001 to $258,000</a:t>
                      </a:r>
                    </a:p>
                  </a:txBody>
                  <a:tcPr marL="98684" marR="98684" marT="49342" marB="49342"/>
                </a:tc>
                <a:tc>
                  <a:txBody>
                    <a:bodyPr/>
                    <a:lstStyle/>
                    <a:p>
                      <a:r>
                        <a:rPr lang="en-US" sz="2000"/>
                        <a:t>$244.60</a:t>
                      </a:r>
                    </a:p>
                  </a:txBody>
                  <a:tcPr marL="98684" marR="98684" marT="49342" marB="49342"/>
                </a:tc>
                <a:extLst>
                  <a:ext uri="{0D108BD9-81ED-4DB2-BD59-A6C34878D82A}">
                    <a16:rowId xmlns:a16="http://schemas.microsoft.com/office/drawing/2014/main" val="10002"/>
                  </a:ext>
                </a:extLst>
              </a:tr>
              <a:tr h="459234">
                <a:tc>
                  <a:txBody>
                    <a:bodyPr/>
                    <a:lstStyle/>
                    <a:p>
                      <a:r>
                        <a:rPr lang="en-US" sz="2000"/>
                        <a:t>$129,001</a:t>
                      </a:r>
                      <a:r>
                        <a:rPr lang="en-US" sz="2000" baseline="0"/>
                        <a:t> to $161,000</a:t>
                      </a:r>
                      <a:endParaRPr lang="en-US" sz="2000"/>
                    </a:p>
                  </a:txBody>
                  <a:tcPr marL="98684" marR="98684" marT="49342" marB="49342"/>
                </a:tc>
                <a:tc>
                  <a:txBody>
                    <a:bodyPr/>
                    <a:lstStyle/>
                    <a:p>
                      <a:r>
                        <a:rPr lang="en-US" sz="2000"/>
                        <a:t>$258,001</a:t>
                      </a:r>
                      <a:r>
                        <a:rPr lang="en-US" sz="2000" baseline="0"/>
                        <a:t> to $322,000</a:t>
                      </a:r>
                      <a:endParaRPr lang="en-US" sz="2000"/>
                    </a:p>
                  </a:txBody>
                  <a:tcPr marL="98684" marR="98684" marT="49342" marB="49342"/>
                </a:tc>
                <a:tc>
                  <a:txBody>
                    <a:bodyPr/>
                    <a:lstStyle/>
                    <a:p>
                      <a:r>
                        <a:rPr lang="en-US" sz="2000"/>
                        <a:t>$349.40</a:t>
                      </a:r>
                    </a:p>
                  </a:txBody>
                  <a:tcPr marL="98684" marR="98684" marT="49342" marB="49342"/>
                </a:tc>
                <a:extLst>
                  <a:ext uri="{0D108BD9-81ED-4DB2-BD59-A6C34878D82A}">
                    <a16:rowId xmlns:a16="http://schemas.microsoft.com/office/drawing/2014/main" val="10003"/>
                  </a:ext>
                </a:extLst>
              </a:tr>
              <a:tr h="459234">
                <a:tc>
                  <a:txBody>
                    <a:bodyPr/>
                    <a:lstStyle/>
                    <a:p>
                      <a:r>
                        <a:rPr lang="en-US" sz="2000"/>
                        <a:t>$161,001 to $193,000</a:t>
                      </a:r>
                    </a:p>
                  </a:txBody>
                  <a:tcPr marL="98684" marR="98684" marT="49342" marB="49342"/>
                </a:tc>
                <a:tc>
                  <a:txBody>
                    <a:bodyPr/>
                    <a:lstStyle/>
                    <a:p>
                      <a:r>
                        <a:rPr lang="en-US" sz="2000"/>
                        <a:t>$322,001</a:t>
                      </a:r>
                      <a:r>
                        <a:rPr lang="en-US" sz="2000" baseline="0"/>
                        <a:t> to $386,000</a:t>
                      </a:r>
                      <a:endParaRPr lang="en-US" sz="2000"/>
                    </a:p>
                  </a:txBody>
                  <a:tcPr marL="98684" marR="98684" marT="49342" marB="49342"/>
                </a:tc>
                <a:tc>
                  <a:txBody>
                    <a:bodyPr/>
                    <a:lstStyle/>
                    <a:p>
                      <a:r>
                        <a:rPr lang="en-US" sz="2000" dirty="0"/>
                        <a:t>$454.20</a:t>
                      </a:r>
                    </a:p>
                  </a:txBody>
                  <a:tcPr marL="98684" marR="98684" marT="49342" marB="49342"/>
                </a:tc>
                <a:extLst>
                  <a:ext uri="{0D108BD9-81ED-4DB2-BD59-A6C34878D82A}">
                    <a16:rowId xmlns:a16="http://schemas.microsoft.com/office/drawing/2014/main" val="10004"/>
                  </a:ext>
                </a:extLst>
              </a:tr>
              <a:tr h="773244">
                <a:tc>
                  <a:txBody>
                    <a:bodyPr/>
                    <a:lstStyle/>
                    <a:p>
                      <a:r>
                        <a:rPr lang="en-US" sz="2000"/>
                        <a:t>$193,001 to  $500,000</a:t>
                      </a:r>
                    </a:p>
                  </a:txBody>
                  <a:tcPr marL="98684" marR="98684" marT="49342" marB="49342"/>
                </a:tc>
                <a:tc>
                  <a:txBody>
                    <a:bodyPr/>
                    <a:lstStyle/>
                    <a:p>
                      <a:r>
                        <a:rPr lang="en-US" sz="2000"/>
                        <a:t>$386,001to $750,000</a:t>
                      </a:r>
                    </a:p>
                  </a:txBody>
                  <a:tcPr marL="98684" marR="98684" marT="49342" marB="49342"/>
                </a:tc>
                <a:tc>
                  <a:txBody>
                    <a:bodyPr/>
                    <a:lstStyle/>
                    <a:p>
                      <a:r>
                        <a:rPr lang="en-US" sz="2000" dirty="0"/>
                        <a:t>$559.00</a:t>
                      </a:r>
                    </a:p>
                  </a:txBody>
                  <a:tcPr marL="98684" marR="98684" marT="49342" marB="49342"/>
                </a:tc>
                <a:extLst>
                  <a:ext uri="{0D108BD9-81ED-4DB2-BD59-A6C34878D82A}">
                    <a16:rowId xmlns:a16="http://schemas.microsoft.com/office/drawing/2014/main" val="10005"/>
                  </a:ext>
                </a:extLst>
              </a:tr>
              <a:tr h="459234">
                <a:tc>
                  <a:txBody>
                    <a:bodyPr/>
                    <a:lstStyle/>
                    <a:p>
                      <a:r>
                        <a:rPr lang="en-US" sz="2000"/>
                        <a:t>Above $500,000</a:t>
                      </a:r>
                    </a:p>
                  </a:txBody>
                  <a:tcPr marL="98684" marR="98684" marT="49342" marB="49342"/>
                </a:tc>
                <a:tc>
                  <a:txBody>
                    <a:bodyPr/>
                    <a:lstStyle/>
                    <a:p>
                      <a:r>
                        <a:rPr lang="en-US" sz="2000"/>
                        <a:t>Above $750,000</a:t>
                      </a:r>
                    </a:p>
                  </a:txBody>
                  <a:tcPr marL="98684" marR="98684" marT="49342" marB="49342"/>
                </a:tc>
                <a:tc>
                  <a:txBody>
                    <a:bodyPr/>
                    <a:lstStyle/>
                    <a:p>
                      <a:r>
                        <a:rPr lang="en-US" sz="2000" dirty="0"/>
                        <a:t>$594.00</a:t>
                      </a:r>
                    </a:p>
                  </a:txBody>
                  <a:tcPr marL="98684" marR="98684" marT="49342" marB="49342"/>
                </a:tc>
                <a:extLst>
                  <a:ext uri="{0D108BD9-81ED-4DB2-BD59-A6C34878D82A}">
                    <a16:rowId xmlns:a16="http://schemas.microsoft.com/office/drawing/2014/main" val="2167495906"/>
                  </a:ext>
                </a:extLst>
              </a:tr>
            </a:tbl>
          </a:graphicData>
        </a:graphic>
      </p:graphicFrame>
      <p:sp>
        <p:nvSpPr>
          <p:cNvPr id="4" name="Slide Number Placeholder 3">
            <a:extLst>
              <a:ext uri="{FF2B5EF4-FFF2-40B4-BE49-F238E27FC236}">
                <a16:creationId xmlns:a16="http://schemas.microsoft.com/office/drawing/2014/main" id="{E33D586B-F7DB-4156-B71E-B6C4047E4B22}"/>
              </a:ext>
            </a:extLst>
          </p:cNvPr>
          <p:cNvSpPr>
            <a:spLocks noGrp="1"/>
          </p:cNvSpPr>
          <p:nvPr>
            <p:ph type="sldNum" sz="quarter" idx="12"/>
          </p:nvPr>
        </p:nvSpPr>
        <p:spPr/>
        <p:txBody>
          <a:bodyPr/>
          <a:lstStyle/>
          <a:p>
            <a:fld id="{E72BB712-239E-4D7B-97F6-ECD23C294046}" type="slidenum">
              <a:rPr lang="en-US" smtClean="0"/>
              <a:pPr/>
              <a:t>21</a:t>
            </a:fld>
            <a:endParaRPr lang="en-US"/>
          </a:p>
        </p:txBody>
      </p:sp>
    </p:spTree>
    <p:custDataLst>
      <p:tags r:id="rId1"/>
    </p:custDataLst>
    <p:extLst>
      <p:ext uri="{BB962C8B-B14F-4D97-AF65-F5344CB8AC3E}">
        <p14:creationId xmlns:p14="http://schemas.microsoft.com/office/powerpoint/2010/main" val="619839199"/>
      </p:ext>
    </p:extLst>
  </p:cSld>
  <p:clrMapOvr>
    <a:masterClrMapping/>
  </p:clrMapOvr>
  <mc:AlternateContent xmlns:mc="http://schemas.openxmlformats.org/markup-compatibility/2006" xmlns:p14="http://schemas.microsoft.com/office/powerpoint/2010/main">
    <mc:Choice Requires="p14">
      <p:transition spd="slow" p14:dur="2000" advTm="54952"/>
    </mc:Choice>
    <mc:Fallback xmlns="">
      <p:transition spd="slow" advTm="54952"/>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0281953B-B98E-9120-AF76-F2FB7C24490B}"/>
              </a:ext>
            </a:extLst>
          </p:cNvPr>
          <p:cNvSpPr>
            <a:spLocks noGrp="1"/>
          </p:cNvSpPr>
          <p:nvPr>
            <p:ph type="dt" sz="half" idx="10"/>
          </p:nvPr>
        </p:nvSpPr>
        <p:spPr/>
        <p:txBody>
          <a:bodyPr/>
          <a:lstStyle/>
          <a:p>
            <a:fld id="{1AD645F3-592A-42BA-9926-E9362D10B10B}" type="datetime1">
              <a:rPr lang="en-US" smtClean="0"/>
              <a:t>10/18/2023</a:t>
            </a:fld>
            <a:endParaRPr lang="en-US"/>
          </a:p>
        </p:txBody>
      </p:sp>
      <p:sp>
        <p:nvSpPr>
          <p:cNvPr id="5" name="Slide Number Placeholder 4">
            <a:extLst>
              <a:ext uri="{FF2B5EF4-FFF2-40B4-BE49-F238E27FC236}">
                <a16:creationId xmlns:a16="http://schemas.microsoft.com/office/drawing/2014/main" id="{3D61F385-2535-426E-B822-8C26426C67E0}"/>
              </a:ext>
            </a:extLst>
          </p:cNvPr>
          <p:cNvSpPr>
            <a:spLocks noGrp="1"/>
          </p:cNvSpPr>
          <p:nvPr>
            <p:ph type="sldNum" sz="quarter" idx="12"/>
          </p:nvPr>
        </p:nvSpPr>
        <p:spPr/>
        <p:txBody>
          <a:bodyPr/>
          <a:lstStyle/>
          <a:p>
            <a:fld id="{E72BB712-239E-4D7B-97F6-ECD23C294046}" type="slidenum">
              <a:rPr lang="en-US" smtClean="0"/>
              <a:pPr/>
              <a:t>22</a:t>
            </a:fld>
            <a:endParaRPr lang="en-US"/>
          </a:p>
        </p:txBody>
      </p:sp>
      <p:sp>
        <p:nvSpPr>
          <p:cNvPr id="2" name="Title 1">
            <a:extLst>
              <a:ext uri="{FF2B5EF4-FFF2-40B4-BE49-F238E27FC236}">
                <a16:creationId xmlns:a16="http://schemas.microsoft.com/office/drawing/2014/main" id="{5AF77E1B-46B7-FF5D-622C-EF82440DCA2D}"/>
              </a:ext>
            </a:extLst>
          </p:cNvPr>
          <p:cNvSpPr>
            <a:spLocks noGrp="1"/>
          </p:cNvSpPr>
          <p:nvPr>
            <p:ph type="title" idx="4294967295"/>
          </p:nvPr>
        </p:nvSpPr>
        <p:spPr>
          <a:xfrm>
            <a:off x="0" y="701675"/>
            <a:ext cx="11029950" cy="1014413"/>
          </a:xfrm>
        </p:spPr>
        <p:txBody>
          <a:bodyPr>
            <a:normAutofit/>
          </a:bodyPr>
          <a:lstStyle/>
          <a:p>
            <a:br>
              <a:rPr lang="en-US"/>
            </a:br>
            <a:endParaRPr lang="en-US"/>
          </a:p>
        </p:txBody>
      </p:sp>
      <p:pic>
        <p:nvPicPr>
          <p:cNvPr id="6" name="Content Placeholder 5">
            <a:extLst>
              <a:ext uri="{FF2B5EF4-FFF2-40B4-BE49-F238E27FC236}">
                <a16:creationId xmlns:a16="http://schemas.microsoft.com/office/drawing/2014/main" id="{5FE6289C-190C-DA3B-7847-3B109347263F}"/>
              </a:ext>
            </a:extLst>
          </p:cNvPr>
          <p:cNvPicPr>
            <a:picLocks noGrp="1" noChangeAspect="1"/>
          </p:cNvPicPr>
          <p:nvPr>
            <p:ph idx="4294967295"/>
          </p:nvPr>
        </p:nvPicPr>
        <p:blipFill>
          <a:blip r:embed="rId3"/>
          <a:stretch>
            <a:fillRect/>
          </a:stretch>
        </p:blipFill>
        <p:spPr>
          <a:xfrm>
            <a:off x="1000663" y="706802"/>
            <a:ext cx="10351515" cy="5562133"/>
          </a:xfrm>
        </p:spPr>
      </p:pic>
    </p:spTree>
    <p:extLst>
      <p:ext uri="{BB962C8B-B14F-4D97-AF65-F5344CB8AC3E}">
        <p14:creationId xmlns:p14="http://schemas.microsoft.com/office/powerpoint/2010/main" val="3616725719"/>
      </p:ext>
    </p:extLst>
  </p:cSld>
  <p:clrMapOvr>
    <a:masterClrMapping/>
  </p:clrMapOvr>
  <mc:AlternateContent xmlns:mc="http://schemas.openxmlformats.org/markup-compatibility/2006" xmlns:p14="http://schemas.microsoft.com/office/powerpoint/2010/main">
    <mc:Choice Requires="p14">
      <p:transition spd="slow" p14:dur="2000" advTm="77898"/>
    </mc:Choice>
    <mc:Fallback xmlns="">
      <p:transition spd="slow" advTm="77898"/>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5000" dirty="0"/>
              <a:t>Extra Help/Low-income Subsidy</a:t>
            </a:r>
          </a:p>
        </p:txBody>
      </p:sp>
      <p:sp>
        <p:nvSpPr>
          <p:cNvPr id="3" name="Content Placeholder 2"/>
          <p:cNvSpPr>
            <a:spLocks noGrp="1"/>
          </p:cNvSpPr>
          <p:nvPr>
            <p:ph idx="1"/>
          </p:nvPr>
        </p:nvSpPr>
        <p:spPr/>
        <p:txBody>
          <a:bodyPr>
            <a:noAutofit/>
          </a:bodyPr>
          <a:lstStyle/>
          <a:p>
            <a:r>
              <a:rPr lang="en-US" sz="2500" dirty="0"/>
              <a:t>Subsidy provided by Social Security Administration</a:t>
            </a:r>
          </a:p>
          <a:p>
            <a:r>
              <a:rPr lang="en-US" sz="2500" dirty="0"/>
              <a:t>Helps with the cost of Part D Prescription Drug Coverage:</a:t>
            </a:r>
          </a:p>
          <a:p>
            <a:pPr lvl="1"/>
            <a:r>
              <a:rPr lang="en-US" sz="2500" dirty="0"/>
              <a:t>Premiums, Deductibles, Co-pays</a:t>
            </a:r>
          </a:p>
          <a:p>
            <a:r>
              <a:rPr lang="en-US" sz="2500" dirty="0"/>
              <a:t>The partial low-income subsidy will be eliminated in 2024.  Individuals receiving a partial subsidy will be automatically assigned a full subsidy by the Social Security Administration .  This benefit is part of the Inflation Reduction Act of 2022.</a:t>
            </a:r>
          </a:p>
        </p:txBody>
      </p:sp>
      <p:sp>
        <p:nvSpPr>
          <p:cNvPr id="6" name="Date Placeholder 4">
            <a:extLst>
              <a:ext uri="{FF2B5EF4-FFF2-40B4-BE49-F238E27FC236}">
                <a16:creationId xmlns:a16="http://schemas.microsoft.com/office/drawing/2014/main" id="{EAED6D8C-4705-4154-8684-EDADEB35D8B7}"/>
              </a:ext>
            </a:extLst>
          </p:cNvPr>
          <p:cNvSpPr>
            <a:spLocks noGrp="1"/>
          </p:cNvSpPr>
          <p:nvPr>
            <p:ph type="dt" sz="half" idx="10"/>
          </p:nvPr>
        </p:nvSpPr>
        <p:spPr>
          <a:xfrm>
            <a:off x="8601818" y="6432021"/>
            <a:ext cx="2844799"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B0A5003-B45D-47D3-AA30-813A0DEC195C}" type="datetime1">
              <a:rPr kumimoji="0" lang="en-US" sz="900" b="0" i="0" u="none" strike="noStrike" kern="1200" cap="none" spc="0" normalizeH="0" baseline="0" noProof="0" smtClean="0">
                <a:ln>
                  <a:noFill/>
                </a:ln>
                <a:solidFill>
                  <a:srgbClr val="ED8428"/>
                </a:solidFill>
                <a:effectLst/>
                <a:uLnTx/>
                <a:uFillTx/>
                <a:latin typeface="Gill Sans MT" panose="020B05020201040202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10/18/2023</a:t>
            </a:fld>
            <a:endParaRPr kumimoji="0" lang="en-US" sz="900" b="0" i="0" u="none" strike="noStrike" kern="1200" cap="none" spc="0" normalizeH="0" baseline="0" noProof="0">
              <a:ln>
                <a:noFill/>
              </a:ln>
              <a:solidFill>
                <a:srgbClr val="ED8428"/>
              </a:solidFill>
              <a:effectLst/>
              <a:uLnTx/>
              <a:uFillTx/>
              <a:latin typeface="Gill Sans MT" panose="020B0502020104020203"/>
              <a:ea typeface="+mn-ea"/>
              <a:cs typeface="+mn-cs"/>
            </a:endParaRPr>
          </a:p>
        </p:txBody>
      </p:sp>
      <p:sp>
        <p:nvSpPr>
          <p:cNvPr id="4" name="Slide Number Placeholder 3">
            <a:extLst>
              <a:ext uri="{FF2B5EF4-FFF2-40B4-BE49-F238E27FC236}">
                <a16:creationId xmlns:a16="http://schemas.microsoft.com/office/drawing/2014/main" id="{751C643D-DF1C-2322-4C0A-571EC51E38A1}"/>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57F1E4F-1CFF-5643-939E-217C01CDF565}" type="slidenum">
              <a:rPr kumimoji="0" lang="en-US" sz="900" b="0" i="0" u="none" strike="noStrike" kern="1200" cap="none" spc="0" normalizeH="0" baseline="0" noProof="0" smtClean="0">
                <a:ln>
                  <a:noFill/>
                </a:ln>
                <a:solidFill>
                  <a:srgbClr val="ED8428"/>
                </a:solidFill>
                <a:effectLst/>
                <a:uLnTx/>
                <a:uFillTx/>
                <a:latin typeface="Gill Sans MT" panose="020B05020201040202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23</a:t>
            </a:fld>
            <a:endParaRPr kumimoji="0" lang="en-US" sz="900" b="0" i="0" u="none" strike="noStrike" kern="1200" cap="none" spc="0" normalizeH="0" baseline="0" noProof="0">
              <a:ln>
                <a:noFill/>
              </a:ln>
              <a:solidFill>
                <a:srgbClr val="ED8428"/>
              </a:solidFill>
              <a:effectLst/>
              <a:uLnTx/>
              <a:uFillTx/>
              <a:latin typeface="Gill Sans MT" panose="020B0502020104020203"/>
              <a:ea typeface="+mn-ea"/>
              <a:cs typeface="+mn-cs"/>
            </a:endParaRPr>
          </a:p>
        </p:txBody>
      </p:sp>
      <p:pic>
        <p:nvPicPr>
          <p:cNvPr id="5" name="Picture 4" descr="Text&#10;&#10;Description automatically generated">
            <a:extLst>
              <a:ext uri="{FF2B5EF4-FFF2-40B4-BE49-F238E27FC236}">
                <a16:creationId xmlns:a16="http://schemas.microsoft.com/office/drawing/2014/main" id="{FF52433B-B7EF-4ABF-8F7E-62D299B82F7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887016" y="6230610"/>
            <a:ext cx="1860422" cy="660835"/>
          </a:xfrm>
          <a:prstGeom prst="rect">
            <a:avLst/>
          </a:prstGeom>
        </p:spPr>
      </p:pic>
      <p:pic>
        <p:nvPicPr>
          <p:cNvPr id="8" name="Picture 5">
            <a:extLst>
              <a:ext uri="{FF2B5EF4-FFF2-40B4-BE49-F238E27FC236}">
                <a16:creationId xmlns:a16="http://schemas.microsoft.com/office/drawing/2014/main" id="{6E5E0C28-F428-4946-456C-E1E1D4F0C3E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08744" y="6382708"/>
            <a:ext cx="781050" cy="419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739384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defRPr/>
            </a:pPr>
            <a:r>
              <a:rPr lang="en-US" sz="5000" dirty="0"/>
              <a:t>Coverage Gap/Donut Hole</a:t>
            </a:r>
          </a:p>
        </p:txBody>
      </p:sp>
      <p:sp>
        <p:nvSpPr>
          <p:cNvPr id="3" name="Content Placeholder 2"/>
          <p:cNvSpPr>
            <a:spLocks noGrp="1"/>
          </p:cNvSpPr>
          <p:nvPr>
            <p:ph idx="1"/>
          </p:nvPr>
        </p:nvSpPr>
        <p:spPr/>
        <p:txBody>
          <a:bodyPr>
            <a:normAutofit/>
          </a:bodyPr>
          <a:lstStyle/>
          <a:p>
            <a:pPr>
              <a:spcAft>
                <a:spcPts val="0"/>
              </a:spcAft>
              <a:buClr>
                <a:schemeClr val="accent3"/>
              </a:buClr>
              <a:buFont typeface="Wingdings" panose="05000000000000000000" pitchFamily="2" charset="2"/>
              <a:buChar char="§"/>
              <a:defRPr/>
            </a:pPr>
            <a:r>
              <a:rPr lang="en-US" sz="3000" dirty="0"/>
              <a:t>2024: Beneficiaries who reach the coverage gap will pay a maximum of:</a:t>
            </a:r>
          </a:p>
          <a:p>
            <a:pPr>
              <a:spcAft>
                <a:spcPts val="0"/>
              </a:spcAft>
              <a:buClr>
                <a:schemeClr val="accent3"/>
              </a:buClr>
              <a:buFont typeface="Wingdings" panose="05000000000000000000" pitchFamily="2" charset="2"/>
              <a:buChar char="§"/>
              <a:defRPr/>
            </a:pPr>
            <a:endParaRPr lang="en-US" sz="3000" dirty="0"/>
          </a:p>
          <a:p>
            <a:pPr marL="850392" lvl="1" indent="-457200">
              <a:spcAft>
                <a:spcPts val="0"/>
              </a:spcAft>
              <a:buFont typeface="Wingdings" panose="05000000000000000000" pitchFamily="2" charset="2"/>
              <a:buChar char="§"/>
              <a:defRPr/>
            </a:pPr>
            <a:r>
              <a:rPr lang="en-US" sz="3000" dirty="0"/>
              <a:t>25% for their generic medications</a:t>
            </a:r>
          </a:p>
          <a:p>
            <a:pPr marL="850392" lvl="1" indent="-457200">
              <a:spcAft>
                <a:spcPts val="0"/>
              </a:spcAft>
              <a:buFont typeface="Wingdings" panose="05000000000000000000" pitchFamily="2" charset="2"/>
              <a:buChar char="§"/>
              <a:defRPr/>
            </a:pPr>
            <a:endParaRPr lang="en-US" sz="3000" dirty="0"/>
          </a:p>
          <a:p>
            <a:pPr marL="850392" lvl="1" indent="-457200">
              <a:spcAft>
                <a:spcPts val="0"/>
              </a:spcAft>
              <a:buFont typeface="Wingdings" panose="05000000000000000000" pitchFamily="2" charset="2"/>
              <a:buChar char="§"/>
              <a:defRPr/>
            </a:pPr>
            <a:r>
              <a:rPr lang="en-US" sz="3000" dirty="0"/>
              <a:t>25% for brand name medications</a:t>
            </a:r>
          </a:p>
          <a:p>
            <a:pPr marL="640080" lvl="1" indent="-246888">
              <a:spcAft>
                <a:spcPts val="0"/>
              </a:spcAft>
              <a:buFont typeface="Wingdings 2"/>
              <a:buChar char=""/>
              <a:defRPr/>
            </a:pPr>
            <a:endParaRPr lang="en-US" dirty="0"/>
          </a:p>
        </p:txBody>
      </p:sp>
      <p:sp>
        <p:nvSpPr>
          <p:cNvPr id="6" name="Date Placeholder 4">
            <a:extLst>
              <a:ext uri="{FF2B5EF4-FFF2-40B4-BE49-F238E27FC236}">
                <a16:creationId xmlns:a16="http://schemas.microsoft.com/office/drawing/2014/main" id="{76015EC2-7587-49CC-82FD-3C327BA11D36}"/>
              </a:ext>
            </a:extLst>
          </p:cNvPr>
          <p:cNvSpPr>
            <a:spLocks noGrp="1"/>
          </p:cNvSpPr>
          <p:nvPr>
            <p:ph type="dt" sz="half" idx="10"/>
          </p:nvPr>
        </p:nvSpPr>
        <p:spPr>
          <a:xfrm>
            <a:off x="8601818" y="6432021"/>
            <a:ext cx="2844799" cy="365125"/>
          </a:xfrm>
        </p:spPr>
        <p:txBody>
          <a:bodyPr/>
          <a:lstStyle/>
          <a:p>
            <a:pPr>
              <a:defRPr/>
            </a:pPr>
            <a:fld id="{4B11DED7-0DA5-4A84-B01A-A96DC2C9735F}" type="datetime1">
              <a:rPr lang="en-US" smtClean="0"/>
              <a:t>10/18/2023</a:t>
            </a:fld>
            <a:endParaRPr lang="en-US"/>
          </a:p>
        </p:txBody>
      </p:sp>
      <p:sp>
        <p:nvSpPr>
          <p:cNvPr id="4" name="Slide Number Placeholder 3">
            <a:extLst>
              <a:ext uri="{FF2B5EF4-FFF2-40B4-BE49-F238E27FC236}">
                <a16:creationId xmlns:a16="http://schemas.microsoft.com/office/drawing/2014/main" id="{9E55F8A2-67E4-5A8E-68F0-290DB1887499}"/>
              </a:ext>
            </a:extLst>
          </p:cNvPr>
          <p:cNvSpPr>
            <a:spLocks noGrp="1"/>
          </p:cNvSpPr>
          <p:nvPr>
            <p:ph type="sldNum" sz="quarter" idx="12"/>
          </p:nvPr>
        </p:nvSpPr>
        <p:spPr/>
        <p:txBody>
          <a:bodyPr/>
          <a:lstStyle/>
          <a:p>
            <a:fld id="{D57F1E4F-1CFF-5643-939E-217C01CDF565}" type="slidenum">
              <a:rPr lang="en-US" smtClean="0"/>
              <a:pPr/>
              <a:t>24</a:t>
            </a:fld>
            <a:endParaRPr lang="en-US"/>
          </a:p>
        </p:txBody>
      </p:sp>
      <p:pic>
        <p:nvPicPr>
          <p:cNvPr id="5" name="Picture 4" descr="Text&#10;&#10;Description automatically generated">
            <a:extLst>
              <a:ext uri="{FF2B5EF4-FFF2-40B4-BE49-F238E27FC236}">
                <a16:creationId xmlns:a16="http://schemas.microsoft.com/office/drawing/2014/main" id="{0D255F8B-317C-D0D3-4262-52C71E6B868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887016" y="6230610"/>
            <a:ext cx="1860422" cy="660835"/>
          </a:xfrm>
          <a:prstGeom prst="rect">
            <a:avLst/>
          </a:prstGeom>
        </p:spPr>
      </p:pic>
      <p:pic>
        <p:nvPicPr>
          <p:cNvPr id="8" name="Picture 5">
            <a:extLst>
              <a:ext uri="{FF2B5EF4-FFF2-40B4-BE49-F238E27FC236}">
                <a16:creationId xmlns:a16="http://schemas.microsoft.com/office/drawing/2014/main" id="{3259B4CF-003F-D09B-89D8-A8E8D16B657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08744" y="6382708"/>
            <a:ext cx="781050" cy="419100"/>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31127207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50F97-51CB-4AA4-8091-E33B03977CBA}"/>
              </a:ext>
            </a:extLst>
          </p:cNvPr>
          <p:cNvSpPr>
            <a:spLocks noGrp="1"/>
          </p:cNvSpPr>
          <p:nvPr>
            <p:ph type="title"/>
          </p:nvPr>
        </p:nvSpPr>
        <p:spPr/>
        <p:txBody>
          <a:bodyPr anchor="ctr">
            <a:normAutofit/>
          </a:bodyPr>
          <a:lstStyle/>
          <a:p>
            <a:pPr algn="ctr"/>
            <a:r>
              <a:rPr lang="en-US" sz="3800"/>
              <a:t>Medicare Plan Finder </a:t>
            </a:r>
          </a:p>
        </p:txBody>
      </p:sp>
      <p:graphicFrame>
        <p:nvGraphicFramePr>
          <p:cNvPr id="4" name="Content Placeholder 3">
            <a:extLst>
              <a:ext uri="{FF2B5EF4-FFF2-40B4-BE49-F238E27FC236}">
                <a16:creationId xmlns:a16="http://schemas.microsoft.com/office/drawing/2014/main" id="{E86EA211-D15C-42E0-AA15-EC15378687A1}"/>
              </a:ext>
            </a:extLst>
          </p:cNvPr>
          <p:cNvGraphicFramePr>
            <a:graphicFrameLocks noGrp="1"/>
          </p:cNvGraphicFramePr>
          <p:nvPr>
            <p:ph idx="1"/>
            <p:extLst>
              <p:ext uri="{D42A27DB-BD31-4B8C-83A1-F6EECF244321}">
                <p14:modId xmlns:p14="http://schemas.microsoft.com/office/powerpoint/2010/main" val="1666054390"/>
              </p:ext>
            </p:extLst>
          </p:nvPr>
        </p:nvGraphicFramePr>
        <p:xfrm>
          <a:off x="581025" y="2181225"/>
          <a:ext cx="11029950" cy="36782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Date Placeholder 4">
            <a:extLst>
              <a:ext uri="{FF2B5EF4-FFF2-40B4-BE49-F238E27FC236}">
                <a16:creationId xmlns:a16="http://schemas.microsoft.com/office/drawing/2014/main" id="{FF8F138C-2769-4B70-9FBD-BEB6211A77DA}"/>
              </a:ext>
            </a:extLst>
          </p:cNvPr>
          <p:cNvSpPr>
            <a:spLocks noGrp="1"/>
          </p:cNvSpPr>
          <p:nvPr>
            <p:ph type="dt" sz="half" idx="10"/>
          </p:nvPr>
        </p:nvSpPr>
        <p:spPr>
          <a:xfrm>
            <a:off x="8637309" y="6432021"/>
            <a:ext cx="2844799" cy="365125"/>
          </a:xfrm>
        </p:spPr>
        <p:txBody>
          <a:bodyPr/>
          <a:lstStyle/>
          <a:p>
            <a:pPr>
              <a:defRPr/>
            </a:pPr>
            <a:fld id="{74A7E3A3-D871-4946-AF40-2683E8C74E19}" type="datetime1">
              <a:rPr lang="en-US" smtClean="0"/>
              <a:t>10/18/2023</a:t>
            </a:fld>
            <a:endParaRPr lang="en-US"/>
          </a:p>
        </p:txBody>
      </p:sp>
      <p:sp>
        <p:nvSpPr>
          <p:cNvPr id="3" name="Slide Number Placeholder 2">
            <a:extLst>
              <a:ext uri="{FF2B5EF4-FFF2-40B4-BE49-F238E27FC236}">
                <a16:creationId xmlns:a16="http://schemas.microsoft.com/office/drawing/2014/main" id="{158E5273-48FB-8F97-2F3F-C4DBE8A203C0}"/>
              </a:ext>
            </a:extLst>
          </p:cNvPr>
          <p:cNvSpPr>
            <a:spLocks noGrp="1"/>
          </p:cNvSpPr>
          <p:nvPr>
            <p:ph type="sldNum" sz="quarter" idx="12"/>
          </p:nvPr>
        </p:nvSpPr>
        <p:spPr/>
        <p:txBody>
          <a:bodyPr/>
          <a:lstStyle/>
          <a:p>
            <a:fld id="{D57F1E4F-1CFF-5643-939E-217C01CDF565}" type="slidenum">
              <a:rPr lang="en-US" smtClean="0"/>
              <a:pPr/>
              <a:t>25</a:t>
            </a:fld>
            <a:endParaRPr lang="en-US"/>
          </a:p>
        </p:txBody>
      </p:sp>
      <p:pic>
        <p:nvPicPr>
          <p:cNvPr id="5" name="Picture 4" descr="Text&#10;&#10;Description automatically generated">
            <a:extLst>
              <a:ext uri="{FF2B5EF4-FFF2-40B4-BE49-F238E27FC236}">
                <a16:creationId xmlns:a16="http://schemas.microsoft.com/office/drawing/2014/main" id="{055BFE20-2DA3-A46E-1C77-2BFC8D240728}"/>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887016" y="6230610"/>
            <a:ext cx="1860422" cy="660835"/>
          </a:xfrm>
          <a:prstGeom prst="rect">
            <a:avLst/>
          </a:prstGeom>
        </p:spPr>
      </p:pic>
      <p:pic>
        <p:nvPicPr>
          <p:cNvPr id="6" name="Picture 5">
            <a:extLst>
              <a:ext uri="{FF2B5EF4-FFF2-40B4-BE49-F238E27FC236}">
                <a16:creationId xmlns:a16="http://schemas.microsoft.com/office/drawing/2014/main" id="{EF638C24-8009-F4F9-FA64-5AE28618F6DA}"/>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008744" y="6382708"/>
            <a:ext cx="781050" cy="419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4209716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normAutofit/>
          </a:bodyPr>
          <a:lstStyle/>
          <a:p>
            <a:pPr algn="ctr"/>
            <a:r>
              <a:rPr lang="en-US" sz="3800"/>
              <a:t>Medicare Plan Finder Star Rating System</a:t>
            </a:r>
          </a:p>
        </p:txBody>
      </p:sp>
      <p:graphicFrame>
        <p:nvGraphicFramePr>
          <p:cNvPr id="5" name="Content Placeholder 4">
            <a:extLst>
              <a:ext uri="{FF2B5EF4-FFF2-40B4-BE49-F238E27FC236}">
                <a16:creationId xmlns:a16="http://schemas.microsoft.com/office/drawing/2014/main" id="{E36E20D0-35E8-47D6-A698-70C897C851BC}"/>
              </a:ext>
            </a:extLst>
          </p:cNvPr>
          <p:cNvGraphicFramePr>
            <a:graphicFrameLocks noGrp="1"/>
          </p:cNvGraphicFramePr>
          <p:nvPr>
            <p:ph sz="half" idx="1"/>
            <p:extLst>
              <p:ext uri="{D42A27DB-BD31-4B8C-83A1-F6EECF244321}">
                <p14:modId xmlns:p14="http://schemas.microsoft.com/office/powerpoint/2010/main" val="227858372"/>
              </p:ext>
            </p:extLst>
          </p:nvPr>
        </p:nvGraphicFramePr>
        <p:xfrm>
          <a:off x="253222" y="2227262"/>
          <a:ext cx="5422900" cy="363378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6" name="Content Placeholder 5">
            <a:extLst>
              <a:ext uri="{FF2B5EF4-FFF2-40B4-BE49-F238E27FC236}">
                <a16:creationId xmlns:a16="http://schemas.microsoft.com/office/drawing/2014/main" id="{44B9D1E5-268D-4447-B241-4EDF2A4963A4}"/>
              </a:ext>
            </a:extLst>
          </p:cNvPr>
          <p:cNvGraphicFramePr>
            <a:graphicFrameLocks noGrp="1"/>
          </p:cNvGraphicFramePr>
          <p:nvPr>
            <p:ph sz="half" idx="2"/>
            <p:extLst>
              <p:ext uri="{D42A27DB-BD31-4B8C-83A1-F6EECF244321}">
                <p14:modId xmlns:p14="http://schemas.microsoft.com/office/powerpoint/2010/main" val="3574726103"/>
              </p:ext>
            </p:extLst>
          </p:nvPr>
        </p:nvGraphicFramePr>
        <p:xfrm>
          <a:off x="5930429" y="2227262"/>
          <a:ext cx="5422900" cy="3633787"/>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7" name="Date Placeholder 6">
            <a:extLst>
              <a:ext uri="{FF2B5EF4-FFF2-40B4-BE49-F238E27FC236}">
                <a16:creationId xmlns:a16="http://schemas.microsoft.com/office/drawing/2014/main" id="{AC24F6B5-BD57-4664-8ED3-F6FF850C5B28}"/>
              </a:ext>
            </a:extLst>
          </p:cNvPr>
          <p:cNvSpPr>
            <a:spLocks noGrp="1"/>
          </p:cNvSpPr>
          <p:nvPr>
            <p:ph type="dt" sz="half" idx="10"/>
          </p:nvPr>
        </p:nvSpPr>
        <p:spPr>
          <a:xfrm>
            <a:off x="8488453" y="6413172"/>
            <a:ext cx="2844799" cy="365125"/>
          </a:xfrm>
        </p:spPr>
        <p:txBody>
          <a:bodyPr/>
          <a:lstStyle/>
          <a:p>
            <a:fld id="{72FEA79D-5F27-42C6-8AE2-B93AEAB46F63}" type="datetime1">
              <a:rPr lang="en-US" smtClean="0"/>
              <a:t>10/18/2023</a:t>
            </a:fld>
            <a:endParaRPr lang="en-US"/>
          </a:p>
        </p:txBody>
      </p:sp>
      <p:sp>
        <p:nvSpPr>
          <p:cNvPr id="3" name="Slide Number Placeholder 2">
            <a:extLst>
              <a:ext uri="{FF2B5EF4-FFF2-40B4-BE49-F238E27FC236}">
                <a16:creationId xmlns:a16="http://schemas.microsoft.com/office/drawing/2014/main" id="{784291D6-9BD7-E142-36C2-B9AF5F8CC7FE}"/>
              </a:ext>
            </a:extLst>
          </p:cNvPr>
          <p:cNvSpPr>
            <a:spLocks noGrp="1"/>
          </p:cNvSpPr>
          <p:nvPr>
            <p:ph type="sldNum" sz="quarter" idx="12"/>
          </p:nvPr>
        </p:nvSpPr>
        <p:spPr/>
        <p:txBody>
          <a:bodyPr/>
          <a:lstStyle/>
          <a:p>
            <a:fld id="{4FAB73BC-B049-4115-A692-8D63A059BFB8}" type="slidenum">
              <a:rPr lang="en-US" smtClean="0"/>
              <a:pPr/>
              <a:t>26</a:t>
            </a:fld>
            <a:endParaRPr lang="en-US"/>
          </a:p>
        </p:txBody>
      </p:sp>
      <p:pic>
        <p:nvPicPr>
          <p:cNvPr id="4" name="Picture 3" descr="Text&#10;&#10;Description automatically generated">
            <a:extLst>
              <a:ext uri="{FF2B5EF4-FFF2-40B4-BE49-F238E27FC236}">
                <a16:creationId xmlns:a16="http://schemas.microsoft.com/office/drawing/2014/main" id="{3BD62E61-C7D1-C895-4118-9C59790A6F9F}"/>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8887016" y="6230610"/>
            <a:ext cx="1860422" cy="660835"/>
          </a:xfrm>
          <a:prstGeom prst="rect">
            <a:avLst/>
          </a:prstGeom>
        </p:spPr>
      </p:pic>
      <p:pic>
        <p:nvPicPr>
          <p:cNvPr id="8" name="Picture 5">
            <a:extLst>
              <a:ext uri="{FF2B5EF4-FFF2-40B4-BE49-F238E27FC236}">
                <a16:creationId xmlns:a16="http://schemas.microsoft.com/office/drawing/2014/main" id="{D74844D4-4431-587C-9C05-0E7C50FD6EE0}"/>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8008744" y="6382708"/>
            <a:ext cx="781050" cy="419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450294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700"/>
              <a:t>Low Performing Plans &amp; </a:t>
            </a:r>
            <a:br>
              <a:rPr lang="en-US" sz="3700"/>
            </a:br>
            <a:r>
              <a:rPr lang="en-US" sz="3700"/>
              <a:t>Medicare Website</a:t>
            </a:r>
          </a:p>
        </p:txBody>
      </p:sp>
      <p:graphicFrame>
        <p:nvGraphicFramePr>
          <p:cNvPr id="5" name="Content Placeholder 2">
            <a:extLst>
              <a:ext uri="{FF2B5EF4-FFF2-40B4-BE49-F238E27FC236}">
                <a16:creationId xmlns:a16="http://schemas.microsoft.com/office/drawing/2014/main" id="{340BD882-3552-43F1-AE30-8FECD7D48C0A}"/>
              </a:ext>
            </a:extLst>
          </p:cNvPr>
          <p:cNvGraphicFramePr>
            <a:graphicFrameLocks noGrp="1"/>
          </p:cNvGraphicFramePr>
          <p:nvPr>
            <p:ph idx="1"/>
            <p:extLst>
              <p:ext uri="{D42A27DB-BD31-4B8C-83A1-F6EECF244321}">
                <p14:modId xmlns:p14="http://schemas.microsoft.com/office/powerpoint/2010/main" val="2142391485"/>
              </p:ext>
            </p:extLst>
          </p:nvPr>
        </p:nvGraphicFramePr>
        <p:xfrm>
          <a:off x="388187" y="2334943"/>
          <a:ext cx="10282507" cy="322746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Date Placeholder 5">
            <a:extLst>
              <a:ext uri="{FF2B5EF4-FFF2-40B4-BE49-F238E27FC236}">
                <a16:creationId xmlns:a16="http://schemas.microsoft.com/office/drawing/2014/main" id="{5C2003EE-28DE-43AE-A59D-618447A90FBD}"/>
              </a:ext>
            </a:extLst>
          </p:cNvPr>
          <p:cNvSpPr>
            <a:spLocks noGrp="1"/>
          </p:cNvSpPr>
          <p:nvPr>
            <p:ph type="dt" sz="half" idx="10"/>
          </p:nvPr>
        </p:nvSpPr>
        <p:spPr>
          <a:xfrm>
            <a:off x="8477821" y="6378464"/>
            <a:ext cx="2844799" cy="365125"/>
          </a:xfrm>
        </p:spPr>
        <p:txBody>
          <a:bodyPr/>
          <a:lstStyle/>
          <a:p>
            <a:fld id="{F72E410A-F95F-4CF7-B8E0-447033362A23}" type="datetime1">
              <a:rPr lang="en-US" smtClean="0"/>
              <a:t>10/18/2023</a:t>
            </a:fld>
            <a:endParaRPr lang="en-US"/>
          </a:p>
        </p:txBody>
      </p:sp>
      <p:sp>
        <p:nvSpPr>
          <p:cNvPr id="3" name="Slide Number Placeholder 2">
            <a:extLst>
              <a:ext uri="{FF2B5EF4-FFF2-40B4-BE49-F238E27FC236}">
                <a16:creationId xmlns:a16="http://schemas.microsoft.com/office/drawing/2014/main" id="{8D64EB5D-0817-FB4F-F0A2-926B4401FF2D}"/>
              </a:ext>
            </a:extLst>
          </p:cNvPr>
          <p:cNvSpPr>
            <a:spLocks noGrp="1"/>
          </p:cNvSpPr>
          <p:nvPr>
            <p:ph type="sldNum" sz="quarter" idx="12"/>
          </p:nvPr>
        </p:nvSpPr>
        <p:spPr/>
        <p:txBody>
          <a:bodyPr/>
          <a:lstStyle/>
          <a:p>
            <a:fld id="{D57F1E4F-1CFF-5643-939E-217C01CDF565}" type="slidenum">
              <a:rPr lang="en-US" smtClean="0"/>
              <a:pPr/>
              <a:t>27</a:t>
            </a:fld>
            <a:endParaRPr lang="en-US"/>
          </a:p>
        </p:txBody>
      </p:sp>
      <p:pic>
        <p:nvPicPr>
          <p:cNvPr id="4" name="Picture 3" descr="Text&#10;&#10;Description automatically generated">
            <a:extLst>
              <a:ext uri="{FF2B5EF4-FFF2-40B4-BE49-F238E27FC236}">
                <a16:creationId xmlns:a16="http://schemas.microsoft.com/office/drawing/2014/main" id="{001B88D0-BCBB-8963-9BD7-FCAC7914A800}"/>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887016" y="6230610"/>
            <a:ext cx="1860422" cy="660835"/>
          </a:xfrm>
          <a:prstGeom prst="rect">
            <a:avLst/>
          </a:prstGeom>
        </p:spPr>
      </p:pic>
      <p:pic>
        <p:nvPicPr>
          <p:cNvPr id="7" name="Picture 5">
            <a:extLst>
              <a:ext uri="{FF2B5EF4-FFF2-40B4-BE49-F238E27FC236}">
                <a16:creationId xmlns:a16="http://schemas.microsoft.com/office/drawing/2014/main" id="{DAE54B05-8402-2A7C-3ED9-DF59826597F6}"/>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008744" y="6382708"/>
            <a:ext cx="781050" cy="419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809656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373F125-DEF3-41D6-9918-AB21A2ACC3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1E9F226-EB6E-48C9-ADDA-636DE4BF4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581" y="485678"/>
            <a:ext cx="4174743" cy="58887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959157" y="1113764"/>
            <a:ext cx="3269749" cy="4624327"/>
          </a:xfrm>
        </p:spPr>
        <p:txBody>
          <a:bodyPr anchor="ctr">
            <a:normAutofit/>
          </a:bodyPr>
          <a:lstStyle/>
          <a:p>
            <a:pPr algn="ctr"/>
            <a:r>
              <a:rPr lang="en-US" sz="4000">
                <a:solidFill>
                  <a:srgbClr val="FFFFFF"/>
                </a:solidFill>
              </a:rPr>
              <a:t>Annual Plan Changes</a:t>
            </a:r>
          </a:p>
        </p:txBody>
      </p:sp>
      <p:sp>
        <p:nvSpPr>
          <p:cNvPr id="3" name="Content Placeholder 2"/>
          <p:cNvSpPr>
            <a:spLocks noGrp="1"/>
          </p:cNvSpPr>
          <p:nvPr>
            <p:ph idx="1"/>
          </p:nvPr>
        </p:nvSpPr>
        <p:spPr>
          <a:xfrm>
            <a:off x="5155905" y="1113764"/>
            <a:ext cx="6108179" cy="4624327"/>
          </a:xfrm>
        </p:spPr>
        <p:txBody>
          <a:bodyPr anchor="ctr">
            <a:normAutofit/>
          </a:bodyPr>
          <a:lstStyle/>
          <a:p>
            <a:r>
              <a:rPr lang="en-US"/>
              <a:t>Plan Annual Notice of Change (ANOC)</a:t>
            </a:r>
          </a:p>
          <a:p>
            <a:r>
              <a:rPr lang="en-US"/>
              <a:t>Part D and Medicare Advantage Plans can change their benefits and costs annually</a:t>
            </a:r>
          </a:p>
          <a:p>
            <a:r>
              <a:rPr lang="en-US"/>
              <a:t>Be sure to check</a:t>
            </a:r>
          </a:p>
          <a:p>
            <a:pPr lvl="1"/>
            <a:r>
              <a:rPr lang="en-US"/>
              <a:t>Premium, deductible, co-payment changes</a:t>
            </a:r>
          </a:p>
          <a:p>
            <a:pPr lvl="1"/>
            <a:r>
              <a:rPr lang="en-US"/>
              <a:t>Are your drugs still covered?</a:t>
            </a:r>
          </a:p>
          <a:p>
            <a:pPr lvl="1"/>
            <a:r>
              <a:rPr lang="en-US"/>
              <a:t>Are your drugs still covered at the same tier?</a:t>
            </a:r>
          </a:p>
          <a:p>
            <a:pPr lvl="1"/>
            <a:r>
              <a:rPr lang="en-US"/>
              <a:t>Are there restrictions to your drugs?</a:t>
            </a:r>
          </a:p>
          <a:p>
            <a:pPr lvl="1"/>
            <a:r>
              <a:rPr lang="en-US"/>
              <a:t>Is there another Plan that offers better coverage?</a:t>
            </a:r>
          </a:p>
        </p:txBody>
      </p:sp>
      <p:sp>
        <p:nvSpPr>
          <p:cNvPr id="10" name="Date Placeholder 4">
            <a:extLst>
              <a:ext uri="{FF2B5EF4-FFF2-40B4-BE49-F238E27FC236}">
                <a16:creationId xmlns:a16="http://schemas.microsoft.com/office/drawing/2014/main" id="{2656B4FC-2280-4C1E-83D6-F0D2C4224FBC}"/>
              </a:ext>
            </a:extLst>
          </p:cNvPr>
          <p:cNvSpPr>
            <a:spLocks noGrp="1"/>
          </p:cNvSpPr>
          <p:nvPr>
            <p:ph type="dt" sz="half" idx="10"/>
          </p:nvPr>
        </p:nvSpPr>
        <p:spPr>
          <a:xfrm>
            <a:off x="8601818" y="6432021"/>
            <a:ext cx="2844799" cy="365125"/>
          </a:xfrm>
        </p:spPr>
        <p:txBody>
          <a:bodyPr/>
          <a:lstStyle/>
          <a:p>
            <a:pPr>
              <a:defRPr/>
            </a:pPr>
            <a:fld id="{1170E556-A98A-4E49-B69A-69E0182A285B}" type="datetime1">
              <a:rPr lang="en-US" smtClean="0"/>
              <a:t>10/18/2023</a:t>
            </a:fld>
            <a:endParaRPr lang="en-US"/>
          </a:p>
        </p:txBody>
      </p:sp>
      <p:sp>
        <p:nvSpPr>
          <p:cNvPr id="4" name="Slide Number Placeholder 3">
            <a:extLst>
              <a:ext uri="{FF2B5EF4-FFF2-40B4-BE49-F238E27FC236}">
                <a16:creationId xmlns:a16="http://schemas.microsoft.com/office/drawing/2014/main" id="{8E138061-CDAC-970D-01E9-02B4F98635FE}"/>
              </a:ext>
            </a:extLst>
          </p:cNvPr>
          <p:cNvSpPr>
            <a:spLocks noGrp="1"/>
          </p:cNvSpPr>
          <p:nvPr>
            <p:ph type="sldNum" sz="quarter" idx="12"/>
          </p:nvPr>
        </p:nvSpPr>
        <p:spPr/>
        <p:txBody>
          <a:bodyPr/>
          <a:lstStyle/>
          <a:p>
            <a:fld id="{D57F1E4F-1CFF-5643-939E-217C01CDF565}" type="slidenum">
              <a:rPr lang="en-US" smtClean="0"/>
              <a:pPr/>
              <a:t>28</a:t>
            </a:fld>
            <a:endParaRPr lang="en-US"/>
          </a:p>
        </p:txBody>
      </p:sp>
      <p:pic>
        <p:nvPicPr>
          <p:cNvPr id="5" name="Picture 4" descr="Text&#10;&#10;Description automatically generated">
            <a:extLst>
              <a:ext uri="{FF2B5EF4-FFF2-40B4-BE49-F238E27FC236}">
                <a16:creationId xmlns:a16="http://schemas.microsoft.com/office/drawing/2014/main" id="{3D9C09DB-1F9F-4421-25DE-138673E917E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887016" y="6230610"/>
            <a:ext cx="1860422" cy="660835"/>
          </a:xfrm>
          <a:prstGeom prst="rect">
            <a:avLst/>
          </a:prstGeom>
        </p:spPr>
      </p:pic>
      <p:pic>
        <p:nvPicPr>
          <p:cNvPr id="6" name="Picture 5">
            <a:extLst>
              <a:ext uri="{FF2B5EF4-FFF2-40B4-BE49-F238E27FC236}">
                <a16:creationId xmlns:a16="http://schemas.microsoft.com/office/drawing/2014/main" id="{6296993E-2732-C2AF-0106-85048528033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08744" y="6382708"/>
            <a:ext cx="781050" cy="4191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3018A306-443B-4844-9884-D3E2C3B371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3" name="Rectangle 12">
            <a:extLst>
              <a:ext uri="{FF2B5EF4-FFF2-40B4-BE49-F238E27FC236}">
                <a16:creationId xmlns:a16="http://schemas.microsoft.com/office/drawing/2014/main" id="{3F430D2A-93AA-410C-B1BB-98FEA29907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14">
            <a:extLst>
              <a:ext uri="{FF2B5EF4-FFF2-40B4-BE49-F238E27FC236}">
                <a16:creationId xmlns:a16="http://schemas.microsoft.com/office/drawing/2014/main" id="{9A0EF52A-1A39-47D8-AA03-47A1C47BE3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7" name="Rectangle 16">
            <a:extLst>
              <a:ext uri="{FF2B5EF4-FFF2-40B4-BE49-F238E27FC236}">
                <a16:creationId xmlns:a16="http://schemas.microsoft.com/office/drawing/2014/main" id="{896DE2E2-8696-47C1-8B42-A04B409BCF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9" name="Rectangle 18">
            <a:extLst>
              <a:ext uri="{FF2B5EF4-FFF2-40B4-BE49-F238E27FC236}">
                <a16:creationId xmlns:a16="http://schemas.microsoft.com/office/drawing/2014/main" id="{39171204-6A50-40E1-B631-84CEDFC939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06C973F6-5187-412F-AACC-6E3FF8A6A1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1191" y="457201"/>
            <a:ext cx="1106164" cy="5859735"/>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4" name="Date Placeholder 3">
            <a:extLst>
              <a:ext uri="{FF2B5EF4-FFF2-40B4-BE49-F238E27FC236}">
                <a16:creationId xmlns:a16="http://schemas.microsoft.com/office/drawing/2014/main" id="{2FA520EE-A11F-62B0-431C-92BCFCB79291}"/>
              </a:ext>
            </a:extLst>
          </p:cNvPr>
          <p:cNvSpPr>
            <a:spLocks noGrp="1"/>
          </p:cNvSpPr>
          <p:nvPr>
            <p:ph type="dt" sz="half" idx="10"/>
          </p:nvPr>
        </p:nvSpPr>
        <p:spPr>
          <a:xfrm rot="16200000">
            <a:off x="581191" y="1021851"/>
            <a:ext cx="1106164" cy="365125"/>
          </a:xfrm>
        </p:spPr>
        <p:txBody>
          <a:bodyPr vert="horz" lIns="91440" tIns="45720" rIns="91440" bIns="45720" rtlCol="0" anchor="ctr">
            <a:normAutofit/>
          </a:bodyPr>
          <a:lstStyle/>
          <a:p>
            <a:pPr>
              <a:spcAft>
                <a:spcPts val="600"/>
              </a:spcAft>
            </a:pPr>
            <a:fld id="{D41DA8C0-59AA-4800-BC64-2298A23143C5}" type="datetime1">
              <a:rPr lang="en-US" smtClean="0">
                <a:solidFill>
                  <a:srgbClr val="FFFFFF"/>
                </a:solidFill>
              </a:rPr>
              <a:t>10/18/2023</a:t>
            </a:fld>
            <a:endParaRPr lang="en-US">
              <a:solidFill>
                <a:srgbClr val="FFFFFF"/>
              </a:solidFill>
            </a:endParaRPr>
          </a:p>
        </p:txBody>
      </p:sp>
      <p:sp>
        <p:nvSpPr>
          <p:cNvPr id="20" name="Rectangle 22">
            <a:extLst>
              <a:ext uri="{FF2B5EF4-FFF2-40B4-BE49-F238E27FC236}">
                <a16:creationId xmlns:a16="http://schemas.microsoft.com/office/drawing/2014/main" id="{D11AE14F-1B7E-41E6-B579-2F71D13503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84419" y="457200"/>
            <a:ext cx="9961047" cy="3678072"/>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0C7CB5CB-5BB9-C3A7-3A76-973287A2B7BA}"/>
              </a:ext>
            </a:extLst>
          </p:cNvPr>
          <p:cNvSpPr>
            <a:spLocks noGrp="1"/>
          </p:cNvSpPr>
          <p:nvPr>
            <p:ph type="title"/>
          </p:nvPr>
        </p:nvSpPr>
        <p:spPr>
          <a:xfrm>
            <a:off x="1965278" y="668740"/>
            <a:ext cx="7574507" cy="3330055"/>
          </a:xfrm>
        </p:spPr>
        <p:txBody>
          <a:bodyPr vert="horz" lIns="91440" tIns="45720" rIns="91440" bIns="45720" rtlCol="0" anchor="ctr">
            <a:normAutofit/>
          </a:bodyPr>
          <a:lstStyle/>
          <a:p>
            <a:r>
              <a:rPr lang="en-US" sz="6000">
                <a:solidFill>
                  <a:srgbClr val="FFFFFF"/>
                </a:solidFill>
              </a:rPr>
              <a:t>Inflation Reduction Act of 2022</a:t>
            </a:r>
          </a:p>
        </p:txBody>
      </p:sp>
      <p:sp>
        <p:nvSpPr>
          <p:cNvPr id="22" name="Rectangle 24">
            <a:extLst>
              <a:ext uri="{FF2B5EF4-FFF2-40B4-BE49-F238E27FC236}">
                <a16:creationId xmlns:a16="http://schemas.microsoft.com/office/drawing/2014/main" id="{752BB805-F7B7-4B80-A1C5-385D4DAF74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84352" y="4244454"/>
            <a:ext cx="9961115" cy="2072481"/>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3" name="Text Placeholder 2">
            <a:extLst>
              <a:ext uri="{FF2B5EF4-FFF2-40B4-BE49-F238E27FC236}">
                <a16:creationId xmlns:a16="http://schemas.microsoft.com/office/drawing/2014/main" id="{CC193CD2-4227-6C77-6342-7CE45C4548B7}"/>
              </a:ext>
            </a:extLst>
          </p:cNvPr>
          <p:cNvSpPr>
            <a:spLocks noGrp="1"/>
          </p:cNvSpPr>
          <p:nvPr>
            <p:ph type="body" idx="1"/>
          </p:nvPr>
        </p:nvSpPr>
        <p:spPr>
          <a:xfrm>
            <a:off x="1965278" y="4462818"/>
            <a:ext cx="7574507" cy="1640983"/>
          </a:xfrm>
        </p:spPr>
        <p:txBody>
          <a:bodyPr vert="horz" lIns="91440" tIns="45720" rIns="91440" bIns="45720" rtlCol="0" anchor="t">
            <a:normAutofit/>
          </a:bodyPr>
          <a:lstStyle/>
          <a:p>
            <a:r>
              <a:rPr lang="en-US" sz="3200" spc="80">
                <a:solidFill>
                  <a:srgbClr val="FFFFFF"/>
                </a:solidFill>
              </a:rPr>
              <a:t>Medicare Prescription Drug Provisions</a:t>
            </a:r>
          </a:p>
        </p:txBody>
      </p:sp>
      <p:sp>
        <p:nvSpPr>
          <p:cNvPr id="5" name="Slide Number Placeholder 4">
            <a:extLst>
              <a:ext uri="{FF2B5EF4-FFF2-40B4-BE49-F238E27FC236}">
                <a16:creationId xmlns:a16="http://schemas.microsoft.com/office/drawing/2014/main" id="{1CCBE3D1-E00A-6E14-E53D-9761DA612AF9}"/>
              </a:ext>
            </a:extLst>
          </p:cNvPr>
          <p:cNvSpPr>
            <a:spLocks noGrp="1"/>
          </p:cNvSpPr>
          <p:nvPr>
            <p:ph type="sldNum" sz="quarter" idx="12"/>
          </p:nvPr>
        </p:nvSpPr>
        <p:spPr/>
        <p:txBody>
          <a:bodyPr/>
          <a:lstStyle/>
          <a:p>
            <a:fld id="{D57F1E4F-1CFF-5643-939E-217C01CDF565}" type="slidenum">
              <a:rPr lang="en-US" smtClean="0"/>
              <a:pPr/>
              <a:t>29</a:t>
            </a:fld>
            <a:endParaRPr lang="en-US"/>
          </a:p>
        </p:txBody>
      </p:sp>
      <p:pic>
        <p:nvPicPr>
          <p:cNvPr id="7" name="Picture 6" descr="Text&#10;&#10;Description automatically generated">
            <a:extLst>
              <a:ext uri="{FF2B5EF4-FFF2-40B4-BE49-F238E27FC236}">
                <a16:creationId xmlns:a16="http://schemas.microsoft.com/office/drawing/2014/main" id="{7F09C4E1-B871-97EB-C587-E45FB8A62F5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887016" y="6230610"/>
            <a:ext cx="1860422" cy="660835"/>
          </a:xfrm>
          <a:prstGeom prst="rect">
            <a:avLst/>
          </a:prstGeom>
        </p:spPr>
      </p:pic>
      <p:pic>
        <p:nvPicPr>
          <p:cNvPr id="24" name="Picture 5">
            <a:extLst>
              <a:ext uri="{FF2B5EF4-FFF2-40B4-BE49-F238E27FC236}">
                <a16:creationId xmlns:a16="http://schemas.microsoft.com/office/drawing/2014/main" id="{4670A825-26FA-D82C-7C7B-8D6C06011F2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08744" y="6382708"/>
            <a:ext cx="781050" cy="419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2016959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0B6389-2374-4677-B8BB-59410CCC32FD}"/>
              </a:ext>
            </a:extLst>
          </p:cNvPr>
          <p:cNvSpPr>
            <a:spLocks noGrp="1"/>
          </p:cNvSpPr>
          <p:nvPr>
            <p:ph type="title"/>
          </p:nvPr>
        </p:nvSpPr>
        <p:spPr>
          <a:xfrm>
            <a:off x="1354346" y="680339"/>
            <a:ext cx="10058400" cy="905074"/>
          </a:xfrm>
        </p:spPr>
        <p:txBody>
          <a:bodyPr anchor="ctr">
            <a:normAutofit fontScale="90000"/>
          </a:bodyPr>
          <a:lstStyle/>
          <a:p>
            <a:r>
              <a:rPr lang="en-US" sz="3600" dirty="0"/>
              <a:t>IRA: Medicare Prescription Drug Provisions</a:t>
            </a:r>
          </a:p>
        </p:txBody>
      </p:sp>
      <p:sp>
        <p:nvSpPr>
          <p:cNvPr id="5" name="Date Placeholder 3">
            <a:extLst>
              <a:ext uri="{FF2B5EF4-FFF2-40B4-BE49-F238E27FC236}">
                <a16:creationId xmlns:a16="http://schemas.microsoft.com/office/drawing/2014/main" id="{0C49E644-8C0A-456F-C17C-9D28ACCAACD5}"/>
              </a:ext>
            </a:extLst>
          </p:cNvPr>
          <p:cNvSpPr>
            <a:spLocks noGrp="1"/>
          </p:cNvSpPr>
          <p:nvPr>
            <p:ph type="dt" sz="half" idx="10"/>
          </p:nvPr>
        </p:nvSpPr>
        <p:spPr/>
        <p:txBody>
          <a:bodyPr anchor="ctr">
            <a:normAutofit/>
          </a:bodyPr>
          <a:lstStyle/>
          <a:p>
            <a:pPr>
              <a:spcAft>
                <a:spcPts val="450"/>
              </a:spcAft>
            </a:pPr>
            <a:fld id="{45FDC62A-B47A-4AD6-9E60-3E1E25F1FD24}" type="datetime1">
              <a:rPr lang="en-US" smtClean="0"/>
              <a:t>10/18/2023</a:t>
            </a:fld>
            <a:endParaRPr lang="en-US"/>
          </a:p>
        </p:txBody>
      </p:sp>
      <p:graphicFrame>
        <p:nvGraphicFramePr>
          <p:cNvPr id="4" name="Content Placeholder 3" descr="Timeline Placeholder ">
            <a:extLst>
              <a:ext uri="{FF2B5EF4-FFF2-40B4-BE49-F238E27FC236}">
                <a16:creationId xmlns:a16="http://schemas.microsoft.com/office/drawing/2014/main" id="{5D48B128-1EA9-3C15-7C4C-5F6E4EBAA2B6}"/>
              </a:ext>
            </a:extLst>
          </p:cNvPr>
          <p:cNvGraphicFramePr>
            <a:graphicFrameLocks noGrp="1" noChangeAspect="1"/>
          </p:cNvGraphicFramePr>
          <p:nvPr>
            <p:ph idx="1"/>
            <p:extLst>
              <p:ext uri="{D42A27DB-BD31-4B8C-83A1-F6EECF244321}">
                <p14:modId xmlns:p14="http://schemas.microsoft.com/office/powerpoint/2010/main" val="1463521039"/>
              </p:ext>
            </p:extLst>
          </p:nvPr>
        </p:nvGraphicFramePr>
        <p:xfrm>
          <a:off x="689038" y="2106450"/>
          <a:ext cx="10058400" cy="384968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Slide Number Placeholder 2">
            <a:extLst>
              <a:ext uri="{FF2B5EF4-FFF2-40B4-BE49-F238E27FC236}">
                <a16:creationId xmlns:a16="http://schemas.microsoft.com/office/drawing/2014/main" id="{C10AD5B1-B1B8-3095-1A84-E44E15AEF9E9}"/>
              </a:ext>
            </a:extLst>
          </p:cNvPr>
          <p:cNvSpPr>
            <a:spLocks noGrp="1"/>
          </p:cNvSpPr>
          <p:nvPr>
            <p:ph type="sldNum" sz="quarter" idx="12"/>
          </p:nvPr>
        </p:nvSpPr>
        <p:spPr/>
        <p:txBody>
          <a:bodyPr/>
          <a:lstStyle/>
          <a:p>
            <a:fld id="{D57F1E4F-1CFF-5643-939E-217C01CDF565}" type="slidenum">
              <a:rPr lang="en-US" smtClean="0"/>
              <a:pPr/>
              <a:t>30</a:t>
            </a:fld>
            <a:endParaRPr lang="en-US"/>
          </a:p>
        </p:txBody>
      </p:sp>
      <p:pic>
        <p:nvPicPr>
          <p:cNvPr id="6" name="Picture 5" descr="Text&#10;&#10;Description automatically generated">
            <a:extLst>
              <a:ext uri="{FF2B5EF4-FFF2-40B4-BE49-F238E27FC236}">
                <a16:creationId xmlns:a16="http://schemas.microsoft.com/office/drawing/2014/main" id="{DB6DBC75-BB70-9142-4F5A-026642A6B00B}"/>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887016" y="6230610"/>
            <a:ext cx="1860422" cy="660835"/>
          </a:xfrm>
          <a:prstGeom prst="rect">
            <a:avLst/>
          </a:prstGeom>
        </p:spPr>
      </p:pic>
      <p:pic>
        <p:nvPicPr>
          <p:cNvPr id="7" name="Picture 5">
            <a:extLst>
              <a:ext uri="{FF2B5EF4-FFF2-40B4-BE49-F238E27FC236}">
                <a16:creationId xmlns:a16="http://schemas.microsoft.com/office/drawing/2014/main" id="{6DCCFF72-FA9D-5C31-6E8F-51A3853660B7}"/>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008744" y="6382708"/>
            <a:ext cx="781050" cy="419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0020926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2" descr="SmartArt graphic">
            <a:extLst>
              <a:ext uri="{FF2B5EF4-FFF2-40B4-BE49-F238E27FC236}">
                <a16:creationId xmlns:a16="http://schemas.microsoft.com/office/drawing/2014/main" id="{D1544B80-3F6B-6462-9D15-B20A3AE373E1}"/>
              </a:ext>
            </a:extLst>
          </p:cNvPr>
          <p:cNvGraphicFramePr>
            <a:graphicFrameLocks noGrp="1"/>
          </p:cNvGraphicFramePr>
          <p:nvPr>
            <p:ph idx="1"/>
          </p:nvPr>
        </p:nvGraphicFramePr>
        <p:xfrm>
          <a:off x="1066800" y="1564693"/>
          <a:ext cx="10058400" cy="384968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itle 2">
            <a:extLst>
              <a:ext uri="{FF2B5EF4-FFF2-40B4-BE49-F238E27FC236}">
                <a16:creationId xmlns:a16="http://schemas.microsoft.com/office/drawing/2014/main" id="{C55E2E3E-148D-4BE4-88A4-447C4BC35E68}"/>
              </a:ext>
            </a:extLst>
          </p:cNvPr>
          <p:cNvSpPr>
            <a:spLocks noGrp="1"/>
          </p:cNvSpPr>
          <p:nvPr>
            <p:ph type="title"/>
          </p:nvPr>
        </p:nvSpPr>
        <p:spPr/>
        <p:txBody>
          <a:bodyPr anchor="ctr">
            <a:normAutofit/>
          </a:bodyPr>
          <a:lstStyle/>
          <a:p>
            <a:pPr algn="ctr"/>
            <a:r>
              <a:rPr lang="en-US" sz="3800"/>
              <a:t>Timeline </a:t>
            </a:r>
          </a:p>
        </p:txBody>
      </p:sp>
      <p:sp>
        <p:nvSpPr>
          <p:cNvPr id="9" name="Date Placeholder 3">
            <a:extLst>
              <a:ext uri="{FF2B5EF4-FFF2-40B4-BE49-F238E27FC236}">
                <a16:creationId xmlns:a16="http://schemas.microsoft.com/office/drawing/2014/main" id="{88F52111-F533-1932-2700-CED8AE1B2915}"/>
              </a:ext>
            </a:extLst>
          </p:cNvPr>
          <p:cNvSpPr>
            <a:spLocks noGrp="1"/>
          </p:cNvSpPr>
          <p:nvPr>
            <p:ph type="dt" sz="half" idx="10"/>
          </p:nvPr>
        </p:nvSpPr>
        <p:spPr/>
        <p:txBody>
          <a:bodyPr anchor="ctr">
            <a:normAutofit/>
          </a:bodyPr>
          <a:lstStyle/>
          <a:p>
            <a:pPr>
              <a:spcAft>
                <a:spcPts val="450"/>
              </a:spcAft>
            </a:pPr>
            <a:fld id="{0D8EC7AC-96FF-417E-B3C0-AD665ED9B92C}" type="datetime1">
              <a:rPr lang="en-US" smtClean="0"/>
              <a:t>10/18/2023</a:t>
            </a:fld>
            <a:endParaRPr lang="en-US"/>
          </a:p>
        </p:txBody>
      </p:sp>
      <p:sp>
        <p:nvSpPr>
          <p:cNvPr id="7" name="TextBox 6">
            <a:extLst>
              <a:ext uri="{FF2B5EF4-FFF2-40B4-BE49-F238E27FC236}">
                <a16:creationId xmlns:a16="http://schemas.microsoft.com/office/drawing/2014/main" id="{25D527DC-4DAA-085E-979D-30C136FD65C7}"/>
              </a:ext>
            </a:extLst>
          </p:cNvPr>
          <p:cNvSpPr txBox="1"/>
          <p:nvPr/>
        </p:nvSpPr>
        <p:spPr>
          <a:xfrm>
            <a:off x="6873135" y="5174440"/>
            <a:ext cx="3832965" cy="507831"/>
          </a:xfrm>
          <a:prstGeom prst="rect">
            <a:avLst/>
          </a:prstGeom>
          <a:noFill/>
          <a:ln w="38100">
            <a:solidFill>
              <a:schemeClr val="accent1">
                <a:lumMod val="50000"/>
              </a:schemeClr>
            </a:solidFill>
          </a:ln>
        </p:spPr>
        <p:txBody>
          <a:bodyPr wrap="square" rtlCol="0">
            <a:spAutoFit/>
          </a:bodyPr>
          <a:lstStyle/>
          <a:p>
            <a:pPr algn="l"/>
            <a:r>
              <a:rPr lang="en-US" sz="1350">
                <a:latin typeface="Calibri" panose="020F0502020204030204" pitchFamily="34" charset="0"/>
              </a:rPr>
              <a:t>2026‐2029: Implements negotiated prices for certain high‐cost drugs</a:t>
            </a:r>
            <a:endParaRPr lang="en-US" sz="1350"/>
          </a:p>
        </p:txBody>
      </p:sp>
      <p:sp>
        <p:nvSpPr>
          <p:cNvPr id="8" name="TextBox 7">
            <a:extLst>
              <a:ext uri="{FF2B5EF4-FFF2-40B4-BE49-F238E27FC236}">
                <a16:creationId xmlns:a16="http://schemas.microsoft.com/office/drawing/2014/main" id="{F0DE1192-D113-B708-03E3-295E98B4A30C}"/>
              </a:ext>
            </a:extLst>
          </p:cNvPr>
          <p:cNvSpPr txBox="1"/>
          <p:nvPr/>
        </p:nvSpPr>
        <p:spPr>
          <a:xfrm>
            <a:off x="3475972" y="5680809"/>
            <a:ext cx="5956126" cy="300082"/>
          </a:xfrm>
          <a:prstGeom prst="rect">
            <a:avLst/>
          </a:prstGeom>
          <a:noFill/>
          <a:ln w="38100">
            <a:solidFill>
              <a:schemeClr val="accent1">
                <a:lumMod val="50000"/>
              </a:schemeClr>
            </a:solidFill>
          </a:ln>
        </p:spPr>
        <p:txBody>
          <a:bodyPr wrap="square" rtlCol="0">
            <a:spAutoFit/>
          </a:bodyPr>
          <a:lstStyle/>
          <a:p>
            <a:r>
              <a:rPr lang="en-US" sz="1350">
                <a:latin typeface="Calibri" panose="020F0502020204030204" pitchFamily="34" charset="0"/>
              </a:rPr>
              <a:t>2024‐2030: Limits Medicare Part D premium growth to no more that 6% per year</a:t>
            </a:r>
            <a:endParaRPr lang="en-US" sz="1350"/>
          </a:p>
        </p:txBody>
      </p:sp>
      <p:sp>
        <p:nvSpPr>
          <p:cNvPr id="2" name="Slide Number Placeholder 1">
            <a:extLst>
              <a:ext uri="{FF2B5EF4-FFF2-40B4-BE49-F238E27FC236}">
                <a16:creationId xmlns:a16="http://schemas.microsoft.com/office/drawing/2014/main" id="{322A55BD-5A78-A46B-C421-A62CE8003E97}"/>
              </a:ext>
            </a:extLst>
          </p:cNvPr>
          <p:cNvSpPr>
            <a:spLocks noGrp="1"/>
          </p:cNvSpPr>
          <p:nvPr>
            <p:ph type="sldNum" sz="quarter" idx="12"/>
          </p:nvPr>
        </p:nvSpPr>
        <p:spPr/>
        <p:txBody>
          <a:bodyPr/>
          <a:lstStyle/>
          <a:p>
            <a:fld id="{D57F1E4F-1CFF-5643-939E-217C01CDF565}" type="slidenum">
              <a:rPr lang="en-US" smtClean="0"/>
              <a:pPr/>
              <a:t>31</a:t>
            </a:fld>
            <a:endParaRPr lang="en-US"/>
          </a:p>
        </p:txBody>
      </p:sp>
      <p:pic>
        <p:nvPicPr>
          <p:cNvPr id="4" name="Picture 3" descr="Text&#10;&#10;Description automatically generated">
            <a:extLst>
              <a:ext uri="{FF2B5EF4-FFF2-40B4-BE49-F238E27FC236}">
                <a16:creationId xmlns:a16="http://schemas.microsoft.com/office/drawing/2014/main" id="{6E0C4713-1ECE-4E3F-6CF7-16B50086674C}"/>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887016" y="6230610"/>
            <a:ext cx="1860422" cy="660835"/>
          </a:xfrm>
          <a:prstGeom prst="rect">
            <a:avLst/>
          </a:prstGeom>
        </p:spPr>
      </p:pic>
      <p:pic>
        <p:nvPicPr>
          <p:cNvPr id="10" name="Picture 5">
            <a:extLst>
              <a:ext uri="{FF2B5EF4-FFF2-40B4-BE49-F238E27FC236}">
                <a16:creationId xmlns:a16="http://schemas.microsoft.com/office/drawing/2014/main" id="{37EF1AAC-648F-CD4F-DDB7-0902A6421673}"/>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008744" y="6382708"/>
            <a:ext cx="781050" cy="419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3249840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3018A306-443B-4844-9884-D3E2C3B371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3" name="Rectangle 12">
            <a:extLst>
              <a:ext uri="{FF2B5EF4-FFF2-40B4-BE49-F238E27FC236}">
                <a16:creationId xmlns:a16="http://schemas.microsoft.com/office/drawing/2014/main" id="{3F430D2A-93AA-410C-B1BB-98FEA29907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14">
            <a:extLst>
              <a:ext uri="{FF2B5EF4-FFF2-40B4-BE49-F238E27FC236}">
                <a16:creationId xmlns:a16="http://schemas.microsoft.com/office/drawing/2014/main" id="{9A0EF52A-1A39-47D8-AA03-47A1C47BE3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7" name="Rectangle 16">
            <a:extLst>
              <a:ext uri="{FF2B5EF4-FFF2-40B4-BE49-F238E27FC236}">
                <a16:creationId xmlns:a16="http://schemas.microsoft.com/office/drawing/2014/main" id="{896DE2E2-8696-47C1-8B42-A04B409BCF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9" name="Rectangle 18">
            <a:extLst>
              <a:ext uri="{FF2B5EF4-FFF2-40B4-BE49-F238E27FC236}">
                <a16:creationId xmlns:a16="http://schemas.microsoft.com/office/drawing/2014/main" id="{39171204-6A50-40E1-B631-84CEDFC939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06C973F6-5187-412F-AACC-6E3FF8A6A1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1191" y="457201"/>
            <a:ext cx="1106164" cy="5859735"/>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4" name="Date Placeholder 3">
            <a:extLst>
              <a:ext uri="{FF2B5EF4-FFF2-40B4-BE49-F238E27FC236}">
                <a16:creationId xmlns:a16="http://schemas.microsoft.com/office/drawing/2014/main" id="{2FA520EE-A11F-62B0-431C-92BCFCB79291}"/>
              </a:ext>
            </a:extLst>
          </p:cNvPr>
          <p:cNvSpPr>
            <a:spLocks noGrp="1"/>
          </p:cNvSpPr>
          <p:nvPr>
            <p:ph type="dt" sz="half" idx="10"/>
          </p:nvPr>
        </p:nvSpPr>
        <p:spPr>
          <a:xfrm rot="16200000">
            <a:off x="581191" y="1021851"/>
            <a:ext cx="1106164" cy="365125"/>
          </a:xfrm>
        </p:spPr>
        <p:txBody>
          <a:bodyPr vert="horz" lIns="91440" tIns="45720" rIns="91440" bIns="45720" rtlCol="0" anchor="ctr">
            <a:normAutofit/>
          </a:bodyPr>
          <a:lstStyle/>
          <a:p>
            <a:pPr>
              <a:spcAft>
                <a:spcPts val="600"/>
              </a:spcAft>
            </a:pPr>
            <a:fld id="{D41DA8C0-59AA-4800-BC64-2298A23143C5}" type="datetime1">
              <a:rPr lang="en-US" smtClean="0">
                <a:solidFill>
                  <a:srgbClr val="FFFFFF"/>
                </a:solidFill>
              </a:rPr>
              <a:t>10/18/2023</a:t>
            </a:fld>
            <a:endParaRPr lang="en-US">
              <a:solidFill>
                <a:srgbClr val="FFFFFF"/>
              </a:solidFill>
            </a:endParaRPr>
          </a:p>
        </p:txBody>
      </p:sp>
      <p:sp>
        <p:nvSpPr>
          <p:cNvPr id="20" name="Rectangle 22">
            <a:extLst>
              <a:ext uri="{FF2B5EF4-FFF2-40B4-BE49-F238E27FC236}">
                <a16:creationId xmlns:a16="http://schemas.microsoft.com/office/drawing/2014/main" id="{D11AE14F-1B7E-41E6-B579-2F71D13503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84419" y="457200"/>
            <a:ext cx="9961047" cy="3678072"/>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0C7CB5CB-5BB9-C3A7-3A76-973287A2B7BA}"/>
              </a:ext>
            </a:extLst>
          </p:cNvPr>
          <p:cNvSpPr>
            <a:spLocks noGrp="1"/>
          </p:cNvSpPr>
          <p:nvPr>
            <p:ph type="title"/>
          </p:nvPr>
        </p:nvSpPr>
        <p:spPr>
          <a:xfrm>
            <a:off x="1965278" y="668740"/>
            <a:ext cx="7574507" cy="3330055"/>
          </a:xfrm>
        </p:spPr>
        <p:txBody>
          <a:bodyPr vert="horz" lIns="91440" tIns="45720" rIns="91440" bIns="45720" rtlCol="0" anchor="ctr">
            <a:normAutofit/>
          </a:bodyPr>
          <a:lstStyle/>
          <a:p>
            <a:r>
              <a:rPr lang="en-US" sz="6000">
                <a:solidFill>
                  <a:srgbClr val="FFFFFF"/>
                </a:solidFill>
              </a:rPr>
              <a:t>Marketing and scams</a:t>
            </a:r>
          </a:p>
        </p:txBody>
      </p:sp>
      <p:sp>
        <p:nvSpPr>
          <p:cNvPr id="22" name="Rectangle 24">
            <a:extLst>
              <a:ext uri="{FF2B5EF4-FFF2-40B4-BE49-F238E27FC236}">
                <a16:creationId xmlns:a16="http://schemas.microsoft.com/office/drawing/2014/main" id="{752BB805-F7B7-4B80-A1C5-385D4DAF74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84352" y="4244454"/>
            <a:ext cx="9961115" cy="2072481"/>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3" name="Text Placeholder 2">
            <a:extLst>
              <a:ext uri="{FF2B5EF4-FFF2-40B4-BE49-F238E27FC236}">
                <a16:creationId xmlns:a16="http://schemas.microsoft.com/office/drawing/2014/main" id="{CC193CD2-4227-6C77-6342-7CE45C4548B7}"/>
              </a:ext>
            </a:extLst>
          </p:cNvPr>
          <p:cNvSpPr>
            <a:spLocks noGrp="1"/>
          </p:cNvSpPr>
          <p:nvPr>
            <p:ph type="body" idx="1"/>
          </p:nvPr>
        </p:nvSpPr>
        <p:spPr>
          <a:xfrm>
            <a:off x="1965278" y="4462818"/>
            <a:ext cx="7574507" cy="1640983"/>
          </a:xfrm>
        </p:spPr>
        <p:txBody>
          <a:bodyPr vert="horz" lIns="91440" tIns="45720" rIns="91440" bIns="45720" rtlCol="0" anchor="t">
            <a:normAutofit/>
          </a:bodyPr>
          <a:lstStyle/>
          <a:p>
            <a:r>
              <a:rPr lang="en-US" sz="3200" spc="80">
                <a:solidFill>
                  <a:srgbClr val="FFFFFF"/>
                </a:solidFill>
              </a:rPr>
              <a:t>Keeping yourself safe</a:t>
            </a:r>
          </a:p>
        </p:txBody>
      </p:sp>
      <p:sp>
        <p:nvSpPr>
          <p:cNvPr id="5" name="Slide Number Placeholder 4">
            <a:extLst>
              <a:ext uri="{FF2B5EF4-FFF2-40B4-BE49-F238E27FC236}">
                <a16:creationId xmlns:a16="http://schemas.microsoft.com/office/drawing/2014/main" id="{1CCBE3D1-E00A-6E14-E53D-9761DA612AF9}"/>
              </a:ext>
            </a:extLst>
          </p:cNvPr>
          <p:cNvSpPr>
            <a:spLocks noGrp="1"/>
          </p:cNvSpPr>
          <p:nvPr>
            <p:ph type="sldNum" sz="quarter" idx="12"/>
          </p:nvPr>
        </p:nvSpPr>
        <p:spPr/>
        <p:txBody>
          <a:bodyPr/>
          <a:lstStyle/>
          <a:p>
            <a:fld id="{D57F1E4F-1CFF-5643-939E-217C01CDF565}" type="slidenum">
              <a:rPr lang="en-US" smtClean="0"/>
              <a:pPr/>
              <a:t>32</a:t>
            </a:fld>
            <a:endParaRPr lang="en-US"/>
          </a:p>
        </p:txBody>
      </p:sp>
      <p:pic>
        <p:nvPicPr>
          <p:cNvPr id="7" name="Picture 6" descr="Text&#10;&#10;Description automatically generated">
            <a:extLst>
              <a:ext uri="{FF2B5EF4-FFF2-40B4-BE49-F238E27FC236}">
                <a16:creationId xmlns:a16="http://schemas.microsoft.com/office/drawing/2014/main" id="{7F09C4E1-B871-97EB-C587-E45FB8A62F5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887016" y="6230610"/>
            <a:ext cx="1860422" cy="660835"/>
          </a:xfrm>
          <a:prstGeom prst="rect">
            <a:avLst/>
          </a:prstGeom>
        </p:spPr>
      </p:pic>
      <p:pic>
        <p:nvPicPr>
          <p:cNvPr id="24" name="Picture 5">
            <a:extLst>
              <a:ext uri="{FF2B5EF4-FFF2-40B4-BE49-F238E27FC236}">
                <a16:creationId xmlns:a16="http://schemas.microsoft.com/office/drawing/2014/main" id="{4670A825-26FA-D82C-7C7B-8D6C06011F2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08744" y="6382708"/>
            <a:ext cx="781050" cy="419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6222466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23C470-6454-A41D-0EF0-FB76D9DE22C3}"/>
              </a:ext>
            </a:extLst>
          </p:cNvPr>
          <p:cNvSpPr>
            <a:spLocks noGrp="1"/>
          </p:cNvSpPr>
          <p:nvPr>
            <p:ph type="title"/>
          </p:nvPr>
        </p:nvSpPr>
        <p:spPr/>
        <p:txBody>
          <a:bodyPr/>
          <a:lstStyle/>
          <a:p>
            <a:pPr algn="ctr"/>
            <a:r>
              <a:rPr lang="en-US"/>
              <a:t>Senior </a:t>
            </a:r>
            <a:r>
              <a:rPr lang="en-US" err="1"/>
              <a:t>medicare</a:t>
            </a:r>
            <a:r>
              <a:rPr lang="en-US"/>
              <a:t> patrol</a:t>
            </a:r>
          </a:p>
        </p:txBody>
      </p:sp>
      <p:sp>
        <p:nvSpPr>
          <p:cNvPr id="3" name="Content Placeholder 2">
            <a:extLst>
              <a:ext uri="{FF2B5EF4-FFF2-40B4-BE49-F238E27FC236}">
                <a16:creationId xmlns:a16="http://schemas.microsoft.com/office/drawing/2014/main" id="{552A5E2B-6E70-389C-57DD-DFAA294877FC}"/>
              </a:ext>
            </a:extLst>
          </p:cNvPr>
          <p:cNvSpPr>
            <a:spLocks noGrp="1"/>
          </p:cNvSpPr>
          <p:nvPr>
            <p:ph idx="1"/>
          </p:nvPr>
        </p:nvSpPr>
        <p:spPr>
          <a:xfrm>
            <a:off x="1259458" y="1949569"/>
            <a:ext cx="10351350" cy="3357139"/>
          </a:xfrm>
        </p:spPr>
        <p:txBody>
          <a:bodyPr/>
          <a:lstStyle/>
          <a:p>
            <a:pPr marL="0" indent="0">
              <a:buNone/>
            </a:pPr>
            <a:r>
              <a:rPr lang="en-US" dirty="0"/>
              <a:t>Seniors are being targeted by scammers in greater numbers than ever.</a:t>
            </a:r>
          </a:p>
          <a:p>
            <a:r>
              <a:rPr lang="en-US" dirty="0"/>
              <a:t>Senior Medicare Patrol (SMP), for Michigan, charged with helping prevent, detect and report Medicare Fraud, Abuse and Scams.  The SMP is a national program funded through federal dollars.</a:t>
            </a:r>
          </a:p>
          <a:p>
            <a:r>
              <a:rPr lang="en-US" dirty="0"/>
              <a:t>MMAP Programs across the state are the SMP for Michigan</a:t>
            </a:r>
          </a:p>
          <a:p>
            <a:r>
              <a:rPr lang="en-US" dirty="0"/>
              <a:t>If you think you have been a victim or want to report a potential scam, call us at 800-803-7174 or send an e-mail to MMAP@aaa1b.org</a:t>
            </a:r>
          </a:p>
          <a:p>
            <a:pPr marL="0" indent="0">
              <a:buNone/>
            </a:pPr>
            <a:endParaRPr lang="en-US" dirty="0"/>
          </a:p>
        </p:txBody>
      </p:sp>
      <p:sp>
        <p:nvSpPr>
          <p:cNvPr id="4" name="Date Placeholder 3">
            <a:extLst>
              <a:ext uri="{FF2B5EF4-FFF2-40B4-BE49-F238E27FC236}">
                <a16:creationId xmlns:a16="http://schemas.microsoft.com/office/drawing/2014/main" id="{B3A095F9-38CE-B0DD-9121-156E482808BF}"/>
              </a:ext>
            </a:extLst>
          </p:cNvPr>
          <p:cNvSpPr>
            <a:spLocks noGrp="1"/>
          </p:cNvSpPr>
          <p:nvPr>
            <p:ph type="dt" sz="half" idx="10"/>
          </p:nvPr>
        </p:nvSpPr>
        <p:spPr/>
        <p:txBody>
          <a:bodyPr/>
          <a:lstStyle/>
          <a:p>
            <a:fld id="{CE3D93AF-605D-422A-9415-6FDC6BA8DC5C}" type="datetime1">
              <a:rPr lang="en-US" smtClean="0"/>
              <a:t>10/18/2023</a:t>
            </a:fld>
            <a:endParaRPr lang="en-US"/>
          </a:p>
        </p:txBody>
      </p:sp>
      <p:sp>
        <p:nvSpPr>
          <p:cNvPr id="5" name="Slide Number Placeholder 4">
            <a:extLst>
              <a:ext uri="{FF2B5EF4-FFF2-40B4-BE49-F238E27FC236}">
                <a16:creationId xmlns:a16="http://schemas.microsoft.com/office/drawing/2014/main" id="{00EF4FE9-2F63-96E1-BF9F-7BDA1F138BA5}"/>
              </a:ext>
            </a:extLst>
          </p:cNvPr>
          <p:cNvSpPr>
            <a:spLocks noGrp="1"/>
          </p:cNvSpPr>
          <p:nvPr>
            <p:ph type="sldNum" sz="quarter" idx="12"/>
          </p:nvPr>
        </p:nvSpPr>
        <p:spPr/>
        <p:txBody>
          <a:bodyPr/>
          <a:lstStyle/>
          <a:p>
            <a:fld id="{D57F1E4F-1CFF-5643-939E-217C01CDF565}" type="slidenum">
              <a:rPr lang="en-US" smtClean="0"/>
              <a:pPr/>
              <a:t>33</a:t>
            </a:fld>
            <a:endParaRPr lang="en-US"/>
          </a:p>
        </p:txBody>
      </p:sp>
    </p:spTree>
    <p:extLst>
      <p:ext uri="{BB962C8B-B14F-4D97-AF65-F5344CB8AC3E}">
        <p14:creationId xmlns:p14="http://schemas.microsoft.com/office/powerpoint/2010/main" val="189549739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3" name="Rectangle 72">
            <a:extLst>
              <a:ext uri="{FF2B5EF4-FFF2-40B4-BE49-F238E27FC236}">
                <a16:creationId xmlns:a16="http://schemas.microsoft.com/office/drawing/2014/main" id="{B373F125-DEF3-41D6-9918-AB21A2ACC3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Rectangle 74">
            <a:extLst>
              <a:ext uri="{FF2B5EF4-FFF2-40B4-BE49-F238E27FC236}">
                <a16:creationId xmlns:a16="http://schemas.microsoft.com/office/drawing/2014/main" id="{71E9F226-EB6E-48C9-ADDA-636DE4BF4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581" y="485678"/>
            <a:ext cx="4174743" cy="58887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618" name="Rectangle 2"/>
          <p:cNvSpPr>
            <a:spLocks noGrp="1" noChangeArrowheads="1"/>
          </p:cNvSpPr>
          <p:nvPr>
            <p:ph type="title"/>
          </p:nvPr>
        </p:nvSpPr>
        <p:spPr>
          <a:xfrm>
            <a:off x="959157" y="1113764"/>
            <a:ext cx="3269749" cy="4624327"/>
          </a:xfrm>
        </p:spPr>
        <p:txBody>
          <a:bodyPr anchor="ctr">
            <a:normAutofit/>
          </a:bodyPr>
          <a:lstStyle/>
          <a:p>
            <a:pPr algn="ctr" eaLnBrk="1" hangingPunct="1"/>
            <a:r>
              <a:rPr lang="en-US" sz="3200">
                <a:solidFill>
                  <a:srgbClr val="FFFFFF"/>
                </a:solidFill>
              </a:rPr>
              <a:t>Marketing Guidelines</a:t>
            </a:r>
          </a:p>
        </p:txBody>
      </p:sp>
      <p:sp>
        <p:nvSpPr>
          <p:cNvPr id="111620" name="Rectangle 3"/>
          <p:cNvSpPr>
            <a:spLocks noGrp="1" noChangeArrowheads="1"/>
          </p:cNvSpPr>
          <p:nvPr>
            <p:ph idx="1"/>
          </p:nvPr>
        </p:nvSpPr>
        <p:spPr>
          <a:xfrm>
            <a:off x="5155905" y="1113764"/>
            <a:ext cx="6108179" cy="4624327"/>
          </a:xfrm>
        </p:spPr>
        <p:txBody>
          <a:bodyPr anchor="ctr">
            <a:noAutofit/>
          </a:bodyPr>
          <a:lstStyle/>
          <a:p>
            <a:pPr eaLnBrk="1" hangingPunct="1">
              <a:spcBef>
                <a:spcPts val="0"/>
              </a:spcBef>
              <a:spcAft>
                <a:spcPts val="0"/>
              </a:spcAft>
            </a:pPr>
            <a:r>
              <a:rPr lang="en-US" sz="2000"/>
              <a:t>Medicare plans cannot:</a:t>
            </a:r>
          </a:p>
          <a:p>
            <a:pPr lvl="1" eaLnBrk="1" hangingPunct="1">
              <a:spcBef>
                <a:spcPts val="0"/>
              </a:spcBef>
              <a:spcAft>
                <a:spcPts val="0"/>
              </a:spcAft>
              <a:buFontTx/>
              <a:buNone/>
            </a:pPr>
            <a:endParaRPr lang="en-US" sz="2000"/>
          </a:p>
          <a:p>
            <a:pPr lvl="1" eaLnBrk="1" hangingPunct="1">
              <a:spcBef>
                <a:spcPts val="0"/>
              </a:spcBef>
              <a:spcAft>
                <a:spcPts val="0"/>
              </a:spcAft>
            </a:pPr>
            <a:r>
              <a:rPr lang="en-US" sz="2000"/>
              <a:t>Market themselves as “Medicare endorsed”</a:t>
            </a:r>
          </a:p>
          <a:p>
            <a:pPr lvl="1" eaLnBrk="1" hangingPunct="1">
              <a:spcBef>
                <a:spcPts val="0"/>
              </a:spcBef>
              <a:spcAft>
                <a:spcPts val="0"/>
              </a:spcAft>
              <a:buFontTx/>
              <a:buNone/>
            </a:pPr>
            <a:endParaRPr lang="en-US" sz="2000"/>
          </a:p>
          <a:p>
            <a:pPr lvl="1" eaLnBrk="1" hangingPunct="1">
              <a:spcBef>
                <a:spcPts val="0"/>
              </a:spcBef>
              <a:spcAft>
                <a:spcPts val="0"/>
              </a:spcAft>
            </a:pPr>
            <a:r>
              <a:rPr lang="en-US" sz="2000"/>
              <a:t>Solicit from door-to-door or go door-to-door to leave materials on your doorstep or mailbox</a:t>
            </a:r>
          </a:p>
          <a:p>
            <a:pPr lvl="1" eaLnBrk="1" hangingPunct="1">
              <a:spcBef>
                <a:spcPts val="0"/>
              </a:spcBef>
              <a:spcAft>
                <a:spcPts val="0"/>
              </a:spcAft>
              <a:buFontTx/>
              <a:buNone/>
            </a:pPr>
            <a:endParaRPr lang="en-US" sz="2000"/>
          </a:p>
          <a:p>
            <a:pPr lvl="1" eaLnBrk="1" hangingPunct="1">
              <a:spcBef>
                <a:spcPts val="0"/>
              </a:spcBef>
              <a:spcAft>
                <a:spcPts val="0"/>
              </a:spcAft>
            </a:pPr>
            <a:r>
              <a:rPr lang="en-US" sz="2000"/>
              <a:t>Call people on national and state “do not call” lists</a:t>
            </a:r>
          </a:p>
          <a:p>
            <a:pPr lvl="1" eaLnBrk="1" hangingPunct="1">
              <a:spcBef>
                <a:spcPts val="0"/>
              </a:spcBef>
              <a:spcAft>
                <a:spcPts val="0"/>
              </a:spcAft>
              <a:buFontTx/>
              <a:buNone/>
            </a:pPr>
            <a:endParaRPr lang="en-US" sz="2000"/>
          </a:p>
          <a:p>
            <a:pPr lvl="1" eaLnBrk="1" hangingPunct="1">
              <a:spcBef>
                <a:spcPts val="0"/>
              </a:spcBef>
              <a:spcAft>
                <a:spcPts val="0"/>
              </a:spcAft>
            </a:pPr>
            <a:r>
              <a:rPr lang="en-US" sz="2000"/>
              <a:t>Enroll people over the phone during a solicitation call</a:t>
            </a:r>
          </a:p>
          <a:p>
            <a:pPr lvl="1" eaLnBrk="1" hangingPunct="1">
              <a:spcBef>
                <a:spcPts val="0"/>
              </a:spcBef>
              <a:spcAft>
                <a:spcPts val="0"/>
              </a:spcAft>
              <a:buFontTx/>
              <a:buNone/>
            </a:pPr>
            <a:endParaRPr lang="en-US" sz="2000"/>
          </a:p>
          <a:p>
            <a:pPr lvl="1" eaLnBrk="1" hangingPunct="1">
              <a:spcBef>
                <a:spcPts val="0"/>
              </a:spcBef>
              <a:spcAft>
                <a:spcPts val="0"/>
              </a:spcAft>
            </a:pPr>
            <a:r>
              <a:rPr lang="en-US" sz="2000"/>
              <a:t>Market outside the plan’s service area</a:t>
            </a:r>
          </a:p>
          <a:p>
            <a:pPr lvl="1" eaLnBrk="1" hangingPunct="1">
              <a:spcBef>
                <a:spcPts val="0"/>
              </a:spcBef>
              <a:spcAft>
                <a:spcPts val="0"/>
              </a:spcAft>
              <a:buFontTx/>
              <a:buNone/>
            </a:pPr>
            <a:endParaRPr lang="en-US" sz="2000"/>
          </a:p>
          <a:p>
            <a:pPr lvl="1" eaLnBrk="1" hangingPunct="1">
              <a:spcBef>
                <a:spcPts val="0"/>
              </a:spcBef>
              <a:spcAft>
                <a:spcPts val="0"/>
              </a:spcAft>
            </a:pPr>
            <a:r>
              <a:rPr lang="en-US" sz="2000"/>
              <a:t>Make unsolicited calls or leave voice messages</a:t>
            </a:r>
          </a:p>
          <a:p>
            <a:pPr lvl="1" eaLnBrk="1" hangingPunct="1">
              <a:spcBef>
                <a:spcPts val="0"/>
              </a:spcBef>
              <a:spcAft>
                <a:spcPts val="0"/>
              </a:spcAft>
            </a:pPr>
            <a:endParaRPr lang="en-US" sz="2000"/>
          </a:p>
          <a:p>
            <a:pPr lvl="1" eaLnBrk="1" hangingPunct="1">
              <a:spcBef>
                <a:spcPts val="0"/>
              </a:spcBef>
              <a:spcAft>
                <a:spcPts val="0"/>
              </a:spcAft>
            </a:pPr>
            <a:r>
              <a:rPr lang="en-US" sz="2000"/>
              <a:t>Approach you or market to you in a public place like a grocery store or park</a:t>
            </a:r>
          </a:p>
          <a:p>
            <a:pPr lvl="1" eaLnBrk="1" hangingPunct="1">
              <a:spcBef>
                <a:spcPts val="0"/>
              </a:spcBef>
              <a:spcAft>
                <a:spcPts val="0"/>
              </a:spcAft>
              <a:buFontTx/>
              <a:buNone/>
            </a:pPr>
            <a:endParaRPr lang="en-US" sz="2000"/>
          </a:p>
        </p:txBody>
      </p:sp>
      <p:sp>
        <p:nvSpPr>
          <p:cNvPr id="8" name="Date Placeholder 4">
            <a:extLst>
              <a:ext uri="{FF2B5EF4-FFF2-40B4-BE49-F238E27FC236}">
                <a16:creationId xmlns:a16="http://schemas.microsoft.com/office/drawing/2014/main" id="{B51EB52F-6673-4809-8881-9B684803C00A}"/>
              </a:ext>
            </a:extLst>
          </p:cNvPr>
          <p:cNvSpPr>
            <a:spLocks noGrp="1"/>
          </p:cNvSpPr>
          <p:nvPr>
            <p:ph type="dt" sz="half" idx="10"/>
          </p:nvPr>
        </p:nvSpPr>
        <p:spPr>
          <a:xfrm>
            <a:off x="8601818" y="6432021"/>
            <a:ext cx="2844799" cy="365125"/>
          </a:xfrm>
        </p:spPr>
        <p:txBody>
          <a:bodyPr/>
          <a:lstStyle/>
          <a:p>
            <a:pPr>
              <a:defRPr/>
            </a:pPr>
            <a:fld id="{2DD2BA4A-8AEE-4C26-A9D4-81DDE046588D}" type="datetime1">
              <a:rPr lang="en-US" smtClean="0"/>
              <a:t>10/18/2023</a:t>
            </a:fld>
            <a:endParaRPr lang="en-US"/>
          </a:p>
        </p:txBody>
      </p:sp>
      <p:sp>
        <p:nvSpPr>
          <p:cNvPr id="2" name="Slide Number Placeholder 1">
            <a:extLst>
              <a:ext uri="{FF2B5EF4-FFF2-40B4-BE49-F238E27FC236}">
                <a16:creationId xmlns:a16="http://schemas.microsoft.com/office/drawing/2014/main" id="{F5DCED4A-3FF1-DC46-54A5-7331F4FC33E3}"/>
              </a:ext>
            </a:extLst>
          </p:cNvPr>
          <p:cNvSpPr>
            <a:spLocks noGrp="1"/>
          </p:cNvSpPr>
          <p:nvPr>
            <p:ph type="sldNum" sz="quarter" idx="12"/>
          </p:nvPr>
        </p:nvSpPr>
        <p:spPr/>
        <p:txBody>
          <a:bodyPr/>
          <a:lstStyle/>
          <a:p>
            <a:fld id="{D57F1E4F-1CFF-5643-939E-217C01CDF565}" type="slidenum">
              <a:rPr lang="en-US" smtClean="0"/>
              <a:pPr/>
              <a:t>34</a:t>
            </a:fld>
            <a:endParaRPr lang="en-US"/>
          </a:p>
        </p:txBody>
      </p:sp>
      <p:pic>
        <p:nvPicPr>
          <p:cNvPr id="3" name="Picture 2" descr="Text&#10;&#10;Description automatically generated">
            <a:extLst>
              <a:ext uri="{FF2B5EF4-FFF2-40B4-BE49-F238E27FC236}">
                <a16:creationId xmlns:a16="http://schemas.microsoft.com/office/drawing/2014/main" id="{0CE28B40-ABAE-E3CB-3683-F447DDE0E35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887016" y="6230610"/>
            <a:ext cx="1860422" cy="660835"/>
          </a:xfrm>
          <a:prstGeom prst="rect">
            <a:avLst/>
          </a:prstGeom>
        </p:spPr>
      </p:pic>
      <p:pic>
        <p:nvPicPr>
          <p:cNvPr id="4" name="Picture 5">
            <a:extLst>
              <a:ext uri="{FF2B5EF4-FFF2-40B4-BE49-F238E27FC236}">
                <a16:creationId xmlns:a16="http://schemas.microsoft.com/office/drawing/2014/main" id="{FDD562C7-67CC-9343-6D6B-06F5F1686BF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08744" y="6382708"/>
            <a:ext cx="781050" cy="419100"/>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DD1193-AFE8-0F9A-031A-945F2C90AB20}"/>
              </a:ext>
            </a:extLst>
          </p:cNvPr>
          <p:cNvSpPr>
            <a:spLocks noGrp="1"/>
          </p:cNvSpPr>
          <p:nvPr>
            <p:ph type="title"/>
          </p:nvPr>
        </p:nvSpPr>
        <p:spPr>
          <a:xfrm>
            <a:off x="411886" y="623003"/>
            <a:ext cx="11029616" cy="1013800"/>
          </a:xfrm>
        </p:spPr>
        <p:txBody>
          <a:bodyPr/>
          <a:lstStyle/>
          <a:p>
            <a:pPr algn="ctr"/>
            <a:r>
              <a:rPr lang="en-US" dirty="0"/>
              <a:t>Being safe on the phone and internet &amp;</a:t>
            </a:r>
            <a:br>
              <a:rPr lang="en-US" dirty="0"/>
            </a:br>
            <a:r>
              <a:rPr lang="en-US" dirty="0"/>
              <a:t>Staying safe from TV and Radio Ads</a:t>
            </a:r>
          </a:p>
        </p:txBody>
      </p:sp>
      <p:sp>
        <p:nvSpPr>
          <p:cNvPr id="3" name="Content Placeholder 2">
            <a:extLst>
              <a:ext uri="{FF2B5EF4-FFF2-40B4-BE49-F238E27FC236}">
                <a16:creationId xmlns:a16="http://schemas.microsoft.com/office/drawing/2014/main" id="{E3D6CB42-8ADC-2E9E-F214-B37698C4BE66}"/>
              </a:ext>
            </a:extLst>
          </p:cNvPr>
          <p:cNvSpPr>
            <a:spLocks noGrp="1"/>
          </p:cNvSpPr>
          <p:nvPr>
            <p:ph idx="1"/>
          </p:nvPr>
        </p:nvSpPr>
        <p:spPr>
          <a:xfrm>
            <a:off x="291116" y="2217104"/>
            <a:ext cx="11900884" cy="4017893"/>
          </a:xfrm>
        </p:spPr>
        <p:txBody>
          <a:bodyPr>
            <a:normAutofit fontScale="92500"/>
          </a:bodyPr>
          <a:lstStyle/>
          <a:p>
            <a:pPr marL="342900" indent="-342900">
              <a:buAutoNum type="arabicPeriod"/>
            </a:pPr>
            <a:r>
              <a:rPr lang="en-US" dirty="0"/>
              <a:t>Don’t pick up your phone if you don’t recognize the number.  If someone wants to talk to you, they will leave a message.  Marketers are not allowed to leave a message.</a:t>
            </a:r>
          </a:p>
          <a:p>
            <a:pPr marL="342900" indent="-342900">
              <a:buAutoNum type="arabicPeriod" startAt="3"/>
            </a:pPr>
            <a:r>
              <a:rPr lang="en-US" dirty="0"/>
              <a:t>Be leery even when you do recognize the number.  Artificial Intelligence can imitate people’s voices and make you believe you are talking to someone you know.</a:t>
            </a:r>
          </a:p>
          <a:p>
            <a:pPr marL="342900" indent="-342900">
              <a:buAutoNum type="arabicPeriod" startAt="3"/>
            </a:pPr>
            <a:r>
              <a:rPr lang="en-US" dirty="0"/>
              <a:t>It’s best to simply call the “caller” back.  </a:t>
            </a:r>
          </a:p>
          <a:p>
            <a:pPr marL="342900" indent="-342900">
              <a:buAutoNum type="arabicPeriod" startAt="3"/>
            </a:pPr>
            <a:r>
              <a:rPr lang="en-US" dirty="0"/>
              <a:t>Never share your personal information with people who don’t need to have it.  </a:t>
            </a:r>
          </a:p>
          <a:p>
            <a:pPr marL="342900" indent="-342900">
              <a:buAutoNum type="arabicPeriod" startAt="3"/>
            </a:pPr>
            <a:r>
              <a:rPr lang="en-US" dirty="0"/>
              <a:t>If you get an e-mail or text message that, for example, states that a product you “ordered” is waiting for you to verify the address and all you have to do is call or click on a link,  DON’T.   If you actually ordered something, call or e-mail the company directly.  </a:t>
            </a:r>
          </a:p>
          <a:p>
            <a:pPr marL="342900" indent="-342900">
              <a:buAutoNum type="arabicPeriod" startAt="3"/>
            </a:pPr>
            <a:r>
              <a:rPr lang="en-US" dirty="0"/>
              <a:t>The ads on TV and Radio generally have disclaimers that are written and/or read very fast and in very small print.  Do not call the numbers they state.  They may be legitimate or you may be scammed, and you quite possibly are not eligible for all the services.   </a:t>
            </a:r>
          </a:p>
          <a:p>
            <a:pPr marL="342900" indent="-342900">
              <a:buAutoNum type="arabicPeriod" startAt="3"/>
            </a:pPr>
            <a:r>
              <a:rPr lang="en-US" dirty="0"/>
              <a:t>Call MMAP if you are interested in specific plans or items mentioned in an ad.  We will help you determine what you are eligible for.  </a:t>
            </a:r>
          </a:p>
        </p:txBody>
      </p:sp>
      <p:sp>
        <p:nvSpPr>
          <p:cNvPr id="4" name="Date Placeholder 3">
            <a:extLst>
              <a:ext uri="{FF2B5EF4-FFF2-40B4-BE49-F238E27FC236}">
                <a16:creationId xmlns:a16="http://schemas.microsoft.com/office/drawing/2014/main" id="{79F40E20-D4D5-837B-7A31-4130D24DF323}"/>
              </a:ext>
            </a:extLst>
          </p:cNvPr>
          <p:cNvSpPr>
            <a:spLocks noGrp="1"/>
          </p:cNvSpPr>
          <p:nvPr>
            <p:ph type="dt" sz="half" idx="10"/>
          </p:nvPr>
        </p:nvSpPr>
        <p:spPr/>
        <p:txBody>
          <a:bodyPr/>
          <a:lstStyle/>
          <a:p>
            <a:fld id="{CE3D93AF-605D-422A-9415-6FDC6BA8DC5C}" type="datetime1">
              <a:rPr lang="en-US" smtClean="0"/>
              <a:t>10/18/2023</a:t>
            </a:fld>
            <a:endParaRPr lang="en-US"/>
          </a:p>
        </p:txBody>
      </p:sp>
      <p:sp>
        <p:nvSpPr>
          <p:cNvPr id="5" name="Slide Number Placeholder 4">
            <a:extLst>
              <a:ext uri="{FF2B5EF4-FFF2-40B4-BE49-F238E27FC236}">
                <a16:creationId xmlns:a16="http://schemas.microsoft.com/office/drawing/2014/main" id="{20DDF60A-74DF-4E49-E64A-A255515EEF75}"/>
              </a:ext>
            </a:extLst>
          </p:cNvPr>
          <p:cNvSpPr>
            <a:spLocks noGrp="1"/>
          </p:cNvSpPr>
          <p:nvPr>
            <p:ph type="sldNum" sz="quarter" idx="12"/>
          </p:nvPr>
        </p:nvSpPr>
        <p:spPr/>
        <p:txBody>
          <a:bodyPr/>
          <a:lstStyle/>
          <a:p>
            <a:fld id="{D57F1E4F-1CFF-5643-939E-217C01CDF565}" type="slidenum">
              <a:rPr lang="en-US" smtClean="0"/>
              <a:pPr/>
              <a:t>35</a:t>
            </a:fld>
            <a:endParaRPr lang="en-US"/>
          </a:p>
        </p:txBody>
      </p:sp>
    </p:spTree>
    <p:extLst>
      <p:ext uri="{BB962C8B-B14F-4D97-AF65-F5344CB8AC3E}">
        <p14:creationId xmlns:p14="http://schemas.microsoft.com/office/powerpoint/2010/main" val="268478858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38951" name="Rectangle 201">
            <a:extLst>
              <a:ext uri="{FF2B5EF4-FFF2-40B4-BE49-F238E27FC236}">
                <a16:creationId xmlns:a16="http://schemas.microsoft.com/office/drawing/2014/main" id="{3E57A3F2-3497-430E-BCD2-151E9B5748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04" name="Freeform 6">
            <a:extLst>
              <a:ext uri="{FF2B5EF4-FFF2-40B4-BE49-F238E27FC236}">
                <a16:creationId xmlns:a16="http://schemas.microsoft.com/office/drawing/2014/main" id="{88B1F424-0E60-4F04-AFC7-00E1F21101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a:off x="1914859" y="911117"/>
            <a:ext cx="515815"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sz="1800"/>
          </a:p>
        </p:txBody>
      </p:sp>
      <p:sp>
        <p:nvSpPr>
          <p:cNvPr id="206" name="Freeform 7">
            <a:extLst>
              <a:ext uri="{FF2B5EF4-FFF2-40B4-BE49-F238E27FC236}">
                <a16:creationId xmlns:a16="http://schemas.microsoft.com/office/drawing/2014/main" id="{6B509DD1-7F4E-4C4D-9B18-626473A5F7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a:off x="2124123" y="643467"/>
            <a:ext cx="307028"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sz="1800"/>
          </a:p>
        </p:txBody>
      </p:sp>
      <p:sp>
        <p:nvSpPr>
          <p:cNvPr id="208" name="Rectangle 8">
            <a:extLst>
              <a:ext uri="{FF2B5EF4-FFF2-40B4-BE49-F238E27FC236}">
                <a16:creationId xmlns:a16="http://schemas.microsoft.com/office/drawing/2014/main" id="{BB89D3BB-9A77-48E3-8C98-9A0A1DD4F7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2120646" y="644382"/>
            <a:ext cx="2892018"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sz="1800"/>
          </a:p>
        </p:txBody>
      </p:sp>
      <p:sp>
        <p:nvSpPr>
          <p:cNvPr id="12290" name="Rectangle 2"/>
          <p:cNvSpPr>
            <a:spLocks noGrp="1" noChangeArrowheads="1"/>
          </p:cNvSpPr>
          <p:nvPr>
            <p:ph type="title"/>
          </p:nvPr>
        </p:nvSpPr>
        <p:spPr>
          <a:xfrm>
            <a:off x="2516066" y="1522820"/>
            <a:ext cx="2061031" cy="3601914"/>
          </a:xfrm>
        </p:spPr>
        <p:txBody>
          <a:bodyPr anchor="ctr">
            <a:normAutofit/>
          </a:bodyPr>
          <a:lstStyle/>
          <a:p>
            <a:r>
              <a:rPr lang="en-US" altLang="en-US" sz="3100">
                <a:solidFill>
                  <a:srgbClr val="FFFFFF"/>
                </a:solidFill>
                <a:cs typeface="Arial" charset="0"/>
              </a:rPr>
              <a:t>Medicare Preventive Services</a:t>
            </a:r>
          </a:p>
        </p:txBody>
      </p:sp>
      <p:graphicFrame>
        <p:nvGraphicFramePr>
          <p:cNvPr id="338949" name="Rectangle 3">
            <a:extLst>
              <a:ext uri="{FF2B5EF4-FFF2-40B4-BE49-F238E27FC236}">
                <a16:creationId xmlns:a16="http://schemas.microsoft.com/office/drawing/2014/main" id="{D59D0018-C38E-987E-288F-7DFDEE5D2521}"/>
              </a:ext>
            </a:extLst>
          </p:cNvPr>
          <p:cNvGraphicFramePr/>
          <p:nvPr/>
        </p:nvGraphicFramePr>
        <p:xfrm>
          <a:off x="5306136" y="643468"/>
          <a:ext cx="4867132" cy="525256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ustDataLst>
      <p:tags r:id="rId1"/>
    </p:custDataLst>
    <p:extLst>
      <p:ext uri="{BB962C8B-B14F-4D97-AF65-F5344CB8AC3E}">
        <p14:creationId xmlns:p14="http://schemas.microsoft.com/office/powerpoint/2010/main" val="365235127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6" name="Rectangle 135">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38"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831283" y="1022351"/>
            <a:ext cx="532209"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sz="1800"/>
          </a:p>
        </p:txBody>
      </p:sp>
      <p:sp>
        <p:nvSpPr>
          <p:cNvPr id="140"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831283" y="837745"/>
            <a:ext cx="302419"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sz="1800"/>
          </a:p>
        </p:txBody>
      </p:sp>
      <p:sp>
        <p:nvSpPr>
          <p:cNvPr id="142"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2007495" y="640895"/>
            <a:ext cx="126206"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sz="1800"/>
          </a:p>
        </p:txBody>
      </p:sp>
      <p:sp>
        <p:nvSpPr>
          <p:cNvPr id="144"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9941403" y="635716"/>
            <a:ext cx="246459"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sz="1800"/>
          </a:p>
        </p:txBody>
      </p:sp>
      <p:sp>
        <p:nvSpPr>
          <p:cNvPr id="146" name="Rectangle 145">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2007042" y="635716"/>
            <a:ext cx="8180897"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sz="1800"/>
          </a:p>
        </p:txBody>
      </p:sp>
      <p:sp>
        <p:nvSpPr>
          <p:cNvPr id="13314" name="Rectangle 2"/>
          <p:cNvSpPr>
            <a:spLocks noGrp="1" noChangeArrowheads="1"/>
          </p:cNvSpPr>
          <p:nvPr>
            <p:ph type="title"/>
          </p:nvPr>
        </p:nvSpPr>
        <p:spPr>
          <a:xfrm>
            <a:off x="2242880" y="800392"/>
            <a:ext cx="7698523" cy="1212102"/>
          </a:xfrm>
        </p:spPr>
        <p:txBody>
          <a:bodyPr>
            <a:normAutofit/>
          </a:bodyPr>
          <a:lstStyle/>
          <a:p>
            <a:r>
              <a:rPr lang="en-US" altLang="en-US" sz="3500">
                <a:solidFill>
                  <a:srgbClr val="FFFFFF"/>
                </a:solidFill>
                <a:cs typeface="Arial" charset="0"/>
              </a:rPr>
              <a:t>Paying for Preventive Services</a:t>
            </a:r>
          </a:p>
        </p:txBody>
      </p:sp>
      <p:sp>
        <p:nvSpPr>
          <p:cNvPr id="343043" name="Rectangle 3"/>
          <p:cNvSpPr>
            <a:spLocks noGrp="1" noChangeArrowheads="1"/>
          </p:cNvSpPr>
          <p:nvPr>
            <p:ph type="body" idx="1"/>
          </p:nvPr>
        </p:nvSpPr>
        <p:spPr>
          <a:xfrm>
            <a:off x="2549718" y="2490437"/>
            <a:ext cx="7281746" cy="3567173"/>
          </a:xfrm>
        </p:spPr>
        <p:txBody>
          <a:bodyPr anchor="ctr">
            <a:normAutofit/>
          </a:bodyPr>
          <a:lstStyle/>
          <a:p>
            <a:pPr>
              <a:defRPr/>
            </a:pPr>
            <a:r>
              <a:rPr lang="en-US" sz="2100"/>
              <a:t>Original Medicare</a:t>
            </a:r>
          </a:p>
          <a:p>
            <a:pPr lvl="1">
              <a:buFont typeface="Arial" pitchFamily="34" charset="0"/>
              <a:buChar char="–"/>
              <a:defRPr/>
            </a:pPr>
            <a:r>
              <a:rPr lang="en-US" sz="2100"/>
              <a:t>Pay nothing for most preventive services from a provider who accepts assignment</a:t>
            </a:r>
          </a:p>
          <a:p>
            <a:pPr lvl="2">
              <a:defRPr/>
            </a:pPr>
            <a:r>
              <a:rPr lang="en-US" sz="2100"/>
              <a:t>May require coinsurance for office visit </a:t>
            </a:r>
          </a:p>
          <a:p>
            <a:pPr lvl="1">
              <a:buFont typeface="Arial" pitchFamily="34" charset="0"/>
              <a:buChar char="–"/>
              <a:defRPr/>
            </a:pPr>
            <a:r>
              <a:rPr lang="en-US" sz="2100"/>
              <a:t>May pay more from provider who does not accept assignment</a:t>
            </a:r>
          </a:p>
          <a:p>
            <a:pPr>
              <a:defRPr/>
            </a:pPr>
            <a:r>
              <a:rPr lang="en-US" sz="2100"/>
              <a:t>Medicare Advantage or other Medicare plans may require copayment</a:t>
            </a:r>
          </a:p>
        </p:txBody>
      </p:sp>
    </p:spTree>
    <p:custDataLst>
      <p:tags r:id="rId1"/>
    </p:custDataLst>
    <p:extLst>
      <p:ext uri="{BB962C8B-B14F-4D97-AF65-F5344CB8AC3E}">
        <p14:creationId xmlns:p14="http://schemas.microsoft.com/office/powerpoint/2010/main" val="35135887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normAutofit/>
          </a:bodyPr>
          <a:lstStyle/>
          <a:p>
            <a:r>
              <a:rPr lang="en-US" altLang="en-US" sz="4100">
                <a:solidFill>
                  <a:srgbClr val="FFFFFF"/>
                </a:solidFill>
                <a:cs typeface="Arial" charset="0"/>
              </a:rPr>
              <a:t>“Welcome to Medicare” Visit</a:t>
            </a:r>
          </a:p>
        </p:txBody>
      </p:sp>
      <p:sp>
        <p:nvSpPr>
          <p:cNvPr id="345091" name="Rectangle 3"/>
          <p:cNvSpPr>
            <a:spLocks noGrp="1" noChangeArrowheads="1"/>
          </p:cNvSpPr>
          <p:nvPr>
            <p:ph idx="1"/>
          </p:nvPr>
        </p:nvSpPr>
        <p:spPr/>
        <p:txBody>
          <a:bodyPr anchor="ctr">
            <a:normAutofit/>
          </a:bodyPr>
          <a:lstStyle/>
          <a:p>
            <a:pPr>
              <a:defRPr/>
            </a:pPr>
            <a:r>
              <a:rPr lang="en-US" sz="2100"/>
              <a:t>One-time visit</a:t>
            </a:r>
          </a:p>
          <a:p>
            <a:pPr>
              <a:defRPr/>
            </a:pPr>
            <a:r>
              <a:rPr lang="en-US" sz="2100"/>
              <a:t>Covered within first 12 months of getting Part B</a:t>
            </a:r>
          </a:p>
          <a:p>
            <a:pPr lvl="1">
              <a:buFont typeface="Arial" pitchFamily="34" charset="0"/>
              <a:buChar char="–"/>
              <a:defRPr/>
            </a:pPr>
            <a:r>
              <a:rPr lang="en-US" sz="2100"/>
              <a:t>Review of medical and social history</a:t>
            </a:r>
          </a:p>
          <a:p>
            <a:pPr lvl="1">
              <a:buFont typeface="Arial" pitchFamily="34" charset="0"/>
              <a:buChar char="–"/>
              <a:defRPr/>
            </a:pPr>
            <a:r>
              <a:rPr lang="en-US" sz="2100"/>
              <a:t>Height, weight and body mass index</a:t>
            </a:r>
          </a:p>
          <a:p>
            <a:pPr lvl="1">
              <a:buFont typeface="Arial" pitchFamily="34" charset="0"/>
              <a:buChar char="–"/>
              <a:defRPr/>
            </a:pPr>
            <a:r>
              <a:rPr lang="en-US" sz="2100"/>
              <a:t>Simple vision test</a:t>
            </a:r>
          </a:p>
          <a:p>
            <a:pPr>
              <a:defRPr/>
            </a:pPr>
            <a:r>
              <a:rPr lang="en-US" sz="2100"/>
              <a:t>Education and counseling</a:t>
            </a:r>
          </a:p>
          <a:p>
            <a:pPr>
              <a:defRPr/>
            </a:pPr>
            <a:r>
              <a:rPr lang="en-US" sz="2100"/>
              <a:t>Doctor may refer you for additional screenings</a:t>
            </a:r>
          </a:p>
        </p:txBody>
      </p:sp>
    </p:spTree>
    <p:custDataLst>
      <p:tags r:id="rId1"/>
    </p:custDataLst>
    <p:extLst>
      <p:ext uri="{BB962C8B-B14F-4D97-AF65-F5344CB8AC3E}">
        <p14:creationId xmlns:p14="http://schemas.microsoft.com/office/powerpoint/2010/main" val="191555192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6A1473A6-3F22-483E-8A30-80B9D2B145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nvGrpSpPr>
          <p:cNvPr id="73" name="Group 72">
            <a:extLst>
              <a:ext uri="{FF2B5EF4-FFF2-40B4-BE49-F238E27FC236}">
                <a16:creationId xmlns:a16="http://schemas.microsoft.com/office/drawing/2014/main" id="{AA1375E3-3E53-4D75-BAB7-E5929BFCB25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1924762" y="563918"/>
            <a:ext cx="3089954" cy="5978614"/>
            <a:chOff x="7513372" y="803186"/>
            <a:chExt cx="4163968" cy="5978614"/>
          </a:xfrm>
        </p:grpSpPr>
        <p:sp>
          <p:nvSpPr>
            <p:cNvPr id="74" name="Freeform 6">
              <a:extLst>
                <a:ext uri="{FF2B5EF4-FFF2-40B4-BE49-F238E27FC236}">
                  <a16:creationId xmlns:a16="http://schemas.microsoft.com/office/drawing/2014/main" id="{0BBEEF67-3DDF-46CF-8CD5-EA5F0E4FB07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9586" y="1070835"/>
              <a:ext cx="687754"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sz="1800"/>
            </a:p>
          </p:txBody>
        </p:sp>
        <p:sp>
          <p:nvSpPr>
            <p:cNvPr id="75" name="Freeform 7">
              <a:extLst>
                <a:ext uri="{FF2B5EF4-FFF2-40B4-BE49-F238E27FC236}">
                  <a16:creationId xmlns:a16="http://schemas.microsoft.com/office/drawing/2014/main" id="{8FAC1C95-F817-487C-B8B2-CF141FBB1C2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8949" y="803186"/>
              <a:ext cx="409371"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sz="1800"/>
            </a:p>
          </p:txBody>
        </p:sp>
        <p:sp>
          <p:nvSpPr>
            <p:cNvPr id="76" name="Rectangle 8">
              <a:extLst>
                <a:ext uri="{FF2B5EF4-FFF2-40B4-BE49-F238E27FC236}">
                  <a16:creationId xmlns:a16="http://schemas.microsoft.com/office/drawing/2014/main" id="{C2C5363A-D941-4AA1-8D38-D7E44A1E2E01}"/>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7513372" y="804101"/>
              <a:ext cx="3880238"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sz="1800"/>
            </a:p>
          </p:txBody>
        </p:sp>
      </p:grpSp>
      <p:sp>
        <p:nvSpPr>
          <p:cNvPr id="15362" name="Title 1"/>
          <p:cNvSpPr>
            <a:spLocks noGrp="1"/>
          </p:cNvSpPr>
          <p:nvPr>
            <p:ph type="title"/>
          </p:nvPr>
        </p:nvSpPr>
        <p:spPr>
          <a:xfrm>
            <a:off x="2347851" y="885652"/>
            <a:ext cx="2422352" cy="4624603"/>
          </a:xfrm>
        </p:spPr>
        <p:txBody>
          <a:bodyPr>
            <a:normAutofit/>
          </a:bodyPr>
          <a:lstStyle/>
          <a:p>
            <a:r>
              <a:rPr lang="en-US" altLang="en-US">
                <a:solidFill>
                  <a:srgbClr val="FFFFFF"/>
                </a:solidFill>
                <a:cs typeface="Arial" charset="0"/>
              </a:rPr>
              <a:t>Yearly Wellness Visit</a:t>
            </a:r>
          </a:p>
        </p:txBody>
      </p:sp>
      <p:sp>
        <p:nvSpPr>
          <p:cNvPr id="3" name="Content Placeholder 2"/>
          <p:cNvSpPr>
            <a:spLocks noGrp="1"/>
          </p:cNvSpPr>
          <p:nvPr>
            <p:ph idx="1"/>
          </p:nvPr>
        </p:nvSpPr>
        <p:spPr>
          <a:xfrm>
            <a:off x="5258032" y="885652"/>
            <a:ext cx="4893915" cy="4616849"/>
          </a:xfrm>
        </p:spPr>
        <p:txBody>
          <a:bodyPr anchor="ctr">
            <a:normAutofit/>
          </a:bodyPr>
          <a:lstStyle/>
          <a:p>
            <a:pPr>
              <a:defRPr/>
            </a:pPr>
            <a:r>
              <a:rPr lang="en-US" sz="2100"/>
              <a:t>Available every 12 months</a:t>
            </a:r>
          </a:p>
          <a:p>
            <a:pPr lvl="1">
              <a:defRPr/>
            </a:pPr>
            <a:r>
              <a:rPr lang="en-US" sz="2100"/>
              <a:t>Blood pressure, height and weight measurements</a:t>
            </a:r>
          </a:p>
          <a:p>
            <a:pPr lvl="1">
              <a:defRPr/>
            </a:pPr>
            <a:r>
              <a:rPr lang="en-US" sz="2100"/>
              <a:t>Personalized prevention plan</a:t>
            </a:r>
          </a:p>
          <a:p>
            <a:pPr lvl="1">
              <a:defRPr/>
            </a:pPr>
            <a:r>
              <a:rPr lang="en-US" sz="2100"/>
              <a:t>Written screening schedule</a:t>
            </a:r>
          </a:p>
          <a:p>
            <a:pPr lvl="1">
              <a:defRPr/>
            </a:pPr>
            <a:r>
              <a:rPr lang="en-US" sz="2100"/>
              <a:t>Health advice just for you</a:t>
            </a:r>
          </a:p>
          <a:p>
            <a:pPr lvl="1">
              <a:defRPr/>
            </a:pPr>
            <a:r>
              <a:rPr lang="en-US" sz="2100"/>
              <a:t>Referrals for health education and preventive counseling</a:t>
            </a:r>
          </a:p>
          <a:p>
            <a:pPr>
              <a:buFont typeface="Wingdings" pitchFamily="2" charset="2"/>
              <a:buNone/>
              <a:defRPr/>
            </a:pPr>
            <a:endParaRPr lang="en-US" sz="2100"/>
          </a:p>
        </p:txBody>
      </p:sp>
      <p:sp>
        <p:nvSpPr>
          <p:cNvPr id="6" name="Footer Placeholder 5"/>
          <p:cNvSpPr>
            <a:spLocks noGrp="1"/>
          </p:cNvSpPr>
          <p:nvPr>
            <p:ph type="ftr" sz="quarter" idx="12"/>
          </p:nvPr>
        </p:nvSpPr>
        <p:spPr>
          <a:xfrm>
            <a:off x="2120646" y="6382512"/>
            <a:ext cx="5068062" cy="320040"/>
          </a:xfrm>
        </p:spPr>
        <p:txBody>
          <a:bodyPr>
            <a:normAutofit/>
          </a:bodyPr>
          <a:lstStyle/>
          <a:p>
            <a:pPr algn="l">
              <a:defRPr/>
            </a:pPr>
            <a:endParaRPr lang="en-US" sz="900"/>
          </a:p>
        </p:txBody>
      </p:sp>
      <p:sp>
        <p:nvSpPr>
          <p:cNvPr id="5" name="Date Placeholder 4"/>
          <p:cNvSpPr>
            <a:spLocks noGrp="1"/>
          </p:cNvSpPr>
          <p:nvPr>
            <p:ph type="dt" sz="quarter" idx="10"/>
          </p:nvPr>
        </p:nvSpPr>
        <p:spPr>
          <a:xfrm>
            <a:off x="7312152" y="6382512"/>
            <a:ext cx="2119122" cy="320040"/>
          </a:xfrm>
        </p:spPr>
        <p:txBody>
          <a:bodyPr>
            <a:normAutofit/>
          </a:bodyPr>
          <a:lstStyle/>
          <a:p>
            <a:pPr algn="r">
              <a:defRPr/>
            </a:pPr>
            <a:endParaRPr lang="en-US" sz="900"/>
          </a:p>
        </p:txBody>
      </p:sp>
      <p:sp>
        <p:nvSpPr>
          <p:cNvPr id="4" name="Slide Number Placeholder 3"/>
          <p:cNvSpPr>
            <a:spLocks noGrp="1"/>
          </p:cNvSpPr>
          <p:nvPr>
            <p:ph type="sldNum" sz="quarter" idx="11"/>
          </p:nvPr>
        </p:nvSpPr>
        <p:spPr>
          <a:xfrm>
            <a:off x="9554718" y="6382512"/>
            <a:ext cx="514350" cy="320040"/>
          </a:xfrm>
        </p:spPr>
        <p:txBody>
          <a:bodyPr>
            <a:normAutofit/>
          </a:bodyPr>
          <a:lstStyle/>
          <a:p>
            <a:pPr>
              <a:spcAft>
                <a:spcPts val="600"/>
              </a:spcAft>
              <a:defRPr/>
            </a:pPr>
            <a:fld id="{B534F940-CECB-46CB-9AF7-3F7C3E2F7C57}" type="slidenum">
              <a:rPr lang="en-US" sz="900"/>
              <a:pPr>
                <a:spcAft>
                  <a:spcPts val="600"/>
                </a:spcAft>
                <a:defRPr/>
              </a:pPr>
              <a:t>39</a:t>
            </a:fld>
            <a:endParaRPr lang="en-US" sz="900"/>
          </a:p>
        </p:txBody>
      </p:sp>
    </p:spTree>
    <p:custDataLst>
      <p:tags r:id="rId1"/>
    </p:custDataLst>
    <p:extLst>
      <p:ext uri="{BB962C8B-B14F-4D97-AF65-F5344CB8AC3E}">
        <p14:creationId xmlns:p14="http://schemas.microsoft.com/office/powerpoint/2010/main" val="77502817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1">
            <a:extLst>
              <a:ext uri="{FF2B5EF4-FFF2-40B4-BE49-F238E27FC236}">
                <a16:creationId xmlns:a16="http://schemas.microsoft.com/office/drawing/2014/main" id="{FDDEF810-FBAE-4C80-B905-316331395C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1" name="Freeform 46">
            <a:extLst>
              <a:ext uri="{FF2B5EF4-FFF2-40B4-BE49-F238E27FC236}">
                <a16:creationId xmlns:a16="http://schemas.microsoft.com/office/drawing/2014/main" id="{FD8C7A0F-D774-4978-AA9C-7E703C2F46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831283" y="837744"/>
            <a:ext cx="302419" cy="1344168"/>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sz="1800"/>
          </a:p>
        </p:txBody>
      </p:sp>
      <p:sp>
        <p:nvSpPr>
          <p:cNvPr id="22" name="Freeform 47">
            <a:extLst>
              <a:ext uri="{FF2B5EF4-FFF2-40B4-BE49-F238E27FC236}">
                <a16:creationId xmlns:a16="http://schemas.microsoft.com/office/drawing/2014/main" id="{61C7310A-3A42-4F75-8058-7F39E52B11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2007495" y="640894"/>
            <a:ext cx="126206" cy="1344168"/>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sz="1800"/>
          </a:p>
        </p:txBody>
      </p:sp>
      <p:sp>
        <p:nvSpPr>
          <p:cNvPr id="23" name="Rectangle 17">
            <a:extLst>
              <a:ext uri="{FF2B5EF4-FFF2-40B4-BE49-F238E27FC236}">
                <a16:creationId xmlns:a16="http://schemas.microsoft.com/office/drawing/2014/main" id="{27D88313-56C7-45D8-8D97-2F5CCBF996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2007042" y="635715"/>
            <a:ext cx="8658673" cy="117957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sz="1800"/>
          </a:p>
        </p:txBody>
      </p:sp>
      <p:sp>
        <p:nvSpPr>
          <p:cNvPr id="6" name="Title 5"/>
          <p:cNvSpPr>
            <a:spLocks noGrp="1"/>
          </p:cNvSpPr>
          <p:nvPr>
            <p:ph type="title"/>
          </p:nvPr>
        </p:nvSpPr>
        <p:spPr>
          <a:xfrm>
            <a:off x="2309460" y="815755"/>
            <a:ext cx="7729890" cy="880730"/>
          </a:xfrm>
        </p:spPr>
        <p:txBody>
          <a:bodyPr>
            <a:normAutofit/>
          </a:bodyPr>
          <a:lstStyle/>
          <a:p>
            <a:r>
              <a:rPr lang="en-US" sz="3500">
                <a:solidFill>
                  <a:srgbClr val="FFFFFF"/>
                </a:solidFill>
              </a:rPr>
              <a:t>Wellness and Preventive Services</a:t>
            </a:r>
          </a:p>
        </p:txBody>
      </p:sp>
      <p:graphicFrame>
        <p:nvGraphicFramePr>
          <p:cNvPr id="7" name="Content Placeholder 6"/>
          <p:cNvGraphicFramePr>
            <a:graphicFrameLocks noGrp="1"/>
          </p:cNvGraphicFramePr>
          <p:nvPr>
            <p:ph idx="1"/>
          </p:nvPr>
        </p:nvGraphicFramePr>
        <p:xfrm>
          <a:off x="2240315" y="2033855"/>
          <a:ext cx="7709085" cy="4200720"/>
        </p:xfrm>
        <a:graphic>
          <a:graphicData uri="http://schemas.openxmlformats.org/drawingml/2006/table">
            <a:tbl>
              <a:tblPr firstRow="1" bandRow="1">
                <a:tableStyleId>{5C22544A-7EE6-4342-B048-85BDC9FD1C3A}</a:tableStyleId>
              </a:tblPr>
              <a:tblGrid>
                <a:gridCol w="2661190">
                  <a:extLst>
                    <a:ext uri="{9D8B030D-6E8A-4147-A177-3AD203B41FA5}">
                      <a16:colId xmlns:a16="http://schemas.microsoft.com/office/drawing/2014/main" val="20000"/>
                    </a:ext>
                  </a:extLst>
                </a:gridCol>
                <a:gridCol w="2660377">
                  <a:extLst>
                    <a:ext uri="{9D8B030D-6E8A-4147-A177-3AD203B41FA5}">
                      <a16:colId xmlns:a16="http://schemas.microsoft.com/office/drawing/2014/main" val="20001"/>
                    </a:ext>
                  </a:extLst>
                </a:gridCol>
                <a:gridCol w="2387518">
                  <a:extLst>
                    <a:ext uri="{9D8B030D-6E8A-4147-A177-3AD203B41FA5}">
                      <a16:colId xmlns:a16="http://schemas.microsoft.com/office/drawing/2014/main" val="20002"/>
                    </a:ext>
                  </a:extLst>
                </a:gridCol>
              </a:tblGrid>
              <a:tr h="344650">
                <a:tc>
                  <a:txBody>
                    <a:bodyPr/>
                    <a:lstStyle/>
                    <a:p>
                      <a:pPr algn="ctr"/>
                      <a:r>
                        <a:rPr lang="en-US" sz="1500"/>
                        <a:t>Service</a:t>
                      </a:r>
                    </a:p>
                  </a:txBody>
                  <a:tcPr marL="78329" marR="78329" marT="39165" marB="39165"/>
                </a:tc>
                <a:tc>
                  <a:txBody>
                    <a:bodyPr/>
                    <a:lstStyle/>
                    <a:p>
                      <a:pPr algn="ctr"/>
                      <a:r>
                        <a:rPr lang="en-US" sz="1500"/>
                        <a:t>How Often</a:t>
                      </a:r>
                    </a:p>
                  </a:txBody>
                  <a:tcPr marL="78329" marR="78329" marT="39165" marB="39165"/>
                </a:tc>
                <a:tc>
                  <a:txBody>
                    <a:bodyPr/>
                    <a:lstStyle/>
                    <a:p>
                      <a:pPr algn="ctr"/>
                      <a:r>
                        <a:rPr lang="en-US" sz="1500"/>
                        <a:t>Your Cost</a:t>
                      </a:r>
                    </a:p>
                  </a:txBody>
                  <a:tcPr marL="78329" marR="78329" marT="39165" marB="39165"/>
                </a:tc>
                <a:extLst>
                  <a:ext uri="{0D108BD9-81ED-4DB2-BD59-A6C34878D82A}">
                    <a16:rowId xmlns:a16="http://schemas.microsoft.com/office/drawing/2014/main" val="10000"/>
                  </a:ext>
                </a:extLst>
              </a:tr>
              <a:tr h="527418">
                <a:tc>
                  <a:txBody>
                    <a:bodyPr/>
                    <a:lstStyle/>
                    <a:p>
                      <a:r>
                        <a:rPr lang="en-US" sz="1400"/>
                        <a:t>Cardiovascular</a:t>
                      </a:r>
                      <a:r>
                        <a:rPr lang="en-US" sz="1400" baseline="0"/>
                        <a:t> disease screenings</a:t>
                      </a:r>
                      <a:endParaRPr lang="en-US" sz="1400"/>
                    </a:p>
                  </a:txBody>
                  <a:tcPr marL="78329" marR="78329" marT="39165" marB="39165"/>
                </a:tc>
                <a:tc>
                  <a:txBody>
                    <a:bodyPr/>
                    <a:lstStyle/>
                    <a:p>
                      <a:r>
                        <a:rPr lang="en-US" sz="1400"/>
                        <a:t>Every 5 Years</a:t>
                      </a:r>
                    </a:p>
                  </a:txBody>
                  <a:tcPr marL="78329" marR="78329" marT="39165" marB="39165"/>
                </a:tc>
                <a:tc>
                  <a:txBody>
                    <a:bodyPr/>
                    <a:lstStyle/>
                    <a:p>
                      <a:r>
                        <a:rPr lang="en-US" sz="1400"/>
                        <a:t>No cost for the tests. </a:t>
                      </a:r>
                    </a:p>
                    <a:p>
                      <a:r>
                        <a:rPr lang="en-US" sz="1400"/>
                        <a:t>20% for doctor’s visit</a:t>
                      </a:r>
                    </a:p>
                  </a:txBody>
                  <a:tcPr marL="78329" marR="78329" marT="39165" marB="39165"/>
                </a:tc>
                <a:extLst>
                  <a:ext uri="{0D108BD9-81ED-4DB2-BD59-A6C34878D82A}">
                    <a16:rowId xmlns:a16="http://schemas.microsoft.com/office/drawing/2014/main" val="10001"/>
                  </a:ext>
                </a:extLst>
              </a:tr>
              <a:tr h="527418">
                <a:tc>
                  <a:txBody>
                    <a:bodyPr/>
                    <a:lstStyle/>
                    <a:p>
                      <a:r>
                        <a:rPr lang="en-US" sz="1400" baseline="0"/>
                        <a:t>Mammograms</a:t>
                      </a:r>
                      <a:endParaRPr lang="en-US" sz="1400"/>
                    </a:p>
                  </a:txBody>
                  <a:tcPr marL="78329" marR="78329" marT="39165" marB="39165"/>
                </a:tc>
                <a:tc>
                  <a:txBody>
                    <a:bodyPr/>
                    <a:lstStyle/>
                    <a:p>
                      <a:r>
                        <a:rPr lang="en-US" sz="1400"/>
                        <a:t>Every 12 months for</a:t>
                      </a:r>
                      <a:r>
                        <a:rPr lang="en-US" sz="1400" baseline="0"/>
                        <a:t> women 40 years of age and older</a:t>
                      </a:r>
                      <a:endParaRPr lang="en-US" sz="1400"/>
                    </a:p>
                  </a:txBody>
                  <a:tcPr marL="78329" marR="78329" marT="39165" marB="39165"/>
                </a:tc>
                <a:tc>
                  <a:txBody>
                    <a:bodyPr/>
                    <a:lstStyle/>
                    <a:p>
                      <a:r>
                        <a:rPr lang="en-US" sz="1400"/>
                        <a:t>No cost</a:t>
                      </a:r>
                    </a:p>
                  </a:txBody>
                  <a:tcPr marL="78329" marR="78329" marT="39165" marB="39165"/>
                </a:tc>
                <a:extLst>
                  <a:ext uri="{0D108BD9-81ED-4DB2-BD59-A6C34878D82A}">
                    <a16:rowId xmlns:a16="http://schemas.microsoft.com/office/drawing/2014/main" val="10002"/>
                  </a:ext>
                </a:extLst>
              </a:tr>
              <a:tr h="736297">
                <a:tc>
                  <a:txBody>
                    <a:bodyPr/>
                    <a:lstStyle/>
                    <a:p>
                      <a:r>
                        <a:rPr lang="en-US" sz="1400"/>
                        <a:t>Colorectal Cancer Screening </a:t>
                      </a:r>
                    </a:p>
                    <a:p>
                      <a:r>
                        <a:rPr lang="en-US" sz="1400"/>
                        <a:t>Colonoscopy</a:t>
                      </a:r>
                    </a:p>
                  </a:txBody>
                  <a:tcPr marL="78329" marR="78329" marT="39165" marB="39165"/>
                </a:tc>
                <a:tc>
                  <a:txBody>
                    <a:bodyPr/>
                    <a:lstStyle/>
                    <a:p>
                      <a:r>
                        <a:rPr lang="en-US" sz="1400"/>
                        <a:t>Every 120 months</a:t>
                      </a:r>
                    </a:p>
                    <a:p>
                      <a:r>
                        <a:rPr lang="en-US" sz="1400"/>
                        <a:t>Every</a:t>
                      </a:r>
                      <a:r>
                        <a:rPr lang="en-US" sz="1400" baseline="0"/>
                        <a:t> 24 months if high risk</a:t>
                      </a:r>
                      <a:endParaRPr lang="en-US" sz="1400"/>
                    </a:p>
                  </a:txBody>
                  <a:tcPr marL="78329" marR="78329" marT="39165" marB="39165"/>
                </a:tc>
                <a:tc>
                  <a:txBody>
                    <a:bodyPr/>
                    <a:lstStyle/>
                    <a:p>
                      <a:r>
                        <a:rPr lang="en-US" sz="1400"/>
                        <a:t>No cost for test. </a:t>
                      </a:r>
                    </a:p>
                    <a:p>
                      <a:r>
                        <a:rPr lang="en-US" sz="1400"/>
                        <a:t>20% for doctor’s visit or hospital copay</a:t>
                      </a:r>
                    </a:p>
                  </a:txBody>
                  <a:tcPr marL="78329" marR="78329" marT="39165" marB="39165"/>
                </a:tc>
                <a:extLst>
                  <a:ext uri="{0D108BD9-81ED-4DB2-BD59-A6C34878D82A}">
                    <a16:rowId xmlns:a16="http://schemas.microsoft.com/office/drawing/2014/main" val="10003"/>
                  </a:ext>
                </a:extLst>
              </a:tr>
              <a:tr h="736297">
                <a:tc>
                  <a:txBody>
                    <a:bodyPr/>
                    <a:lstStyle/>
                    <a:p>
                      <a:r>
                        <a:rPr lang="en-US" sz="1400"/>
                        <a:t>Prostate cancer screenings</a:t>
                      </a:r>
                    </a:p>
                  </a:txBody>
                  <a:tcPr marL="78329" marR="78329" marT="39165" marB="39165"/>
                </a:tc>
                <a:tc>
                  <a:txBody>
                    <a:bodyPr/>
                    <a:lstStyle/>
                    <a:p>
                      <a:r>
                        <a:rPr lang="en-US" sz="1400"/>
                        <a:t>Every 12 months for men over 50 year of age</a:t>
                      </a:r>
                    </a:p>
                  </a:txBody>
                  <a:tcPr marL="78329" marR="78329" marT="39165" marB="39165"/>
                </a:tc>
                <a:tc>
                  <a:txBody>
                    <a:bodyPr/>
                    <a:lstStyle/>
                    <a:p>
                      <a:r>
                        <a:rPr lang="en-US" sz="1400"/>
                        <a:t>No cost for test</a:t>
                      </a:r>
                    </a:p>
                    <a:p>
                      <a:r>
                        <a:rPr lang="en-US" sz="1400"/>
                        <a:t>20% for doctor’s visit or hospital</a:t>
                      </a:r>
                      <a:r>
                        <a:rPr lang="en-US" sz="1400" baseline="0"/>
                        <a:t> copay</a:t>
                      </a:r>
                      <a:endParaRPr lang="en-US" sz="1400"/>
                    </a:p>
                  </a:txBody>
                  <a:tcPr marL="78329" marR="78329" marT="39165" marB="39165"/>
                </a:tc>
                <a:extLst>
                  <a:ext uri="{0D108BD9-81ED-4DB2-BD59-A6C34878D82A}">
                    <a16:rowId xmlns:a16="http://schemas.microsoft.com/office/drawing/2014/main" val="10005"/>
                  </a:ext>
                </a:extLst>
              </a:tr>
              <a:tr h="318540">
                <a:tc>
                  <a:txBody>
                    <a:bodyPr/>
                    <a:lstStyle/>
                    <a:p>
                      <a:r>
                        <a:rPr lang="en-US" sz="1400"/>
                        <a:t>Flu shot</a:t>
                      </a:r>
                    </a:p>
                  </a:txBody>
                  <a:tcPr marL="78329" marR="78329" marT="39165" marB="39165"/>
                </a:tc>
                <a:tc>
                  <a:txBody>
                    <a:bodyPr/>
                    <a:lstStyle/>
                    <a:p>
                      <a:r>
                        <a:rPr lang="en-US" sz="1400"/>
                        <a:t>One shot</a:t>
                      </a:r>
                      <a:r>
                        <a:rPr lang="en-US" sz="1400" baseline="0"/>
                        <a:t> per season</a:t>
                      </a:r>
                      <a:endParaRPr lang="en-US" sz="1400"/>
                    </a:p>
                  </a:txBody>
                  <a:tcPr marL="78329" marR="78329" marT="39165" marB="39165"/>
                </a:tc>
                <a:tc>
                  <a:txBody>
                    <a:bodyPr/>
                    <a:lstStyle/>
                    <a:p>
                      <a:r>
                        <a:rPr lang="en-US" sz="1400"/>
                        <a:t>No</a:t>
                      </a:r>
                      <a:r>
                        <a:rPr lang="en-US" sz="1400" baseline="0"/>
                        <a:t> cost</a:t>
                      </a:r>
                    </a:p>
                    <a:p>
                      <a:endParaRPr lang="en-US" sz="1400"/>
                    </a:p>
                  </a:txBody>
                  <a:tcPr marL="78329" marR="78329" marT="39165" marB="39165"/>
                </a:tc>
                <a:extLst>
                  <a:ext uri="{0D108BD9-81ED-4DB2-BD59-A6C34878D82A}">
                    <a16:rowId xmlns:a16="http://schemas.microsoft.com/office/drawing/2014/main" val="10006"/>
                  </a:ext>
                </a:extLst>
              </a:tr>
              <a:tr h="318540">
                <a:tc>
                  <a:txBody>
                    <a:bodyPr/>
                    <a:lstStyle/>
                    <a:p>
                      <a:r>
                        <a:rPr lang="en-US" sz="1400"/>
                        <a:t>Pneumococcal shot</a:t>
                      </a:r>
                    </a:p>
                  </a:txBody>
                  <a:tcPr marL="78329" marR="78329" marT="39165" marB="39165"/>
                </a:tc>
                <a:tc>
                  <a:txBody>
                    <a:bodyPr/>
                    <a:lstStyle/>
                    <a:p>
                      <a:r>
                        <a:rPr lang="en-US" sz="1400"/>
                        <a:t>Most people only need once/lifetime</a:t>
                      </a:r>
                    </a:p>
                  </a:txBody>
                  <a:tcPr marL="78329" marR="78329" marT="39165" marB="39165"/>
                </a:tc>
                <a:tc>
                  <a:txBody>
                    <a:bodyPr/>
                    <a:lstStyle/>
                    <a:p>
                      <a:r>
                        <a:rPr lang="en-US" sz="1400"/>
                        <a:t>No Cost </a:t>
                      </a:r>
                    </a:p>
                  </a:txBody>
                  <a:tcPr marL="78329" marR="78329" marT="39165" marB="39165"/>
                </a:tc>
                <a:extLst>
                  <a:ext uri="{0D108BD9-81ED-4DB2-BD59-A6C34878D82A}">
                    <a16:rowId xmlns:a16="http://schemas.microsoft.com/office/drawing/2014/main" val="83245190"/>
                  </a:ext>
                </a:extLst>
              </a:tr>
              <a:tr h="318540">
                <a:tc>
                  <a:txBody>
                    <a:bodyPr/>
                    <a:lstStyle/>
                    <a:p>
                      <a:r>
                        <a:rPr lang="en-US" sz="1400"/>
                        <a:t>Bone mass measurement </a:t>
                      </a:r>
                    </a:p>
                  </a:txBody>
                  <a:tcPr marL="78329" marR="78329" marT="39165" marB="39165"/>
                </a:tc>
                <a:tc>
                  <a:txBody>
                    <a:bodyPr/>
                    <a:lstStyle/>
                    <a:p>
                      <a:r>
                        <a:rPr lang="en-US" sz="1400"/>
                        <a:t>Every 24 months</a:t>
                      </a:r>
                    </a:p>
                  </a:txBody>
                  <a:tcPr marL="78329" marR="78329" marT="39165" marB="39165"/>
                </a:tc>
                <a:tc>
                  <a:txBody>
                    <a:bodyPr/>
                    <a:lstStyle/>
                    <a:p>
                      <a:r>
                        <a:rPr lang="en-US" sz="1400"/>
                        <a:t>No cost</a:t>
                      </a:r>
                    </a:p>
                  </a:txBody>
                  <a:tcPr marL="78329" marR="78329" marT="39165" marB="39165"/>
                </a:tc>
                <a:extLst>
                  <a:ext uri="{0D108BD9-81ED-4DB2-BD59-A6C34878D82A}">
                    <a16:rowId xmlns:a16="http://schemas.microsoft.com/office/drawing/2014/main" val="2844002122"/>
                  </a:ext>
                </a:extLst>
              </a:tr>
            </a:tbl>
          </a:graphicData>
        </a:graphic>
      </p:graphicFrame>
    </p:spTree>
    <p:extLst>
      <p:ext uri="{BB962C8B-B14F-4D97-AF65-F5344CB8AC3E}">
        <p14:creationId xmlns:p14="http://schemas.microsoft.com/office/powerpoint/2010/main" val="371194165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1">
            <a:extLst>
              <a:ext uri="{FF2B5EF4-FFF2-40B4-BE49-F238E27FC236}">
                <a16:creationId xmlns:a16="http://schemas.microsoft.com/office/drawing/2014/main" id="{FDDEF810-FBAE-4C80-B905-316331395C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1" name="Freeform 46">
            <a:extLst>
              <a:ext uri="{FF2B5EF4-FFF2-40B4-BE49-F238E27FC236}">
                <a16:creationId xmlns:a16="http://schemas.microsoft.com/office/drawing/2014/main" id="{FD8C7A0F-D774-4978-AA9C-7E703C2F46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831283" y="837744"/>
            <a:ext cx="302419" cy="1344168"/>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sz="1800"/>
          </a:p>
        </p:txBody>
      </p:sp>
      <p:sp>
        <p:nvSpPr>
          <p:cNvPr id="22" name="Freeform 47">
            <a:extLst>
              <a:ext uri="{FF2B5EF4-FFF2-40B4-BE49-F238E27FC236}">
                <a16:creationId xmlns:a16="http://schemas.microsoft.com/office/drawing/2014/main" id="{61C7310A-3A42-4F75-8058-7F39E52B11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2007495" y="640894"/>
            <a:ext cx="126206" cy="1344168"/>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sz="1800"/>
          </a:p>
        </p:txBody>
      </p:sp>
      <p:sp>
        <p:nvSpPr>
          <p:cNvPr id="23" name="Rectangle 17">
            <a:extLst>
              <a:ext uri="{FF2B5EF4-FFF2-40B4-BE49-F238E27FC236}">
                <a16:creationId xmlns:a16="http://schemas.microsoft.com/office/drawing/2014/main" id="{27D88313-56C7-45D8-8D97-2F5CCBF996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2007042" y="635715"/>
            <a:ext cx="8658673" cy="117957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sz="1800"/>
          </a:p>
        </p:txBody>
      </p:sp>
      <p:sp>
        <p:nvSpPr>
          <p:cNvPr id="6" name="Title 5"/>
          <p:cNvSpPr>
            <a:spLocks noGrp="1"/>
          </p:cNvSpPr>
          <p:nvPr>
            <p:ph type="title"/>
          </p:nvPr>
        </p:nvSpPr>
        <p:spPr>
          <a:xfrm>
            <a:off x="2309460" y="788894"/>
            <a:ext cx="7729890" cy="880730"/>
          </a:xfrm>
        </p:spPr>
        <p:txBody>
          <a:bodyPr>
            <a:normAutofit/>
          </a:bodyPr>
          <a:lstStyle/>
          <a:p>
            <a:r>
              <a:rPr lang="en-US" sz="3500">
                <a:solidFill>
                  <a:srgbClr val="FFFFFF"/>
                </a:solidFill>
              </a:rPr>
              <a:t>Wellness and Preventive Services</a:t>
            </a:r>
          </a:p>
        </p:txBody>
      </p:sp>
      <p:graphicFrame>
        <p:nvGraphicFramePr>
          <p:cNvPr id="7" name="Content Placeholder 6"/>
          <p:cNvGraphicFramePr>
            <a:graphicFrameLocks noGrp="1"/>
          </p:cNvGraphicFramePr>
          <p:nvPr>
            <p:ph idx="1"/>
          </p:nvPr>
        </p:nvGraphicFramePr>
        <p:xfrm>
          <a:off x="2250106" y="2069784"/>
          <a:ext cx="8110612" cy="3999323"/>
        </p:xfrm>
        <a:graphic>
          <a:graphicData uri="http://schemas.openxmlformats.org/drawingml/2006/table">
            <a:tbl>
              <a:tblPr firstRow="1" bandRow="1">
                <a:tableStyleId>{5C22544A-7EE6-4342-B048-85BDC9FD1C3A}</a:tableStyleId>
              </a:tblPr>
              <a:tblGrid>
                <a:gridCol w="2474294">
                  <a:extLst>
                    <a:ext uri="{9D8B030D-6E8A-4147-A177-3AD203B41FA5}">
                      <a16:colId xmlns:a16="http://schemas.microsoft.com/office/drawing/2014/main" val="20000"/>
                    </a:ext>
                  </a:extLst>
                </a:gridCol>
                <a:gridCol w="2895600">
                  <a:extLst>
                    <a:ext uri="{9D8B030D-6E8A-4147-A177-3AD203B41FA5}">
                      <a16:colId xmlns:a16="http://schemas.microsoft.com/office/drawing/2014/main" val="20001"/>
                    </a:ext>
                  </a:extLst>
                </a:gridCol>
                <a:gridCol w="2740718">
                  <a:extLst>
                    <a:ext uri="{9D8B030D-6E8A-4147-A177-3AD203B41FA5}">
                      <a16:colId xmlns:a16="http://schemas.microsoft.com/office/drawing/2014/main" val="20002"/>
                    </a:ext>
                  </a:extLst>
                </a:gridCol>
              </a:tblGrid>
              <a:tr h="344650">
                <a:tc>
                  <a:txBody>
                    <a:bodyPr/>
                    <a:lstStyle/>
                    <a:p>
                      <a:pPr algn="ctr"/>
                      <a:r>
                        <a:rPr lang="en-US" sz="1500"/>
                        <a:t>Service</a:t>
                      </a:r>
                    </a:p>
                  </a:txBody>
                  <a:tcPr marL="78329" marR="78329" marT="39165" marB="39165"/>
                </a:tc>
                <a:tc>
                  <a:txBody>
                    <a:bodyPr/>
                    <a:lstStyle/>
                    <a:p>
                      <a:pPr algn="ctr"/>
                      <a:r>
                        <a:rPr lang="en-US" sz="1500"/>
                        <a:t>How Often</a:t>
                      </a:r>
                    </a:p>
                  </a:txBody>
                  <a:tcPr marL="78329" marR="78329" marT="39165" marB="39165"/>
                </a:tc>
                <a:tc>
                  <a:txBody>
                    <a:bodyPr/>
                    <a:lstStyle/>
                    <a:p>
                      <a:pPr algn="ctr"/>
                      <a:r>
                        <a:rPr lang="en-US" sz="1500"/>
                        <a:t>Your Cost</a:t>
                      </a:r>
                    </a:p>
                  </a:txBody>
                  <a:tcPr marL="78329" marR="78329" marT="39165" marB="39165"/>
                </a:tc>
                <a:extLst>
                  <a:ext uri="{0D108BD9-81ED-4DB2-BD59-A6C34878D82A}">
                    <a16:rowId xmlns:a16="http://schemas.microsoft.com/office/drawing/2014/main" val="10000"/>
                  </a:ext>
                </a:extLst>
              </a:tr>
              <a:tr h="527418">
                <a:tc>
                  <a:txBody>
                    <a:bodyPr/>
                    <a:lstStyle/>
                    <a:p>
                      <a:r>
                        <a:rPr lang="en-US" sz="1400"/>
                        <a:t>Glaucoma tests</a:t>
                      </a:r>
                    </a:p>
                  </a:txBody>
                  <a:tcPr marL="78329" marR="78329" marT="39165" marB="39165"/>
                </a:tc>
                <a:tc>
                  <a:txBody>
                    <a:bodyPr/>
                    <a:lstStyle/>
                    <a:p>
                      <a:r>
                        <a:rPr lang="en-US" sz="1400"/>
                        <a:t>Every 12 months if you are high risk</a:t>
                      </a:r>
                    </a:p>
                  </a:txBody>
                  <a:tcPr marL="78329" marR="78329" marT="39165" marB="39165"/>
                </a:tc>
                <a:tc>
                  <a:txBody>
                    <a:bodyPr/>
                    <a:lstStyle/>
                    <a:p>
                      <a:r>
                        <a:rPr lang="en-US" sz="1400"/>
                        <a:t>20% for doctor’s visit or hospital copay </a:t>
                      </a:r>
                    </a:p>
                  </a:txBody>
                  <a:tcPr marL="78329" marR="78329" marT="39165" marB="39165"/>
                </a:tc>
                <a:extLst>
                  <a:ext uri="{0D108BD9-81ED-4DB2-BD59-A6C34878D82A}">
                    <a16:rowId xmlns:a16="http://schemas.microsoft.com/office/drawing/2014/main" val="10002"/>
                  </a:ext>
                </a:extLst>
              </a:tr>
              <a:tr h="736297">
                <a:tc>
                  <a:txBody>
                    <a:bodyPr/>
                    <a:lstStyle/>
                    <a:p>
                      <a:r>
                        <a:rPr lang="en-US" sz="1400"/>
                        <a:t>Diabetes Screening </a:t>
                      </a:r>
                    </a:p>
                  </a:txBody>
                  <a:tcPr marL="78329" marR="78329" marT="39165" marB="39165"/>
                </a:tc>
                <a:tc>
                  <a:txBody>
                    <a:bodyPr/>
                    <a:lstStyle/>
                    <a:p>
                      <a:r>
                        <a:rPr lang="en-US" sz="1400"/>
                        <a:t>Up to 2 glucose laboratory test screenings each year</a:t>
                      </a:r>
                    </a:p>
                  </a:txBody>
                  <a:tcPr marL="78329" marR="78329" marT="39165" marB="39165"/>
                </a:tc>
                <a:tc>
                  <a:txBody>
                    <a:bodyPr/>
                    <a:lstStyle/>
                    <a:p>
                      <a:r>
                        <a:rPr lang="en-US" sz="1400"/>
                        <a:t>No cost </a:t>
                      </a:r>
                    </a:p>
                  </a:txBody>
                  <a:tcPr marL="78329" marR="78329" marT="39165" marB="39165"/>
                </a:tc>
                <a:extLst>
                  <a:ext uri="{0D108BD9-81ED-4DB2-BD59-A6C34878D82A}">
                    <a16:rowId xmlns:a16="http://schemas.microsoft.com/office/drawing/2014/main" val="10003"/>
                  </a:ext>
                </a:extLst>
              </a:tr>
              <a:tr h="527418">
                <a:tc>
                  <a:txBody>
                    <a:bodyPr/>
                    <a:lstStyle/>
                    <a:p>
                      <a:r>
                        <a:rPr lang="en-US" sz="1400"/>
                        <a:t>Pap</a:t>
                      </a:r>
                      <a:r>
                        <a:rPr lang="en-US" sz="1400" baseline="0"/>
                        <a:t> tests/Pelvic exams</a:t>
                      </a:r>
                      <a:endParaRPr lang="en-US" sz="1400"/>
                    </a:p>
                  </a:txBody>
                  <a:tcPr marL="78329" marR="78329" marT="39165" marB="39165"/>
                </a:tc>
                <a:tc>
                  <a:txBody>
                    <a:bodyPr/>
                    <a:lstStyle/>
                    <a:p>
                      <a:r>
                        <a:rPr lang="en-US" sz="1400"/>
                        <a:t>Every 24 months</a:t>
                      </a:r>
                    </a:p>
                    <a:p>
                      <a:r>
                        <a:rPr lang="en-US" sz="1400"/>
                        <a:t>Every 12 months if high risk</a:t>
                      </a:r>
                    </a:p>
                  </a:txBody>
                  <a:tcPr marL="78329" marR="78329" marT="39165" marB="39165"/>
                </a:tc>
                <a:tc>
                  <a:txBody>
                    <a:bodyPr/>
                    <a:lstStyle/>
                    <a:p>
                      <a:r>
                        <a:rPr lang="en-US" sz="1400"/>
                        <a:t>No cost</a:t>
                      </a:r>
                    </a:p>
                  </a:txBody>
                  <a:tcPr marL="78329" marR="78329" marT="39165" marB="39165"/>
                </a:tc>
                <a:extLst>
                  <a:ext uri="{0D108BD9-81ED-4DB2-BD59-A6C34878D82A}">
                    <a16:rowId xmlns:a16="http://schemas.microsoft.com/office/drawing/2014/main" val="10004"/>
                  </a:ext>
                </a:extLst>
              </a:tr>
              <a:tr h="736297">
                <a:tc>
                  <a:txBody>
                    <a:bodyPr/>
                    <a:lstStyle/>
                    <a:p>
                      <a:r>
                        <a:rPr lang="en-US" sz="1400"/>
                        <a:t>HIV (Human Immunodeficiency Virus) screening</a:t>
                      </a:r>
                    </a:p>
                  </a:txBody>
                  <a:tcPr marL="78329" marR="78329" marT="39165" marB="39165"/>
                </a:tc>
                <a:tc>
                  <a:txBody>
                    <a:bodyPr/>
                    <a:lstStyle/>
                    <a:p>
                      <a:r>
                        <a:rPr lang="en-US" sz="1400"/>
                        <a:t>Every 12 months </a:t>
                      </a:r>
                    </a:p>
                    <a:p>
                      <a:r>
                        <a:rPr lang="en-US" sz="1400"/>
                        <a:t>Between 15-65 years old</a:t>
                      </a:r>
                    </a:p>
                    <a:p>
                      <a:r>
                        <a:rPr lang="en-US" sz="1400"/>
                        <a:t>Younger than 15 older than 65 and at an increased risk </a:t>
                      </a:r>
                    </a:p>
                    <a:p>
                      <a:r>
                        <a:rPr lang="en-US" sz="1400"/>
                        <a:t>Up to 3 times during a pregnancy </a:t>
                      </a:r>
                    </a:p>
                  </a:txBody>
                  <a:tcPr marL="78329" marR="78329" marT="39165" marB="39165"/>
                </a:tc>
                <a:tc>
                  <a:txBody>
                    <a:bodyPr/>
                    <a:lstStyle/>
                    <a:p>
                      <a:r>
                        <a:rPr lang="en-US" sz="1400"/>
                        <a:t>No cost</a:t>
                      </a:r>
                    </a:p>
                  </a:txBody>
                  <a:tcPr marL="78329" marR="78329" marT="39165" marB="39165"/>
                </a:tc>
                <a:extLst>
                  <a:ext uri="{0D108BD9-81ED-4DB2-BD59-A6C34878D82A}">
                    <a16:rowId xmlns:a16="http://schemas.microsoft.com/office/drawing/2014/main" val="10005"/>
                  </a:ext>
                </a:extLst>
              </a:tr>
              <a:tr h="318540">
                <a:tc>
                  <a:txBody>
                    <a:bodyPr/>
                    <a:lstStyle/>
                    <a:p>
                      <a:r>
                        <a:rPr lang="en-US" sz="1400"/>
                        <a:t>Covid vaccines</a:t>
                      </a:r>
                    </a:p>
                    <a:p>
                      <a:endParaRPr lang="en-US" sz="1400"/>
                    </a:p>
                  </a:txBody>
                  <a:tcPr marL="78329" marR="78329" marT="39165" marB="39165"/>
                </a:tc>
                <a:tc>
                  <a:txBody>
                    <a:bodyPr/>
                    <a:lstStyle/>
                    <a:p>
                      <a:r>
                        <a:rPr lang="en-US" sz="1400"/>
                        <a:t>As recommended by the CDC guidelines</a:t>
                      </a:r>
                    </a:p>
                  </a:txBody>
                  <a:tcPr marL="78329" marR="78329" marT="39165" marB="39165"/>
                </a:tc>
                <a:tc>
                  <a:txBody>
                    <a:bodyPr/>
                    <a:lstStyle/>
                    <a:p>
                      <a:r>
                        <a:rPr lang="en-US" sz="1400"/>
                        <a:t>No</a:t>
                      </a:r>
                      <a:r>
                        <a:rPr lang="en-US" sz="1400" baseline="0"/>
                        <a:t> cost </a:t>
                      </a:r>
                    </a:p>
                    <a:p>
                      <a:r>
                        <a:rPr lang="en-US" sz="1400" baseline="0"/>
                        <a:t>(this could change when the public health emergency ends) </a:t>
                      </a:r>
                      <a:endParaRPr lang="en-US" sz="1400"/>
                    </a:p>
                  </a:txBody>
                  <a:tcPr marL="78329" marR="78329" marT="39165" marB="39165"/>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129848573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Title 5"/>
          <p:cNvSpPr>
            <a:spLocks noGrp="1"/>
          </p:cNvSpPr>
          <p:nvPr>
            <p:ph type="title"/>
          </p:nvPr>
        </p:nvSpPr>
        <p:spPr/>
        <p:txBody>
          <a:bodyPr>
            <a:noAutofit/>
          </a:bodyPr>
          <a:lstStyle/>
          <a:p>
            <a:pPr algn="ctr"/>
            <a:r>
              <a:rPr lang="en-US" sz="4500"/>
              <a:t>A MMAP Counselor Can Help</a:t>
            </a:r>
          </a:p>
        </p:txBody>
      </p:sp>
      <p:graphicFrame>
        <p:nvGraphicFramePr>
          <p:cNvPr id="8" name="Content Placeholder 1">
            <a:extLst>
              <a:ext uri="{FF2B5EF4-FFF2-40B4-BE49-F238E27FC236}">
                <a16:creationId xmlns:a16="http://schemas.microsoft.com/office/drawing/2014/main" id="{0895026A-3428-4A55-A5EA-4F0903F92E66}"/>
              </a:ext>
            </a:extLst>
          </p:cNvPr>
          <p:cNvGraphicFramePr>
            <a:graphicFrameLocks noGrp="1"/>
          </p:cNvGraphicFramePr>
          <p:nvPr>
            <p:ph idx="1"/>
            <p:extLst>
              <p:ext uri="{D42A27DB-BD31-4B8C-83A1-F6EECF244321}">
                <p14:modId xmlns:p14="http://schemas.microsoft.com/office/powerpoint/2010/main" val="1058950542"/>
              </p:ext>
            </p:extLst>
          </p:nvPr>
        </p:nvGraphicFramePr>
        <p:xfrm>
          <a:off x="581025" y="2181225"/>
          <a:ext cx="11029950" cy="36782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Date Placeholder 4">
            <a:extLst>
              <a:ext uri="{FF2B5EF4-FFF2-40B4-BE49-F238E27FC236}">
                <a16:creationId xmlns:a16="http://schemas.microsoft.com/office/drawing/2014/main" id="{97E808ED-6EC9-432A-995E-6A28B2C45563}"/>
              </a:ext>
            </a:extLst>
          </p:cNvPr>
          <p:cNvSpPr>
            <a:spLocks noGrp="1"/>
          </p:cNvSpPr>
          <p:nvPr>
            <p:ph type="dt" sz="half" idx="10"/>
          </p:nvPr>
        </p:nvSpPr>
        <p:spPr>
          <a:xfrm>
            <a:off x="8601818" y="6432021"/>
            <a:ext cx="2844799" cy="365125"/>
          </a:xfrm>
        </p:spPr>
        <p:txBody>
          <a:bodyPr/>
          <a:lstStyle/>
          <a:p>
            <a:pPr>
              <a:defRPr/>
            </a:pPr>
            <a:fld id="{6F99D94A-6E0B-4F31-A58E-30BD565F70AD}" type="datetime1">
              <a:rPr lang="en-US" smtClean="0"/>
              <a:t>10/18/2023</a:t>
            </a:fld>
            <a:endParaRPr lang="en-US"/>
          </a:p>
        </p:txBody>
      </p:sp>
      <p:sp>
        <p:nvSpPr>
          <p:cNvPr id="2" name="Slide Number Placeholder 1">
            <a:extLst>
              <a:ext uri="{FF2B5EF4-FFF2-40B4-BE49-F238E27FC236}">
                <a16:creationId xmlns:a16="http://schemas.microsoft.com/office/drawing/2014/main" id="{6C082771-8784-FCD9-54CF-320AAB4D68E3}"/>
              </a:ext>
            </a:extLst>
          </p:cNvPr>
          <p:cNvSpPr>
            <a:spLocks noGrp="1"/>
          </p:cNvSpPr>
          <p:nvPr>
            <p:ph type="sldNum" sz="quarter" idx="12"/>
          </p:nvPr>
        </p:nvSpPr>
        <p:spPr/>
        <p:txBody>
          <a:bodyPr/>
          <a:lstStyle/>
          <a:p>
            <a:fld id="{D57F1E4F-1CFF-5643-939E-217C01CDF565}" type="slidenum">
              <a:rPr lang="en-US" smtClean="0"/>
              <a:pPr/>
              <a:t>42</a:t>
            </a:fld>
            <a:endParaRPr lang="en-US"/>
          </a:p>
        </p:txBody>
      </p:sp>
      <p:pic>
        <p:nvPicPr>
          <p:cNvPr id="3" name="Picture 2" descr="Text&#10;&#10;Description automatically generated">
            <a:extLst>
              <a:ext uri="{FF2B5EF4-FFF2-40B4-BE49-F238E27FC236}">
                <a16:creationId xmlns:a16="http://schemas.microsoft.com/office/drawing/2014/main" id="{3A9D8D6F-94FA-7BFA-845C-E180E7611BE4}"/>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887016" y="6230610"/>
            <a:ext cx="1860422" cy="660835"/>
          </a:xfrm>
          <a:prstGeom prst="rect">
            <a:avLst/>
          </a:prstGeom>
        </p:spPr>
      </p:pic>
      <p:pic>
        <p:nvPicPr>
          <p:cNvPr id="4" name="Picture 5">
            <a:extLst>
              <a:ext uri="{FF2B5EF4-FFF2-40B4-BE49-F238E27FC236}">
                <a16:creationId xmlns:a16="http://schemas.microsoft.com/office/drawing/2014/main" id="{1E3C09CE-D264-0FC8-16CD-AECDBE975841}"/>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008744" y="6382708"/>
            <a:ext cx="781050" cy="419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0246657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858DF7D-C2D0-4B03-A7A0-2F06B789EE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01363"/>
            <a:ext cx="12191999" cy="625663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952EF87-C74F-4D3F-9CAD-EEA1733C9B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4" name="Title 3"/>
          <p:cNvSpPr>
            <a:spLocks noGrp="1"/>
          </p:cNvSpPr>
          <p:nvPr>
            <p:ph type="title"/>
          </p:nvPr>
        </p:nvSpPr>
        <p:spPr>
          <a:xfrm>
            <a:off x="8369643" y="1037967"/>
            <a:ext cx="3054091" cy="4709131"/>
          </a:xfrm>
        </p:spPr>
        <p:txBody>
          <a:bodyPr anchor="ctr">
            <a:normAutofit/>
          </a:bodyPr>
          <a:lstStyle/>
          <a:p>
            <a:pPr algn="ctr">
              <a:defRPr/>
            </a:pPr>
            <a:r>
              <a:rPr lang="en-US" sz="3600">
                <a:solidFill>
                  <a:srgbClr val="FFFEFF"/>
                </a:solidFill>
              </a:rPr>
              <a:t>Questions? </a:t>
            </a:r>
          </a:p>
        </p:txBody>
      </p:sp>
      <p:graphicFrame>
        <p:nvGraphicFramePr>
          <p:cNvPr id="8" name="Content Placeholder 2">
            <a:extLst>
              <a:ext uri="{FF2B5EF4-FFF2-40B4-BE49-F238E27FC236}">
                <a16:creationId xmlns:a16="http://schemas.microsoft.com/office/drawing/2014/main" id="{BA43B183-40DC-4942-BACD-21E2E45D364C}"/>
              </a:ext>
            </a:extLst>
          </p:cNvPr>
          <p:cNvGraphicFramePr>
            <a:graphicFrameLocks noGrp="1"/>
          </p:cNvGraphicFramePr>
          <p:nvPr>
            <p:ph idx="1"/>
            <p:extLst>
              <p:ext uri="{D42A27DB-BD31-4B8C-83A1-F6EECF244321}">
                <p14:modId xmlns:p14="http://schemas.microsoft.com/office/powerpoint/2010/main" val="3138320583"/>
              </p:ext>
            </p:extLst>
          </p:nvPr>
        </p:nvGraphicFramePr>
        <p:xfrm>
          <a:off x="218615" y="1037966"/>
          <a:ext cx="7012370" cy="470913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1" name="Date Placeholder 4">
            <a:extLst>
              <a:ext uri="{FF2B5EF4-FFF2-40B4-BE49-F238E27FC236}">
                <a16:creationId xmlns:a16="http://schemas.microsoft.com/office/drawing/2014/main" id="{30A541E0-5E5E-40A2-9298-9D03FB352C94}"/>
              </a:ext>
            </a:extLst>
          </p:cNvPr>
          <p:cNvSpPr>
            <a:spLocks noGrp="1"/>
          </p:cNvSpPr>
          <p:nvPr>
            <p:ph type="dt" sz="half" idx="10"/>
          </p:nvPr>
        </p:nvSpPr>
        <p:spPr>
          <a:xfrm>
            <a:off x="8601818" y="6432021"/>
            <a:ext cx="2844799" cy="365125"/>
          </a:xfrm>
        </p:spPr>
        <p:txBody>
          <a:bodyPr/>
          <a:lstStyle/>
          <a:p>
            <a:pPr>
              <a:defRPr/>
            </a:pPr>
            <a:fld id="{08A57B11-2B94-490A-96D6-5D3B3B0D446A}" type="datetime1">
              <a:rPr lang="en-US" smtClean="0"/>
              <a:t>10/18/2023</a:t>
            </a:fld>
            <a:endParaRPr lang="en-US"/>
          </a:p>
        </p:txBody>
      </p:sp>
      <p:sp>
        <p:nvSpPr>
          <p:cNvPr id="2" name="Slide Number Placeholder 1">
            <a:extLst>
              <a:ext uri="{FF2B5EF4-FFF2-40B4-BE49-F238E27FC236}">
                <a16:creationId xmlns:a16="http://schemas.microsoft.com/office/drawing/2014/main" id="{42352F52-07F6-5944-83EC-6F01026D3138}"/>
              </a:ext>
            </a:extLst>
          </p:cNvPr>
          <p:cNvSpPr>
            <a:spLocks noGrp="1"/>
          </p:cNvSpPr>
          <p:nvPr>
            <p:ph type="sldNum" sz="quarter" idx="12"/>
          </p:nvPr>
        </p:nvSpPr>
        <p:spPr/>
        <p:txBody>
          <a:bodyPr/>
          <a:lstStyle/>
          <a:p>
            <a:fld id="{D57F1E4F-1CFF-5643-939E-217C01CDF565}" type="slidenum">
              <a:rPr lang="en-US" smtClean="0"/>
              <a:pPr/>
              <a:t>43</a:t>
            </a:fld>
            <a:endParaRPr lang="en-US"/>
          </a:p>
        </p:txBody>
      </p:sp>
      <p:pic>
        <p:nvPicPr>
          <p:cNvPr id="3" name="Picture 2" descr="Text&#10;&#10;Description automatically generated">
            <a:extLst>
              <a:ext uri="{FF2B5EF4-FFF2-40B4-BE49-F238E27FC236}">
                <a16:creationId xmlns:a16="http://schemas.microsoft.com/office/drawing/2014/main" id="{8D289054-0EB3-6BF0-92FB-BE271C782C9B}"/>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879250" y="6293866"/>
            <a:ext cx="1860422" cy="660835"/>
          </a:xfrm>
          <a:prstGeom prst="rect">
            <a:avLst/>
          </a:prstGeom>
        </p:spPr>
      </p:pic>
      <p:pic>
        <p:nvPicPr>
          <p:cNvPr id="5" name="Picture 5">
            <a:extLst>
              <a:ext uri="{FF2B5EF4-FFF2-40B4-BE49-F238E27FC236}">
                <a16:creationId xmlns:a16="http://schemas.microsoft.com/office/drawing/2014/main" id="{CD02A4D5-257C-28E4-749F-34503BFED59B}"/>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008114" y="6405033"/>
            <a:ext cx="781050" cy="419100"/>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p:cNvSpPr txBox="1">
            <a:spLocks/>
          </p:cNvSpPr>
          <p:nvPr/>
        </p:nvSpPr>
        <p:spPr>
          <a:xfrm>
            <a:off x="986692" y="2332038"/>
            <a:ext cx="8229600" cy="4525962"/>
          </a:xfrm>
          <a:prstGeom prst="rect">
            <a:avLst/>
          </a:prstGeom>
        </p:spPr>
        <p:txBody>
          <a:bodyPr/>
          <a:lstStyle/>
          <a:p>
            <a:pPr marL="342900" indent="-342900" defTabSz="914400">
              <a:spcBef>
                <a:spcPct val="20000"/>
              </a:spcBef>
              <a:buFont typeface="Arial" pitchFamily="34" charset="0"/>
              <a:buChar char="•"/>
              <a:defRPr/>
            </a:pPr>
            <a:r>
              <a:rPr lang="en-US" sz="3200"/>
              <a:t>www.medicare.gov</a:t>
            </a:r>
          </a:p>
          <a:p>
            <a:pPr marL="342900" indent="-342900" defTabSz="914400">
              <a:spcBef>
                <a:spcPct val="20000"/>
              </a:spcBef>
              <a:buFont typeface="Arial" pitchFamily="34" charset="0"/>
              <a:buChar char="•"/>
              <a:defRPr/>
            </a:pPr>
            <a:r>
              <a:rPr lang="en-US" sz="3200"/>
              <a:t>Medicare &amp; You Handbook</a:t>
            </a:r>
          </a:p>
          <a:p>
            <a:pPr marL="342900" indent="-342900" defTabSz="914400">
              <a:spcBef>
                <a:spcPct val="20000"/>
              </a:spcBef>
              <a:buFont typeface="Arial" pitchFamily="34" charset="0"/>
              <a:buChar char="•"/>
              <a:defRPr/>
            </a:pPr>
            <a:r>
              <a:rPr lang="en-US" sz="3200"/>
              <a:t>1-800-MEDICARE</a:t>
            </a:r>
          </a:p>
          <a:p>
            <a:pPr marL="342900" indent="-342900" defTabSz="914400">
              <a:spcBef>
                <a:spcPct val="20000"/>
              </a:spcBef>
              <a:defRPr/>
            </a:pPr>
            <a:endParaRPr lang="en-US" sz="3200"/>
          </a:p>
          <a:p>
            <a:pPr marL="342900" indent="-342900" defTabSz="914400">
              <a:spcBef>
                <a:spcPct val="20000"/>
              </a:spcBef>
              <a:buFont typeface="Arial" pitchFamily="34" charset="0"/>
              <a:buChar char="•"/>
              <a:defRPr/>
            </a:pPr>
            <a:r>
              <a:rPr lang="en-US" sz="3200" b="1"/>
              <a:t>MMAP</a:t>
            </a:r>
            <a:r>
              <a:rPr lang="en-US" sz="3200"/>
              <a:t>   800-803-7174</a:t>
            </a:r>
          </a:p>
        </p:txBody>
      </p:sp>
      <p:sp>
        <p:nvSpPr>
          <p:cNvPr id="8" name="Title 7">
            <a:extLst>
              <a:ext uri="{FF2B5EF4-FFF2-40B4-BE49-F238E27FC236}">
                <a16:creationId xmlns:a16="http://schemas.microsoft.com/office/drawing/2014/main" id="{D36E2EDB-A473-4D59-98EF-29AC08B8350A}"/>
              </a:ext>
            </a:extLst>
          </p:cNvPr>
          <p:cNvSpPr>
            <a:spLocks noGrp="1"/>
          </p:cNvSpPr>
          <p:nvPr>
            <p:ph type="title"/>
          </p:nvPr>
        </p:nvSpPr>
        <p:spPr/>
        <p:txBody>
          <a:bodyPr anchor="ctr">
            <a:normAutofit/>
          </a:bodyPr>
          <a:lstStyle/>
          <a:p>
            <a:pPr algn="ctr"/>
            <a:r>
              <a:rPr lang="en-US" sz="4000"/>
              <a:t>More Information</a:t>
            </a:r>
          </a:p>
        </p:txBody>
      </p:sp>
      <p:pic>
        <p:nvPicPr>
          <p:cNvPr id="10" name="Picture 9">
            <a:extLst>
              <a:ext uri="{FF2B5EF4-FFF2-40B4-BE49-F238E27FC236}">
                <a16:creationId xmlns:a16="http://schemas.microsoft.com/office/drawing/2014/main" id="{9E6A4AA2-CA3F-47BF-8E95-356F03268965}"/>
              </a:ext>
            </a:extLst>
          </p:cNvPr>
          <p:cNvPicPr>
            <a:picLocks noChangeAspect="1"/>
          </p:cNvPicPr>
          <p:nvPr/>
        </p:nvPicPr>
        <p:blipFill>
          <a:blip r:embed="rId4"/>
          <a:srcRect/>
          <a:stretch/>
        </p:blipFill>
        <p:spPr>
          <a:xfrm>
            <a:off x="8152455" y="2066648"/>
            <a:ext cx="2981506" cy="3895725"/>
          </a:xfrm>
          <a:prstGeom prst="rect">
            <a:avLst/>
          </a:prstGeom>
        </p:spPr>
      </p:pic>
      <p:sp>
        <p:nvSpPr>
          <p:cNvPr id="11" name="Date Placeholder 4">
            <a:extLst>
              <a:ext uri="{FF2B5EF4-FFF2-40B4-BE49-F238E27FC236}">
                <a16:creationId xmlns:a16="http://schemas.microsoft.com/office/drawing/2014/main" id="{103C2019-574D-4E41-A963-4188942706A1}"/>
              </a:ext>
            </a:extLst>
          </p:cNvPr>
          <p:cNvSpPr>
            <a:spLocks noGrp="1"/>
          </p:cNvSpPr>
          <p:nvPr>
            <p:ph type="dt" sz="half" idx="10"/>
          </p:nvPr>
        </p:nvSpPr>
        <p:spPr>
          <a:xfrm>
            <a:off x="8601818" y="6432021"/>
            <a:ext cx="2844799" cy="365125"/>
          </a:xfrm>
        </p:spPr>
        <p:txBody>
          <a:bodyPr/>
          <a:lstStyle/>
          <a:p>
            <a:pPr>
              <a:defRPr/>
            </a:pPr>
            <a:fld id="{5FDB9882-BE2C-439D-A860-03A757F68954}" type="datetime1">
              <a:rPr lang="en-US" smtClean="0"/>
              <a:t>10/18/2023</a:t>
            </a:fld>
            <a:endParaRPr lang="en-US"/>
          </a:p>
        </p:txBody>
      </p:sp>
      <p:sp>
        <p:nvSpPr>
          <p:cNvPr id="2" name="Slide Number Placeholder 1">
            <a:extLst>
              <a:ext uri="{FF2B5EF4-FFF2-40B4-BE49-F238E27FC236}">
                <a16:creationId xmlns:a16="http://schemas.microsoft.com/office/drawing/2014/main" id="{60F68DB5-4335-B174-9CD2-05B99CCDE418}"/>
              </a:ext>
            </a:extLst>
          </p:cNvPr>
          <p:cNvSpPr>
            <a:spLocks noGrp="1"/>
          </p:cNvSpPr>
          <p:nvPr>
            <p:ph type="sldNum" sz="quarter" idx="12"/>
          </p:nvPr>
        </p:nvSpPr>
        <p:spPr/>
        <p:txBody>
          <a:bodyPr/>
          <a:lstStyle/>
          <a:p>
            <a:fld id="{D57F1E4F-1CFF-5643-939E-217C01CDF565}" type="slidenum">
              <a:rPr lang="en-US" smtClean="0"/>
              <a:pPr/>
              <a:t>44</a:t>
            </a:fld>
            <a:endParaRPr lang="en-US"/>
          </a:p>
        </p:txBody>
      </p:sp>
      <p:pic>
        <p:nvPicPr>
          <p:cNvPr id="3" name="Picture 2" descr="Text&#10;&#10;Description automatically generated">
            <a:extLst>
              <a:ext uri="{FF2B5EF4-FFF2-40B4-BE49-F238E27FC236}">
                <a16:creationId xmlns:a16="http://schemas.microsoft.com/office/drawing/2014/main" id="{9961A10C-BD06-2252-D284-0882690F460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887016" y="6230610"/>
            <a:ext cx="1860422" cy="660835"/>
          </a:xfrm>
          <a:prstGeom prst="rect">
            <a:avLst/>
          </a:prstGeom>
        </p:spPr>
      </p:pic>
      <p:pic>
        <p:nvPicPr>
          <p:cNvPr id="4" name="Picture 5">
            <a:extLst>
              <a:ext uri="{FF2B5EF4-FFF2-40B4-BE49-F238E27FC236}">
                <a16:creationId xmlns:a16="http://schemas.microsoft.com/office/drawing/2014/main" id="{4E814010-E496-6B85-99B4-27749FC4FD3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008744" y="6382708"/>
            <a:ext cx="781050" cy="419100"/>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2.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3.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4.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5.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6.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7.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8.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9.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10.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11.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12.xml><?xml version="1.0" encoding="utf-8"?>
<p:tagLst xmlns:a="http://schemas.openxmlformats.org/drawingml/2006/main" xmlns:r="http://schemas.openxmlformats.org/officeDocument/2006/relationships" xmlns:p="http://schemas.openxmlformats.org/presentationml/2006/main">
  <p:tag name="NOPREFERENCE" val="False"/>
</p:tagLst>
</file>

<file path=ppt/tags/tag13.xml><?xml version="1.0" encoding="utf-8"?>
<p:tagLst xmlns:a="http://schemas.openxmlformats.org/drawingml/2006/main" xmlns:r="http://schemas.openxmlformats.org/officeDocument/2006/relationships" xmlns:p="http://schemas.openxmlformats.org/presentationml/2006/main">
  <p:tag name="NOPREFERENCE" val="False"/>
</p:tagLst>
</file>

<file path=ppt/tags/tag14.xml><?xml version="1.0" encoding="utf-8"?>
<p:tagLst xmlns:a="http://schemas.openxmlformats.org/drawingml/2006/main" xmlns:r="http://schemas.openxmlformats.org/officeDocument/2006/relationships" xmlns:p="http://schemas.openxmlformats.org/presentationml/2006/main">
  <p:tag name="NOPREFERENCE" val="False"/>
</p:tagLst>
</file>

<file path=ppt/tags/tag15.xml><?xml version="1.0" encoding="utf-8"?>
<p:tagLst xmlns:a="http://schemas.openxmlformats.org/drawingml/2006/main" xmlns:r="http://schemas.openxmlformats.org/officeDocument/2006/relationships" xmlns:p="http://schemas.openxmlformats.org/presentationml/2006/main">
  <p:tag name="NOPREFERENCE" val="False"/>
</p:tagLst>
</file>

<file path=ppt/tags/tag16.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17.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heme/theme1.xml><?xml version="1.0" encoding="utf-8"?>
<a:theme xmlns:a="http://schemas.openxmlformats.org/drawingml/2006/main" name="Dividend">
  <a:themeElements>
    <a:clrScheme name="Dividend">
      <a:dk1>
        <a:sysClr val="windowText" lastClr="000000"/>
      </a:dk1>
      <a:lt1>
        <a:sysClr val="window" lastClr="FFFFFF"/>
      </a:lt1>
      <a:dk2>
        <a:srgbClr val="3D3D3D"/>
      </a:dk2>
      <a:lt2>
        <a:srgbClr val="EBEBEB"/>
      </a:lt2>
      <a:accent1>
        <a:srgbClr val="465359"/>
      </a:accent1>
      <a:accent2>
        <a:srgbClr val="ED8428"/>
      </a:accent2>
      <a:accent3>
        <a:srgbClr val="E6C46D"/>
      </a:accent3>
      <a:accent4>
        <a:srgbClr val="969FA7"/>
      </a:accent4>
      <a:accent5>
        <a:srgbClr val="A9C37C"/>
      </a:accent5>
      <a:accent6>
        <a:srgbClr val="5A8071"/>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5D8C9649-FBE1-4B5B-8258-8A170F9843A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8AC041D6137ECA4EB34266110C872975" ma:contentTypeVersion="17" ma:contentTypeDescription="Create a new document." ma:contentTypeScope="" ma:versionID="7652096aa9759151416d5e807196181c">
  <xsd:schema xmlns:xsd="http://www.w3.org/2001/XMLSchema" xmlns:xs="http://www.w3.org/2001/XMLSchema" xmlns:p="http://schemas.microsoft.com/office/2006/metadata/properties" xmlns:ns2="59dd4731-d97c-46f5-a34c-4650ee76824a" xmlns:ns3="cae2aad6-7a26-4866-9327-7b7d2c851683" targetNamespace="http://schemas.microsoft.com/office/2006/metadata/properties" ma:root="true" ma:fieldsID="ee4c9bc3e5ff103dcd78db2dd8b1baa7" ns2:_="" ns3:_="">
    <xsd:import namespace="59dd4731-d97c-46f5-a34c-4650ee76824a"/>
    <xsd:import namespace="cae2aad6-7a26-4866-9327-7b7d2c851683"/>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2:lcf76f155ced4ddcb4097134ff3c332f" minOccurs="0"/>
                <xsd:element ref="ns3:TaxCatchAll" minOccurs="0"/>
                <xsd:element ref="ns3:SharedWithUsers" minOccurs="0"/>
                <xsd:element ref="ns3:SharedWithDetails" minOccurs="0"/>
                <xsd:element ref="ns2:MediaServiceObjectDetectorVersion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9dd4731-d97c-46f5-a34c-4650ee76824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95d2312d-e020-4bd0-b862-a891986cfe02"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LengthInSeconds" ma:index="24"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cae2aad6-7a26-4866-9327-7b7d2c851683" elementFormDefault="qualified">
    <xsd:import namespace="http://schemas.microsoft.com/office/2006/documentManagement/types"/>
    <xsd:import namespace="http://schemas.microsoft.com/office/infopath/2007/PartnerControls"/>
    <xsd:element name="TaxCatchAll" ma:index="20" nillable="true" ma:displayName="Taxonomy Catch All Column" ma:hidden="true" ma:list="{aa25aa37-a86c-480f-af65-7122e538de64}" ma:internalName="TaxCatchAll" ma:showField="CatchAllData" ma:web="cae2aad6-7a26-4866-9327-7b7d2c851683">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cae2aad6-7a26-4866-9327-7b7d2c851683" xsi:nil="true"/>
    <lcf76f155ced4ddcb4097134ff3c332f xmlns="59dd4731-d97c-46f5-a34c-4650ee76824a">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C2D37506-0FED-4788-8F84-B90CEE963CBA}">
  <ds:schemaRefs>
    <ds:schemaRef ds:uri="http://schemas.microsoft.com/sharepoint/v3/contenttype/forms"/>
  </ds:schemaRefs>
</ds:datastoreItem>
</file>

<file path=customXml/itemProps2.xml><?xml version="1.0" encoding="utf-8"?>
<ds:datastoreItem xmlns:ds="http://schemas.openxmlformats.org/officeDocument/2006/customXml" ds:itemID="{3D531B4C-5E3F-4E97-824E-618EDF22B44B}">
  <ds:schemaRefs>
    <ds:schemaRef ds:uri="59dd4731-d97c-46f5-a34c-4650ee76824a"/>
    <ds:schemaRef ds:uri="cae2aad6-7a26-4866-9327-7b7d2c851683"/>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E926D5D4-0DA2-4542-B0F8-1A3458AC1AA0}">
  <ds:schemaRefs>
    <ds:schemaRef ds:uri="http://schemas.openxmlformats.org/package/2006/metadata/core-properties"/>
    <ds:schemaRef ds:uri="http://schemas.microsoft.com/office/2006/documentManagement/types"/>
    <ds:schemaRef ds:uri="cae2aad6-7a26-4866-9327-7b7d2c851683"/>
    <ds:schemaRef ds:uri="http://purl.org/dc/elements/1.1/"/>
    <ds:schemaRef ds:uri="http://schemas.microsoft.com/office/2006/metadata/properties"/>
    <ds:schemaRef ds:uri="http://schemas.microsoft.com/office/infopath/2007/PartnerControls"/>
    <ds:schemaRef ds:uri="http://purl.org/dc/terms/"/>
    <ds:schemaRef ds:uri="59dd4731-d97c-46f5-a34c-4650ee76824a"/>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349</TotalTime>
  <Words>8689</Words>
  <Application>Microsoft Office PowerPoint</Application>
  <PresentationFormat>Widescreen</PresentationFormat>
  <Paragraphs>852</Paragraphs>
  <Slides>44</Slides>
  <Notes>40</Notes>
  <HiddenSlides>0</HiddenSlides>
  <MMClips>1</MMClips>
  <ScaleCrop>false</ScaleCrop>
  <HeadingPairs>
    <vt:vector size="6" baseType="variant">
      <vt:variant>
        <vt:lpstr>Fonts Used</vt:lpstr>
      </vt:variant>
      <vt:variant>
        <vt:i4>17</vt:i4>
      </vt:variant>
      <vt:variant>
        <vt:lpstr>Theme</vt:lpstr>
      </vt:variant>
      <vt:variant>
        <vt:i4>2</vt:i4>
      </vt:variant>
      <vt:variant>
        <vt:lpstr>Slide Titles</vt:lpstr>
      </vt:variant>
      <vt:variant>
        <vt:i4>44</vt:i4>
      </vt:variant>
    </vt:vector>
  </HeadingPairs>
  <TitlesOfParts>
    <vt:vector size="63" baseType="lpstr">
      <vt:lpstr>Arial</vt:lpstr>
      <vt:lpstr>Arial Bold</vt:lpstr>
      <vt:lpstr>Arial,Sans-Serif</vt:lpstr>
      <vt:lpstr>Calibri</vt:lpstr>
      <vt:lpstr>Calibri-Bold</vt:lpstr>
      <vt:lpstr>Canva Sans Bold</vt:lpstr>
      <vt:lpstr>Courier New</vt:lpstr>
      <vt:lpstr>Gill Sans MT</vt:lpstr>
      <vt:lpstr>Helios Extended</vt:lpstr>
      <vt:lpstr>inherit</vt:lpstr>
      <vt:lpstr>Rubik</vt:lpstr>
      <vt:lpstr>Symbol</vt:lpstr>
      <vt:lpstr>Tenorite</vt:lpstr>
      <vt:lpstr>Times New Roman</vt:lpstr>
      <vt:lpstr>Whitney SSm A</vt:lpstr>
      <vt:lpstr>Wingdings</vt:lpstr>
      <vt:lpstr>Wingdings 2</vt:lpstr>
      <vt:lpstr>Dividend</vt:lpstr>
      <vt:lpstr>Office Theme</vt:lpstr>
      <vt:lpstr>What’s New In Medicare 2024</vt:lpstr>
      <vt:lpstr>What We Will Cover</vt:lpstr>
      <vt:lpstr>What is Medicare?</vt:lpstr>
      <vt:lpstr>PowerPoint Presentation</vt:lpstr>
      <vt:lpstr>Original Medicare Updates</vt:lpstr>
      <vt:lpstr>Original Medicare –2024 Info</vt:lpstr>
      <vt:lpstr>Medicare Prescription Drug Benefit Updates</vt:lpstr>
      <vt:lpstr>Part D Plan Enrollment Things to Consider</vt:lpstr>
      <vt:lpstr>Medicare Advantage Plan Enrollment Things to Consider</vt:lpstr>
      <vt:lpstr>Medicare Advantage Open  Enrollment Period</vt:lpstr>
      <vt:lpstr>Medigap Update</vt:lpstr>
      <vt:lpstr>Medigap Plans- Extra Benefits</vt:lpstr>
      <vt:lpstr>2024 Medicare &amp; You Book: What’s New</vt:lpstr>
      <vt:lpstr>Enrollment Periods</vt:lpstr>
      <vt:lpstr>Special Enrollment Periods (SEP)</vt:lpstr>
      <vt:lpstr>Public Health Emergency Unwinding and SEP</vt:lpstr>
      <vt:lpstr>A FEW Things to remember</vt:lpstr>
      <vt:lpstr>Medicare and Employee Coverage</vt:lpstr>
      <vt:lpstr>Part D Income Related Medicare Adjustment Amount (IRMAA)</vt:lpstr>
      <vt:lpstr>2024 Part D IRMAA</vt:lpstr>
      <vt:lpstr>2024 Part B IRMAA</vt:lpstr>
      <vt:lpstr> </vt:lpstr>
      <vt:lpstr>Extra Help/Low-income Subsidy</vt:lpstr>
      <vt:lpstr>Coverage Gap/Donut Hole</vt:lpstr>
      <vt:lpstr>Medicare Plan Finder </vt:lpstr>
      <vt:lpstr>Medicare Plan Finder Star Rating System</vt:lpstr>
      <vt:lpstr>Low Performing Plans &amp;  Medicare Website</vt:lpstr>
      <vt:lpstr>Annual Plan Changes</vt:lpstr>
      <vt:lpstr>Inflation Reduction Act of 2022</vt:lpstr>
      <vt:lpstr>IRA: Medicare Prescription Drug Provisions</vt:lpstr>
      <vt:lpstr>Timeline </vt:lpstr>
      <vt:lpstr>Marketing and scams</vt:lpstr>
      <vt:lpstr>Senior medicare patrol</vt:lpstr>
      <vt:lpstr>Marketing Guidelines</vt:lpstr>
      <vt:lpstr>Being safe on the phone and internet &amp; Staying safe from TV and Radio Ads</vt:lpstr>
      <vt:lpstr>Medicare Preventive Services</vt:lpstr>
      <vt:lpstr>Paying for Preventive Services</vt:lpstr>
      <vt:lpstr>“Welcome to Medicare” Visit</vt:lpstr>
      <vt:lpstr>Yearly Wellness Visit</vt:lpstr>
      <vt:lpstr>Wellness and Preventive Services</vt:lpstr>
      <vt:lpstr>Wellness and Preventive Services</vt:lpstr>
      <vt:lpstr>A MMAP Counselor Can Help</vt:lpstr>
      <vt:lpstr>Questions? </vt:lpstr>
      <vt:lpstr>More Information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Medicare 2021 Changes What can we expect?</dc:title>
  <dc:creator>Melissa Devine</dc:creator>
  <cp:lastModifiedBy>Kathleen Yanik</cp:lastModifiedBy>
  <cp:revision>5</cp:revision>
  <cp:lastPrinted>2020-10-13T21:49:43Z</cp:lastPrinted>
  <dcterms:created xsi:type="dcterms:W3CDTF">2020-09-29T18:40:33Z</dcterms:created>
  <dcterms:modified xsi:type="dcterms:W3CDTF">2023-10-18T14:20:57Z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0x0101008AC041D6137ECA4EB34266110C872975</vt:lpwstr>
  </property>
  <property fmtid="{D5CDD505-2E9C-101B-9397-08002B2CF9AE}" pid="3" name="MediaServiceImageTags">
    <vt:lpwstr/>
  </property>
</Properties>
</file>