
<file path=[Content_Types].xml><?xml version="1.0" encoding="utf-8"?>
<Types xmlns="http://schemas.openxmlformats.org/package/2006/content-types">
  <Default Extension="emf" ContentType="image/x-emf"/>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12"/>
  </p:notesMasterIdLst>
  <p:handoutMasterIdLst>
    <p:handoutMasterId r:id="rId13"/>
  </p:handoutMasterIdLst>
  <p:sldIdLst>
    <p:sldId id="256" r:id="rId2"/>
    <p:sldId id="259" r:id="rId3"/>
    <p:sldId id="276" r:id="rId4"/>
    <p:sldId id="275" r:id="rId5"/>
    <p:sldId id="283" r:id="rId6"/>
    <p:sldId id="281" r:id="rId7"/>
    <p:sldId id="293" r:id="rId8"/>
    <p:sldId id="290" r:id="rId9"/>
    <p:sldId id="288" r:id="rId10"/>
    <p:sldId id="295" r:id="rId11"/>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327" autoAdjust="0"/>
    <p:restoredTop sz="80070" autoAdjust="0"/>
  </p:normalViewPr>
  <p:slideViewPr>
    <p:cSldViewPr>
      <p:cViewPr varScale="1">
        <p:scale>
          <a:sx n="68" d="100"/>
          <a:sy n="68" d="100"/>
        </p:scale>
        <p:origin x="1392"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10" tIns="48306" rIns="96610" bIns="48306" rtlCol="0"/>
          <a:lstStyle>
            <a:lvl1pPr algn="l">
              <a:defRPr sz="1200"/>
            </a:lvl1pPr>
          </a:lstStyle>
          <a:p>
            <a:endParaRPr lang="en-US" dirty="0"/>
          </a:p>
        </p:txBody>
      </p:sp>
      <p:sp>
        <p:nvSpPr>
          <p:cNvPr id="3" name="Date Placeholder 2"/>
          <p:cNvSpPr>
            <a:spLocks noGrp="1"/>
          </p:cNvSpPr>
          <p:nvPr>
            <p:ph type="dt" sz="quarter" idx="1"/>
          </p:nvPr>
        </p:nvSpPr>
        <p:spPr>
          <a:xfrm>
            <a:off x="4143587" y="0"/>
            <a:ext cx="3169920" cy="480060"/>
          </a:xfrm>
          <a:prstGeom prst="rect">
            <a:avLst/>
          </a:prstGeom>
        </p:spPr>
        <p:txBody>
          <a:bodyPr vert="horz" lIns="96610" tIns="48306" rIns="96610" bIns="48306" rtlCol="0"/>
          <a:lstStyle>
            <a:lvl1pPr algn="r">
              <a:defRPr sz="1200"/>
            </a:lvl1pPr>
          </a:lstStyle>
          <a:p>
            <a:fld id="{4D223AD1-2AE2-434C-B03A-7D9B667B669D}" type="datetimeFigureOut">
              <a:rPr lang="en-US" smtClean="0"/>
              <a:pPr/>
              <a:t>6/30/2021</a:t>
            </a:fld>
            <a:endParaRPr lang="en-US" dirty="0"/>
          </a:p>
        </p:txBody>
      </p:sp>
      <p:sp>
        <p:nvSpPr>
          <p:cNvPr id="4" name="Footer Placeholder 3"/>
          <p:cNvSpPr>
            <a:spLocks noGrp="1"/>
          </p:cNvSpPr>
          <p:nvPr>
            <p:ph type="ftr" sz="quarter" idx="2"/>
          </p:nvPr>
        </p:nvSpPr>
        <p:spPr>
          <a:xfrm>
            <a:off x="0" y="9119474"/>
            <a:ext cx="3169920" cy="480060"/>
          </a:xfrm>
          <a:prstGeom prst="rect">
            <a:avLst/>
          </a:prstGeom>
        </p:spPr>
        <p:txBody>
          <a:bodyPr vert="horz" lIns="96610" tIns="48306" rIns="96610" bIns="48306"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10" tIns="48306" rIns="96610" bIns="48306" rtlCol="0" anchor="b"/>
          <a:lstStyle>
            <a:lvl1pPr algn="r">
              <a:defRPr sz="1200"/>
            </a:lvl1pPr>
          </a:lstStyle>
          <a:p>
            <a:fld id="{A6F9F271-941D-497B-BD6B-00B50FAB0EC6}" type="slidenum">
              <a:rPr lang="en-US" smtClean="0"/>
              <a:pPr/>
              <a:t>‹#›</a:t>
            </a:fld>
            <a:endParaRPr lang="en-US" dirty="0"/>
          </a:p>
        </p:txBody>
      </p:sp>
    </p:spTree>
    <p:extLst>
      <p:ext uri="{BB962C8B-B14F-4D97-AF65-F5344CB8AC3E}">
        <p14:creationId xmlns:p14="http://schemas.microsoft.com/office/powerpoint/2010/main" val="6909725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3170583" cy="480388"/>
          </a:xfrm>
          <a:prstGeom prst="rect">
            <a:avLst/>
          </a:prstGeom>
        </p:spPr>
        <p:txBody>
          <a:bodyPr vert="horz" lIns="94809" tIns="47404" rIns="94809" bIns="47404" rtlCol="0"/>
          <a:lstStyle>
            <a:lvl1pPr algn="l">
              <a:defRPr sz="1200"/>
            </a:lvl1pPr>
          </a:lstStyle>
          <a:p>
            <a:endParaRPr lang="en-US" dirty="0"/>
          </a:p>
        </p:txBody>
      </p:sp>
      <p:sp>
        <p:nvSpPr>
          <p:cNvPr id="3" name="Date Placeholder 2"/>
          <p:cNvSpPr>
            <a:spLocks noGrp="1"/>
          </p:cNvSpPr>
          <p:nvPr>
            <p:ph type="dt" idx="1"/>
          </p:nvPr>
        </p:nvSpPr>
        <p:spPr>
          <a:xfrm>
            <a:off x="4142965" y="0"/>
            <a:ext cx="3170583" cy="480388"/>
          </a:xfrm>
          <a:prstGeom prst="rect">
            <a:avLst/>
          </a:prstGeom>
        </p:spPr>
        <p:txBody>
          <a:bodyPr vert="horz" lIns="94809" tIns="47404" rIns="94809" bIns="47404" rtlCol="0"/>
          <a:lstStyle>
            <a:lvl1pPr algn="r">
              <a:defRPr sz="1200"/>
            </a:lvl1pPr>
          </a:lstStyle>
          <a:p>
            <a:fld id="{C5525C07-9A07-4DBD-A91C-57867508CE8B}" type="datetimeFigureOut">
              <a:rPr lang="en-US" smtClean="0"/>
              <a:pPr/>
              <a:t>6/30/2021</a:t>
            </a:fld>
            <a:endParaRPr lang="en-US" dirty="0"/>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4809" tIns="47404" rIns="94809" bIns="47404" rtlCol="0" anchor="ctr"/>
          <a:lstStyle/>
          <a:p>
            <a:endParaRPr lang="en-US" dirty="0"/>
          </a:p>
        </p:txBody>
      </p:sp>
      <p:sp>
        <p:nvSpPr>
          <p:cNvPr id="5" name="Notes Placeholder 4"/>
          <p:cNvSpPr>
            <a:spLocks noGrp="1"/>
          </p:cNvSpPr>
          <p:nvPr>
            <p:ph type="body" sz="quarter" idx="3"/>
          </p:nvPr>
        </p:nvSpPr>
        <p:spPr>
          <a:xfrm>
            <a:off x="732186" y="4561229"/>
            <a:ext cx="5850835" cy="4320213"/>
          </a:xfrm>
          <a:prstGeom prst="rect">
            <a:avLst/>
          </a:prstGeom>
        </p:spPr>
        <p:txBody>
          <a:bodyPr vert="horz" lIns="94809" tIns="47404" rIns="94809" bIns="4740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3" y="9119173"/>
            <a:ext cx="3170583" cy="480388"/>
          </a:xfrm>
          <a:prstGeom prst="rect">
            <a:avLst/>
          </a:prstGeom>
        </p:spPr>
        <p:txBody>
          <a:bodyPr vert="horz" lIns="94809" tIns="47404" rIns="94809" bIns="4740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2965" y="9119173"/>
            <a:ext cx="3170583" cy="480388"/>
          </a:xfrm>
          <a:prstGeom prst="rect">
            <a:avLst/>
          </a:prstGeom>
        </p:spPr>
        <p:txBody>
          <a:bodyPr vert="horz" lIns="94809" tIns="47404" rIns="94809" bIns="47404" rtlCol="0" anchor="b"/>
          <a:lstStyle>
            <a:lvl1pPr algn="r">
              <a:defRPr sz="1200"/>
            </a:lvl1pPr>
          </a:lstStyle>
          <a:p>
            <a:fld id="{FAACA271-516C-45BF-A9FF-315A6E65410F}" type="slidenum">
              <a:rPr lang="en-US" smtClean="0"/>
              <a:pPr/>
              <a:t>‹#›</a:t>
            </a:fld>
            <a:endParaRPr lang="en-US" dirty="0"/>
          </a:p>
        </p:txBody>
      </p:sp>
    </p:spTree>
    <p:extLst>
      <p:ext uri="{BB962C8B-B14F-4D97-AF65-F5344CB8AC3E}">
        <p14:creationId xmlns:p14="http://schemas.microsoft.com/office/powerpoint/2010/main" val="750328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19138"/>
            <a:ext cx="48006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ACA271-516C-45BF-A9FF-315A6E65410F}" type="slidenum">
              <a:rPr lang="en-US" smtClean="0"/>
              <a:pPr/>
              <a:t>1</a:t>
            </a:fld>
            <a:endParaRPr lang="en-US" dirty="0"/>
          </a:p>
        </p:txBody>
      </p:sp>
    </p:spTree>
    <p:extLst>
      <p:ext uri="{BB962C8B-B14F-4D97-AF65-F5344CB8AC3E}">
        <p14:creationId xmlns:p14="http://schemas.microsoft.com/office/powerpoint/2010/main" val="2685612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19138"/>
            <a:ext cx="48006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ACA271-516C-45BF-A9FF-315A6E65410F}" type="slidenum">
              <a:rPr lang="en-US" smtClean="0"/>
              <a:pPr/>
              <a:t>2</a:t>
            </a:fld>
            <a:endParaRPr lang="en-US" dirty="0"/>
          </a:p>
        </p:txBody>
      </p:sp>
    </p:spTree>
    <p:extLst>
      <p:ext uri="{BB962C8B-B14F-4D97-AF65-F5344CB8AC3E}">
        <p14:creationId xmlns:p14="http://schemas.microsoft.com/office/powerpoint/2010/main" val="4171160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19138"/>
            <a:ext cx="48006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ACA271-516C-45BF-A9FF-315A6E65410F}" type="slidenum">
              <a:rPr lang="en-US" smtClean="0"/>
              <a:pPr/>
              <a:t>3</a:t>
            </a:fld>
            <a:endParaRPr lang="en-US" dirty="0"/>
          </a:p>
        </p:txBody>
      </p:sp>
    </p:spTree>
    <p:extLst>
      <p:ext uri="{BB962C8B-B14F-4D97-AF65-F5344CB8AC3E}">
        <p14:creationId xmlns:p14="http://schemas.microsoft.com/office/powerpoint/2010/main" val="24463906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19138"/>
            <a:ext cx="48006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ACA271-516C-45BF-A9FF-315A6E65410F}" type="slidenum">
              <a:rPr lang="en-US" smtClean="0"/>
              <a:pPr/>
              <a:t>4</a:t>
            </a:fld>
            <a:endParaRPr lang="en-US" dirty="0"/>
          </a:p>
        </p:txBody>
      </p:sp>
    </p:spTree>
    <p:extLst>
      <p:ext uri="{BB962C8B-B14F-4D97-AF65-F5344CB8AC3E}">
        <p14:creationId xmlns:p14="http://schemas.microsoft.com/office/powerpoint/2010/main" val="40488932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19138"/>
            <a:ext cx="48006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ACA271-516C-45BF-A9FF-315A6E65410F}" type="slidenum">
              <a:rPr lang="en-US" smtClean="0"/>
              <a:pPr/>
              <a:t>5</a:t>
            </a:fld>
            <a:endParaRPr lang="en-US" dirty="0"/>
          </a:p>
        </p:txBody>
      </p:sp>
    </p:spTree>
    <p:extLst>
      <p:ext uri="{BB962C8B-B14F-4D97-AF65-F5344CB8AC3E}">
        <p14:creationId xmlns:p14="http://schemas.microsoft.com/office/powerpoint/2010/main" val="42838662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19138"/>
            <a:ext cx="48006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ACA271-516C-45BF-A9FF-315A6E65410F}"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40488932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19138"/>
            <a:ext cx="48006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ACA271-516C-45BF-A9FF-315A6E65410F}" type="slidenum">
              <a:rPr lang="en-US" smtClean="0"/>
              <a:pPr/>
              <a:t>7</a:t>
            </a:fld>
            <a:endParaRPr lang="en-US" dirty="0"/>
          </a:p>
        </p:txBody>
      </p:sp>
    </p:spTree>
    <p:extLst>
      <p:ext uri="{BB962C8B-B14F-4D97-AF65-F5344CB8AC3E}">
        <p14:creationId xmlns:p14="http://schemas.microsoft.com/office/powerpoint/2010/main" val="27083320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46304" y="6391657"/>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F7874FAA-47F9-4265-99CB-0F86D0ACC7F4}" type="datetime1">
              <a:rPr lang="en-US" smtClean="0"/>
              <a:pPr/>
              <a:t>6/30/2021</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a:xfrm>
            <a:off x="4343400" y="2199451"/>
            <a:ext cx="457200" cy="441325"/>
          </a:xfrm>
        </p:spPr>
        <p:txBody>
          <a:bodyPr/>
          <a:lstStyle>
            <a:lvl1pPr>
              <a:defRPr>
                <a:solidFill>
                  <a:schemeClr val="accent3">
                    <a:shade val="75000"/>
                  </a:schemeClr>
                </a:solidFill>
              </a:defRPr>
            </a:lvl1pPr>
          </a:lstStyle>
          <a:p>
            <a:fld id="{2E4B9A99-E1BA-48F6-A1D3-58BD6EDAD408}"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a:t>Click to edit Master title style</a:t>
            </a:r>
          </a:p>
        </p:txBody>
      </p:sp>
      <p:sp>
        <p:nvSpPr>
          <p:cNvPr id="4" name="Date Placeholder 3"/>
          <p:cNvSpPr>
            <a:spLocks noGrp="1"/>
          </p:cNvSpPr>
          <p:nvPr>
            <p:ph type="dt" sz="half" idx="10"/>
          </p:nvPr>
        </p:nvSpPr>
        <p:spPr/>
        <p:txBody>
          <a:bodyPr/>
          <a:lstStyle/>
          <a:p>
            <a:fld id="{1A6EB814-E8CB-4FA6-BB39-FFE44436FACE}" type="datetime1">
              <a:rPr lang="en-US" smtClean="0"/>
              <a:pPr/>
              <a:t>6/30/2021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4361688" y="1026373"/>
            <a:ext cx="457200" cy="441325"/>
          </a:xfrm>
        </p:spPr>
        <p:txBody>
          <a:bodyPr/>
          <a:lstStyle/>
          <a:p>
            <a:fld id="{2E4B9A99-E1BA-48F6-A1D3-58BD6EDAD408}" type="slidenum">
              <a:rPr lang="en-US" smtClean="0"/>
              <a:pPr/>
              <a:t>‹#›</a:t>
            </a:fld>
            <a:endParaRPr lang="en-US" dirty="0"/>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1368426" y="2743201"/>
            <a:ext cx="6480175"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3" name="Rectangle 12"/>
          <p:cNvSpPr>
            <a:spLocks noChangeArrowheads="1"/>
          </p:cNvSpPr>
          <p:nvPr/>
        </p:nvSpPr>
        <p:spPr bwMode="auto">
          <a:xfrm>
            <a:off x="146304" y="6391657"/>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41B113C9-01A7-423F-9F66-D27F39F9F982}" type="datetime1">
              <a:rPr lang="en-US" smtClean="0"/>
              <a:pPr/>
              <a:t>6/30/2021</a:t>
            </a:fld>
            <a:endParaRPr lang="en-US" dirty="0"/>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4343400" y="2199451"/>
            <a:ext cx="457200" cy="441325"/>
          </a:xfrm>
        </p:spPr>
        <p:txBody>
          <a:bodyPr/>
          <a:lstStyle>
            <a:lvl1pPr>
              <a:defRPr>
                <a:solidFill>
                  <a:schemeClr val="accent3">
                    <a:shade val="75000"/>
                  </a:schemeClr>
                </a:solidFill>
              </a:defRPr>
            </a:lvl1pPr>
          </a:lstStyle>
          <a:p>
            <a:fld id="{2E4B9A99-E1BA-48F6-A1D3-58BD6EDAD408}" type="slidenum">
              <a:rPr lang="en-US" smtClean="0"/>
              <a:pPr/>
              <a:t>‹#›</a:t>
            </a:fld>
            <a:endParaRPr lang="en-US" dirty="0"/>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a:t>Click to edit Master title style</a:t>
            </a:r>
          </a:p>
        </p:txBody>
      </p:sp>
      <p:sp>
        <p:nvSpPr>
          <p:cNvPr id="5" name="Date Placeholder 4"/>
          <p:cNvSpPr>
            <a:spLocks noGrp="1"/>
          </p:cNvSpPr>
          <p:nvPr>
            <p:ph type="dt" sz="half" idx="10"/>
          </p:nvPr>
        </p:nvSpPr>
        <p:spPr>
          <a:xfrm>
            <a:off x="5791200" y="6409944"/>
            <a:ext cx="3044952" cy="365760"/>
          </a:xfrm>
        </p:spPr>
        <p:txBody>
          <a:bodyPr/>
          <a:lstStyle/>
          <a:p>
            <a:fld id="{A44E03CE-1290-4173-8074-77CB4756F953}" type="datetime1">
              <a:rPr lang="en-US" smtClean="0"/>
              <a:pPr/>
              <a:t>6/30/2021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4B9A99-E1BA-48F6-A1D3-58BD6EDAD408}" type="slidenum">
              <a:rPr lang="en-US" smtClean="0"/>
              <a:pPr/>
              <a:t>‹#›</a:t>
            </a:fld>
            <a:endParaRPr lang="en-US" dirty="0"/>
          </a:p>
        </p:txBody>
      </p:sp>
      <p:sp>
        <p:nvSpPr>
          <p:cNvPr id="8" name="Straight Connector 7"/>
          <p:cNvSpPr>
            <a:spLocks noChangeShapeType="1"/>
          </p:cNvSpPr>
          <p:nvPr/>
        </p:nvSpPr>
        <p:spPr bwMode="auto">
          <a:xfrm flipV="1">
            <a:off x="4563081" y="1575653"/>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301753" y="1524001"/>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91331"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11256012-ED60-4A60-8DD7-312149150625}" type="datetime1">
              <a:rPr lang="en-US" smtClean="0"/>
              <a:pPr/>
              <a:t>6/30/2021</a:t>
            </a:fld>
            <a:endParaRPr lang="en-US" dirty="0"/>
          </a:p>
        </p:txBody>
      </p:sp>
      <p:sp>
        <p:nvSpPr>
          <p:cNvPr id="8" name="Footer Placeholder 7"/>
          <p:cNvSpPr>
            <a:spLocks noGrp="1"/>
          </p:cNvSpPr>
          <p:nvPr>
            <p:ph type="ftr" sz="quarter" idx="11"/>
          </p:nvPr>
        </p:nvSpPr>
        <p:spPr>
          <a:xfrm>
            <a:off x="304800" y="6409944"/>
            <a:ext cx="3581400" cy="365760"/>
          </a:xfrm>
        </p:spPr>
        <p:txBody>
          <a:bodyPr/>
          <a:lstStyle/>
          <a:p>
            <a:endParaRPr lang="en-US" dirty="0"/>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4"/>
            <a:ext cx="4041648" cy="3818404"/>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lide Number Placeholder 8"/>
          <p:cNvSpPr>
            <a:spLocks noGrp="1"/>
          </p:cNvSpPr>
          <p:nvPr>
            <p:ph type="sldNum" sz="quarter" idx="12"/>
          </p:nvPr>
        </p:nvSpPr>
        <p:spPr>
          <a:xfrm>
            <a:off x="4343400" y="1042417"/>
            <a:ext cx="457200" cy="441325"/>
          </a:xfrm>
        </p:spPr>
        <p:txBody>
          <a:bodyPr/>
          <a:lstStyle>
            <a:lvl1pPr algn="ctr">
              <a:defRPr/>
            </a:lvl1pPr>
          </a:lstStyle>
          <a:p>
            <a:fld id="{2E4B9A99-E1BA-48F6-A1D3-58BD6EDAD408}" type="slidenum">
              <a:rPr lang="en-US" smtClean="0"/>
              <a:pPr/>
              <a:t>‹#›</a:t>
            </a:fld>
            <a:endParaRPr lang="en-US" dirty="0"/>
          </a:p>
        </p:txBody>
      </p:sp>
      <p:sp>
        <p:nvSpPr>
          <p:cNvPr id="23" name="Title 22"/>
          <p:cNvSpPr>
            <a:spLocks noGrp="1"/>
          </p:cNvSpPr>
          <p:nvPr>
            <p:ph type="title"/>
          </p:nvPr>
        </p:nvSpPr>
        <p:spPr/>
        <p:txBody>
          <a:bodyPr rtlCol="0" anchor="b" anchorCtr="0"/>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471F7732-24AD-4E24-9215-B4CC3C113B93}" type="datetime1">
              <a:rPr lang="en-US" smtClean="0"/>
              <a:pPr/>
              <a:t>6/30/2021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4343400" y="1036021"/>
            <a:ext cx="457200" cy="441325"/>
          </a:xfrm>
        </p:spPr>
        <p:txBody>
          <a:bodyPr/>
          <a:lstStyle/>
          <a:p>
            <a:fld id="{2E4B9A99-E1BA-48F6-A1D3-58BD6EDAD408}"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Rectangle 4"/>
          <p:cNvSpPr>
            <a:spLocks noChangeArrowheads="1"/>
          </p:cNvSpPr>
          <p:nvPr/>
        </p:nvSpPr>
        <p:spPr bwMode="auto">
          <a:xfrm>
            <a:off x="146304" y="6391657"/>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45EDF597-F4E8-4CCE-A83A-8C53B2100DD8}" type="datetime1">
              <a:rPr lang="en-US" smtClean="0"/>
              <a:pPr/>
              <a:t>6/30/2021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2E4B9A99-E1BA-48F6-A1D3-58BD6EDAD408}"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a:t>Click to edit Master title style</a:t>
            </a:r>
          </a:p>
        </p:txBody>
      </p:sp>
      <p:sp>
        <p:nvSpPr>
          <p:cNvPr id="3" name="Text Placeholder 2"/>
          <p:cNvSpPr>
            <a:spLocks noGrp="1"/>
          </p:cNvSpPr>
          <p:nvPr>
            <p:ph type="body" idx="2"/>
          </p:nvPr>
        </p:nvSpPr>
        <p:spPr>
          <a:xfrm>
            <a:off x="381000" y="1981201"/>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9"/>
            <a:ext cx="457200" cy="441325"/>
          </a:xfrm>
        </p:spPr>
        <p:txBody>
          <a:bodyPr/>
          <a:lstStyle>
            <a:lvl1pPr>
              <a:defRPr>
                <a:solidFill>
                  <a:schemeClr val="accent3">
                    <a:shade val="75000"/>
                  </a:schemeClr>
                </a:solidFill>
              </a:defRPr>
            </a:lvl1pPr>
          </a:lstStyle>
          <a:p>
            <a:fld id="{2E4B9A99-E1BA-48F6-A1D3-58BD6EDAD408}" type="slidenum">
              <a:rPr lang="en-US" smtClean="0"/>
              <a:pPr/>
              <a:t>‹#›</a:t>
            </a:fld>
            <a:endParaRPr lang="en-US" dirty="0"/>
          </a:p>
        </p:txBody>
      </p:sp>
      <p:sp>
        <p:nvSpPr>
          <p:cNvPr id="21" name="Rectangle 20"/>
          <p:cNvSpPr>
            <a:spLocks noChangeArrowheads="1"/>
          </p:cNvSpPr>
          <p:nvPr/>
        </p:nvSpPr>
        <p:spPr bwMode="auto">
          <a:xfrm>
            <a:off x="149352" y="638838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p:txBody>
          <a:bodyPr/>
          <a:lstStyle/>
          <a:p>
            <a:fld id="{56B5CF45-32F5-4344-BADF-6F2B28817866}" type="datetime1">
              <a:rPr lang="en-US" smtClean="0"/>
              <a:pPr/>
              <a:t>6/30/2021</a:t>
            </a:fld>
            <a:endParaRPr lang="en-US" dirty="0"/>
          </a:p>
        </p:txBody>
      </p:sp>
      <p:sp>
        <p:nvSpPr>
          <p:cNvPr id="6" name="Footer Placeholder 5"/>
          <p:cNvSpPr>
            <a:spLocks noGrp="1"/>
          </p:cNvSpPr>
          <p:nvPr>
            <p:ph type="ftr" sz="quarter" idx="11"/>
          </p:nvPr>
        </p:nvSpPr>
        <p:spPr>
          <a:xfrm>
            <a:off x="301752" y="6410848"/>
            <a:ext cx="3383280" cy="365760"/>
          </a:xfrm>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9"/>
            <a:ext cx="457200" cy="441325"/>
          </a:xfrm>
        </p:spPr>
        <p:txBody>
          <a:bodyPr/>
          <a:lstStyle/>
          <a:p>
            <a:fld id="{2E4B9A99-E1BA-48F6-A1D3-58BD6EDAD408}" type="slidenum">
              <a:rPr lang="en-US" smtClean="0"/>
              <a:pPr/>
              <a:t>‹#›</a:t>
            </a:fld>
            <a:endParaRPr lang="en-US" dirty="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a:t>Click to edit Master title style</a:t>
            </a:r>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dirty="0"/>
              <a:t>Click icon to add picture</a:t>
            </a:r>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22" name="Rectangle 21"/>
          <p:cNvSpPr>
            <a:spLocks noChangeArrowheads="1"/>
          </p:cNvSpPr>
          <p:nvPr/>
        </p:nvSpPr>
        <p:spPr bwMode="auto">
          <a:xfrm>
            <a:off x="149352" y="638838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a:xfrm>
            <a:off x="5788152" y="6404984"/>
            <a:ext cx="3044952" cy="365760"/>
          </a:xfrm>
        </p:spPr>
        <p:txBody>
          <a:bodyPr/>
          <a:lstStyle/>
          <a:p>
            <a:fld id="{ACB3DF10-F47F-47A3-A6B7-D127876AF541}" type="datetime1">
              <a:rPr lang="en-US" smtClean="0"/>
              <a:pPr/>
              <a:t>6/30/2021</a:t>
            </a:fld>
            <a:endParaRPr lang="en-US" dirty="0"/>
          </a:p>
        </p:txBody>
      </p:sp>
      <p:sp>
        <p:nvSpPr>
          <p:cNvPr id="6" name="Footer Placeholder 5"/>
          <p:cNvSpPr>
            <a:spLocks noGrp="1"/>
          </p:cNvSpPr>
          <p:nvPr>
            <p:ph type="ftr" sz="quarter" idx="11"/>
          </p:nvPr>
        </p:nvSpPr>
        <p:spPr>
          <a:xfrm>
            <a:off x="301752" y="6410848"/>
            <a:ext cx="3584448" cy="365760"/>
          </a:xfr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AB96DEF-8A0B-4C81-BA3B-CAEFB367B394}" type="datetime1">
              <a:rPr lang="en-US" smtClean="0"/>
              <a:pPr/>
              <a:t>6/30/2021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4B9A99-E1BA-48F6-A1D3-58BD6EDAD408}"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a:spLocks noChangeArrowheads="1"/>
          </p:cNvSpPr>
          <p:nvPr/>
        </p:nvSpPr>
        <p:spPr bwMode="auto">
          <a:xfrm>
            <a:off x="146304" y="6391657"/>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6915912" y="3009902"/>
            <a:ext cx="457200" cy="441325"/>
          </a:xfrm>
        </p:spPr>
        <p:txBody>
          <a:bodyPr/>
          <a:lstStyle/>
          <a:p>
            <a:fld id="{2E4B9A99-E1BA-48F6-A1D3-58BD6EDAD408}" type="slidenum">
              <a:rPr lang="en-US" smtClean="0"/>
              <a:pPr/>
              <a:t>‹#›</a:t>
            </a:fld>
            <a:endParaRPr lang="en-US" dirty="0"/>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6AE5FDE-B34E-4780-B560-9746A1996174}" type="datetime1">
              <a:rPr lang="en-US" smtClean="0"/>
              <a:pPr/>
              <a:t>6/30/2021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 name="Vertical Title 1"/>
          <p:cNvSpPr>
            <a:spLocks noGrp="1"/>
          </p:cNvSpPr>
          <p:nvPr>
            <p:ph type="title" orient="vert"/>
          </p:nvPr>
        </p:nvSpPr>
        <p:spPr>
          <a:xfrm>
            <a:off x="7391400" y="304802"/>
            <a:ext cx="1447800" cy="5851525"/>
          </a:xfrm>
        </p:spPr>
        <p:txBody>
          <a:bodyPr vert="eaVert"/>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1"/>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auto">
          <a:xfrm>
            <a:off x="149352" y="638838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743F8E3A-6753-4493-9EBC-C3A61A85EFBD}" type="datetime1">
              <a:rPr lang="en-US" smtClean="0"/>
              <a:pPr/>
              <a:t>6/30/2021</a:t>
            </a:fld>
            <a:endParaRPr lang="en-US" dirty="0"/>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dirty="0"/>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4343400" y="1040175"/>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2E4B9A99-E1BA-48F6-A1D3-58BD6EDAD408}"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hdr="0" ft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endParaRPr lang="en-US" sz="1800" dirty="0"/>
          </a:p>
          <a:p>
            <a:r>
              <a:rPr lang="en-US" sz="1800" dirty="0"/>
              <a:t>FINANCE COMMITTEE</a:t>
            </a:r>
          </a:p>
          <a:p>
            <a:r>
              <a:rPr lang="en-US" sz="1800" dirty="0"/>
              <a:t>2022 Budget presentation</a:t>
            </a:r>
          </a:p>
          <a:p>
            <a:r>
              <a:rPr lang="en-US" sz="1800" dirty="0"/>
              <a:t>August 20, 2021</a:t>
            </a:r>
          </a:p>
          <a:p>
            <a:endParaRPr lang="en-US" sz="1800" dirty="0"/>
          </a:p>
          <a:p>
            <a:endParaRPr lang="en-US" sz="1800" dirty="0"/>
          </a:p>
          <a:p>
            <a:endParaRPr lang="en-US" sz="1800" dirty="0"/>
          </a:p>
        </p:txBody>
      </p:sp>
      <p:sp>
        <p:nvSpPr>
          <p:cNvPr id="2" name="Title 1"/>
          <p:cNvSpPr>
            <a:spLocks noGrp="1"/>
          </p:cNvSpPr>
          <p:nvPr>
            <p:ph type="ctrTitle"/>
          </p:nvPr>
        </p:nvSpPr>
        <p:spPr/>
        <p:txBody>
          <a:bodyPr>
            <a:normAutofit/>
          </a:bodyPr>
          <a:lstStyle/>
          <a:p>
            <a:endParaRPr lang="en-US" sz="2400" u="sng" dirty="0"/>
          </a:p>
        </p:txBody>
      </p:sp>
      <p:sp>
        <p:nvSpPr>
          <p:cNvPr id="4" name="Slide Number Placeholder 3"/>
          <p:cNvSpPr>
            <a:spLocks noGrp="1"/>
          </p:cNvSpPr>
          <p:nvPr>
            <p:ph type="sldNum" sz="quarter" idx="12"/>
          </p:nvPr>
        </p:nvSpPr>
        <p:spPr/>
        <p:txBody>
          <a:bodyPr/>
          <a:lstStyle/>
          <a:p>
            <a:fld id="{2E4B9A99-E1BA-48F6-A1D3-58BD6EDAD408}" type="slidenum">
              <a:rPr lang="en-US" smtClean="0"/>
              <a:pPr/>
              <a:t>1</a:t>
            </a:fld>
            <a:endParaRPr lang="en-US" dirty="0"/>
          </a:p>
        </p:txBody>
      </p:sp>
      <p:pic>
        <p:nvPicPr>
          <p:cNvPr id="1026" name="Picture 2" descr="G:\All Staff\Shared\Logo\aaa1-b logo.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96528" y="381000"/>
            <a:ext cx="3528072"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0875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p>
            <a:r>
              <a:rPr lang="en-US" sz="2800" dirty="0"/>
              <a:t>AASA Program – 2022 Highlights</a:t>
            </a:r>
            <a:endParaRPr lang="en-US" sz="3600" dirty="0"/>
          </a:p>
        </p:txBody>
      </p:sp>
      <p:sp>
        <p:nvSpPr>
          <p:cNvPr id="4" name="Slide Number Placeholder 3"/>
          <p:cNvSpPr>
            <a:spLocks noGrp="1"/>
          </p:cNvSpPr>
          <p:nvPr>
            <p:ph type="sldNum" sz="quarter" idx="12"/>
          </p:nvPr>
        </p:nvSpPr>
        <p:spPr/>
        <p:txBody>
          <a:bodyPr/>
          <a:lstStyle/>
          <a:p>
            <a:fld id="{2E4B9A99-E1BA-48F6-A1D3-58BD6EDAD408}" type="slidenum">
              <a:rPr lang="en-US" smtClean="0"/>
              <a:pPr/>
              <a:t>2</a:t>
            </a:fld>
            <a:endParaRPr lang="en-US" dirty="0"/>
          </a:p>
        </p:txBody>
      </p:sp>
      <p:sp>
        <p:nvSpPr>
          <p:cNvPr id="5" name="Content Placeholder 4">
            <a:extLst>
              <a:ext uri="{FF2B5EF4-FFF2-40B4-BE49-F238E27FC236}">
                <a16:creationId xmlns:a16="http://schemas.microsoft.com/office/drawing/2014/main" id="{603591CA-BB9A-48F1-A5E9-565F208E1719}"/>
              </a:ext>
            </a:extLst>
          </p:cNvPr>
          <p:cNvSpPr>
            <a:spLocks noGrp="1"/>
          </p:cNvSpPr>
          <p:nvPr>
            <p:ph sz="quarter" idx="1"/>
          </p:nvPr>
        </p:nvSpPr>
        <p:spPr>
          <a:xfrm>
            <a:off x="335280" y="2016973"/>
            <a:ext cx="8503920" cy="4002827"/>
          </a:xfrm>
        </p:spPr>
        <p:txBody>
          <a:bodyPr>
            <a:normAutofit/>
          </a:bodyPr>
          <a:lstStyle/>
          <a:p>
            <a:r>
              <a:rPr lang="en-US" sz="2000" dirty="0"/>
              <a:t>Due to the uncertainty with the State budget, we are budgeting no increase in AASA funding for FY 2022</a:t>
            </a:r>
          </a:p>
          <a:p>
            <a:r>
              <a:rPr lang="en-US" sz="2000" dirty="0"/>
              <a:t>Based on this level of funding we are targeting AASA enrollment at 1,000 participants.</a:t>
            </a:r>
          </a:p>
          <a:p>
            <a:r>
              <a:rPr lang="en-US" sz="2000" dirty="0"/>
              <a:t>We estimate $800,000 in carry over funds from fiscal year 2021 to fiscal year 2022.  These funds will be utilized in reducing the time between enrollment and delivery of services.</a:t>
            </a:r>
          </a:p>
        </p:txBody>
      </p:sp>
    </p:spTree>
    <p:extLst>
      <p:ext uri="{BB962C8B-B14F-4D97-AF65-F5344CB8AC3E}">
        <p14:creationId xmlns:p14="http://schemas.microsoft.com/office/powerpoint/2010/main" val="3859670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MI Choice Program – 2022 Highlights</a:t>
            </a:r>
          </a:p>
        </p:txBody>
      </p:sp>
      <p:sp>
        <p:nvSpPr>
          <p:cNvPr id="3" name="Slide Number Placeholder 2"/>
          <p:cNvSpPr>
            <a:spLocks noGrp="1"/>
          </p:cNvSpPr>
          <p:nvPr>
            <p:ph type="sldNum" sz="quarter" idx="12"/>
          </p:nvPr>
        </p:nvSpPr>
        <p:spPr/>
        <p:txBody>
          <a:bodyPr/>
          <a:lstStyle/>
          <a:p>
            <a:fld id="{2E4B9A99-E1BA-48F6-A1D3-58BD6EDAD408}" type="slidenum">
              <a:rPr lang="en-US" smtClean="0"/>
              <a:pPr/>
              <a:t>3</a:t>
            </a:fld>
            <a:endParaRPr lang="en-US" dirty="0"/>
          </a:p>
        </p:txBody>
      </p:sp>
      <p:sp>
        <p:nvSpPr>
          <p:cNvPr id="5" name="Content Placeholder 4">
            <a:extLst>
              <a:ext uri="{FF2B5EF4-FFF2-40B4-BE49-F238E27FC236}">
                <a16:creationId xmlns:a16="http://schemas.microsoft.com/office/drawing/2014/main" id="{2E27464D-9D55-41D3-90FE-5EBE3E060C12}"/>
              </a:ext>
            </a:extLst>
          </p:cNvPr>
          <p:cNvSpPr>
            <a:spLocks noGrp="1"/>
          </p:cNvSpPr>
          <p:nvPr>
            <p:ph sz="quarter" idx="1"/>
          </p:nvPr>
        </p:nvSpPr>
        <p:spPr>
          <a:xfrm>
            <a:off x="335280" y="1828800"/>
            <a:ext cx="8503920" cy="4572000"/>
          </a:xfrm>
        </p:spPr>
        <p:txBody>
          <a:bodyPr>
            <a:normAutofit/>
          </a:bodyPr>
          <a:lstStyle/>
          <a:p>
            <a:r>
              <a:rPr lang="en-US" sz="2000" dirty="0"/>
              <a:t>The Agency has seen enrollment growth in FY 2021 of 20% from 763 to 910 participants and expect this trend to continue into FY 2022.  The current wait list as of July is 335 compared to 649 in Oct 2019</a:t>
            </a:r>
          </a:p>
          <a:p>
            <a:r>
              <a:rPr lang="en-US" sz="2000" dirty="0"/>
              <a:t>The State will increase per participant rates for FY 2022 by 1.6%</a:t>
            </a:r>
          </a:p>
          <a:p>
            <a:r>
              <a:rPr lang="en-US" sz="2000" dirty="0"/>
              <a:t>The risk pool fund has been increased from $6 million to $8 million for FY 2022</a:t>
            </a:r>
          </a:p>
          <a:p>
            <a:r>
              <a:rPr lang="en-US" sz="2000" dirty="0"/>
              <a:t>The growth in enrollment is a favorable trend for the Agency, but participant service costs remains one of the largest factors effecting expenses for the program</a:t>
            </a:r>
          </a:p>
        </p:txBody>
      </p:sp>
    </p:spTree>
    <p:extLst>
      <p:ext uri="{BB962C8B-B14F-4D97-AF65-F5344CB8AC3E}">
        <p14:creationId xmlns:p14="http://schemas.microsoft.com/office/powerpoint/2010/main" val="2987859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MI Health Link Program – 2022 Highlights</a:t>
            </a:r>
          </a:p>
        </p:txBody>
      </p:sp>
      <p:sp>
        <p:nvSpPr>
          <p:cNvPr id="3" name="Slide Number Placeholder 2"/>
          <p:cNvSpPr>
            <a:spLocks noGrp="1"/>
          </p:cNvSpPr>
          <p:nvPr>
            <p:ph type="sldNum" sz="quarter" idx="12"/>
          </p:nvPr>
        </p:nvSpPr>
        <p:spPr/>
        <p:txBody>
          <a:bodyPr/>
          <a:lstStyle/>
          <a:p>
            <a:fld id="{2E4B9A99-E1BA-48F6-A1D3-58BD6EDAD408}" type="slidenum">
              <a:rPr lang="en-US" smtClean="0"/>
              <a:pPr/>
              <a:t>4</a:t>
            </a:fld>
            <a:endParaRPr lang="en-US" dirty="0"/>
          </a:p>
        </p:txBody>
      </p:sp>
      <p:sp>
        <p:nvSpPr>
          <p:cNvPr id="5" name="Content Placeholder 4">
            <a:extLst>
              <a:ext uri="{FF2B5EF4-FFF2-40B4-BE49-F238E27FC236}">
                <a16:creationId xmlns:a16="http://schemas.microsoft.com/office/drawing/2014/main" id="{FBB48B2C-45E1-49A1-85C1-352BEF4D97BF}"/>
              </a:ext>
            </a:extLst>
          </p:cNvPr>
          <p:cNvSpPr>
            <a:spLocks noGrp="1"/>
          </p:cNvSpPr>
          <p:nvPr>
            <p:ph sz="quarter" idx="1"/>
          </p:nvPr>
        </p:nvSpPr>
        <p:spPr>
          <a:xfrm>
            <a:off x="335280" y="1828800"/>
            <a:ext cx="8503920" cy="4572000"/>
          </a:xfrm>
        </p:spPr>
        <p:txBody>
          <a:bodyPr>
            <a:noAutofit/>
          </a:bodyPr>
          <a:lstStyle/>
          <a:p>
            <a:r>
              <a:rPr lang="en-US" sz="2000" dirty="0"/>
              <a:t>The MI Health Link program is a five-year pilot program that began in FY 2016, The State of Michigan is considering renewing this pilot for another five years</a:t>
            </a:r>
          </a:p>
          <a:p>
            <a:r>
              <a:rPr lang="en-US" sz="2000" dirty="0"/>
              <a:t>This budget includes another year commitment to the program which will operate at a $60,000 deficit</a:t>
            </a:r>
          </a:p>
          <a:p>
            <a:r>
              <a:rPr lang="en-US" sz="2000" dirty="0"/>
              <a:t>The Agency currently works with four Integrated Care Originations (ICO’s)  and during FY 2021 the Agency initiated contract discussions with each. It is our goals to renegotiate these contracts to remove the finance losses to the Agency.</a:t>
            </a:r>
          </a:p>
        </p:txBody>
      </p:sp>
    </p:spTree>
    <p:extLst>
      <p:ext uri="{BB962C8B-B14F-4D97-AF65-F5344CB8AC3E}">
        <p14:creationId xmlns:p14="http://schemas.microsoft.com/office/powerpoint/2010/main" val="2215329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Fee For Service Programs – FY 2022 Highlights</a:t>
            </a:r>
          </a:p>
        </p:txBody>
      </p:sp>
      <p:sp>
        <p:nvSpPr>
          <p:cNvPr id="4" name="Slide Number Placeholder 3"/>
          <p:cNvSpPr>
            <a:spLocks noGrp="1"/>
          </p:cNvSpPr>
          <p:nvPr>
            <p:ph type="sldNum" sz="quarter" idx="12"/>
          </p:nvPr>
        </p:nvSpPr>
        <p:spPr/>
        <p:txBody>
          <a:bodyPr/>
          <a:lstStyle/>
          <a:p>
            <a:fld id="{2E4B9A99-E1BA-48F6-A1D3-58BD6EDAD408}" type="slidenum">
              <a:rPr lang="en-US" smtClean="0"/>
              <a:pPr/>
              <a:t>5</a:t>
            </a:fld>
            <a:endParaRPr lang="en-US" dirty="0"/>
          </a:p>
        </p:txBody>
      </p:sp>
      <p:sp>
        <p:nvSpPr>
          <p:cNvPr id="5" name="Content Placeholder 4">
            <a:extLst>
              <a:ext uri="{FF2B5EF4-FFF2-40B4-BE49-F238E27FC236}">
                <a16:creationId xmlns:a16="http://schemas.microsoft.com/office/drawing/2014/main" id="{6BB7C66A-68D5-492F-9761-272CE7F66136}"/>
              </a:ext>
            </a:extLst>
          </p:cNvPr>
          <p:cNvSpPr>
            <a:spLocks noGrp="1"/>
          </p:cNvSpPr>
          <p:nvPr>
            <p:ph sz="quarter" idx="1"/>
          </p:nvPr>
        </p:nvSpPr>
        <p:spPr>
          <a:xfrm>
            <a:off x="335280" y="1752600"/>
            <a:ext cx="8503920" cy="4572000"/>
          </a:xfrm>
        </p:spPr>
        <p:txBody>
          <a:bodyPr>
            <a:normAutofit/>
          </a:bodyPr>
          <a:lstStyle/>
          <a:p>
            <a:r>
              <a:rPr lang="en-US" sz="2000" b="1" u="sng" dirty="0"/>
              <a:t>Veterans Administration Program</a:t>
            </a:r>
            <a:r>
              <a:rPr lang="en-US" sz="2000" u="sng" dirty="0"/>
              <a:t> </a:t>
            </a:r>
            <a:r>
              <a:rPr lang="en-US" sz="2000" dirty="0"/>
              <a:t>– We have seen growth in this program from 42 participants to 58 in FY 2021.  We are budgeting at this level for FY 2021 and look for opportunities for further expansion.</a:t>
            </a:r>
          </a:p>
          <a:p>
            <a:pPr marL="0" indent="0">
              <a:buNone/>
            </a:pPr>
            <a:endParaRPr lang="en-US" sz="2000" dirty="0"/>
          </a:p>
          <a:p>
            <a:r>
              <a:rPr lang="en-US" sz="2000" b="1" u="sng" dirty="0"/>
              <a:t>Total Health Contract</a:t>
            </a:r>
            <a:r>
              <a:rPr lang="en-US" sz="2000" dirty="0"/>
              <a:t> – In our discussions Total Health is not expanding at this time so we are budgeting at current levels.</a:t>
            </a:r>
          </a:p>
          <a:p>
            <a:pPr marL="0" indent="0">
              <a:buNone/>
            </a:pPr>
            <a:endParaRPr lang="en-US" sz="2000" dirty="0"/>
          </a:p>
          <a:p>
            <a:r>
              <a:rPr lang="en-US" sz="2000" b="1" u="sng" dirty="0"/>
              <a:t>McLaren Contract</a:t>
            </a:r>
            <a:r>
              <a:rPr lang="en-US" sz="2000" dirty="0"/>
              <a:t> – We are in discussion with McLaren to expand the services we provide under this contract. At this level the contract may not be worth continuing.</a:t>
            </a:r>
          </a:p>
        </p:txBody>
      </p:sp>
    </p:spTree>
    <p:extLst>
      <p:ext uri="{BB962C8B-B14F-4D97-AF65-F5344CB8AC3E}">
        <p14:creationId xmlns:p14="http://schemas.microsoft.com/office/powerpoint/2010/main" val="720062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Grants – FY 2022 Highlights</a:t>
            </a:r>
          </a:p>
        </p:txBody>
      </p:sp>
      <p:sp>
        <p:nvSpPr>
          <p:cNvPr id="3" name="Slide Number Placeholder 2"/>
          <p:cNvSpPr>
            <a:spLocks noGrp="1"/>
          </p:cNvSpPr>
          <p:nvPr>
            <p:ph type="sldNum" sz="quarter" idx="12"/>
          </p:nvPr>
        </p:nvSpPr>
        <p:spPr/>
        <p:txBody>
          <a:bodyPr/>
          <a:lstStyle/>
          <a:p>
            <a:fld id="{2E4B9A99-E1BA-48F6-A1D3-58BD6EDAD408}" type="slidenum">
              <a:rPr lang="en-US" smtClean="0">
                <a:solidFill>
                  <a:srgbClr val="8CADAE">
                    <a:shade val="75000"/>
                  </a:srgbClr>
                </a:solidFill>
              </a:rPr>
              <a:pPr/>
              <a:t>6</a:t>
            </a:fld>
            <a:endParaRPr lang="en-US" dirty="0">
              <a:solidFill>
                <a:srgbClr val="8CADAE">
                  <a:shade val="75000"/>
                </a:srgbClr>
              </a:solidFill>
            </a:endParaRPr>
          </a:p>
        </p:txBody>
      </p:sp>
      <p:sp>
        <p:nvSpPr>
          <p:cNvPr id="5" name="Content Placeholder 4">
            <a:extLst>
              <a:ext uri="{FF2B5EF4-FFF2-40B4-BE49-F238E27FC236}">
                <a16:creationId xmlns:a16="http://schemas.microsoft.com/office/drawing/2014/main" id="{8FEC5A3D-1C65-4524-A719-4D2FAD71EB47}"/>
              </a:ext>
            </a:extLst>
          </p:cNvPr>
          <p:cNvSpPr>
            <a:spLocks noGrp="1"/>
          </p:cNvSpPr>
          <p:nvPr>
            <p:ph sz="quarter" idx="1"/>
          </p:nvPr>
        </p:nvSpPr>
        <p:spPr>
          <a:xfrm>
            <a:off x="335280" y="1828800"/>
            <a:ext cx="8503920" cy="4572000"/>
          </a:xfrm>
        </p:spPr>
        <p:txBody>
          <a:bodyPr>
            <a:normAutofit/>
          </a:bodyPr>
          <a:lstStyle/>
          <a:p>
            <a:r>
              <a:rPr lang="en-US" sz="1800" b="1" u="sng" dirty="0"/>
              <a:t>MMAP Grant</a:t>
            </a:r>
            <a:r>
              <a:rPr lang="en-US" sz="1800" dirty="0"/>
              <a:t> – The Centers for Medicare and Medicaid Services grant does not cover all the cost of this program so the Agency is seeking other grants to support the program.  We have already received a commitment from Filmer Memorial Charitable Trust to support the MMAP program  </a:t>
            </a:r>
          </a:p>
          <a:p>
            <a:pPr marL="0" indent="0">
              <a:buNone/>
            </a:pPr>
            <a:endParaRPr lang="en-US" sz="1800" dirty="0"/>
          </a:p>
          <a:p>
            <a:r>
              <a:rPr lang="en-US" sz="1800" b="1" u="sng" dirty="0"/>
              <a:t>Mobility Management</a:t>
            </a:r>
            <a:r>
              <a:rPr lang="en-US" sz="1800" dirty="0"/>
              <a:t> – This is a reimbursement grant from SMART</a:t>
            </a:r>
          </a:p>
          <a:p>
            <a:pPr marL="0" indent="0">
              <a:buNone/>
            </a:pPr>
            <a:endParaRPr lang="en-US" sz="1800" dirty="0"/>
          </a:p>
          <a:p>
            <a:r>
              <a:rPr lang="en-US" sz="1800" b="1" u="sng" dirty="0"/>
              <a:t>Refugee Grant</a:t>
            </a:r>
            <a:r>
              <a:rPr lang="en-US" sz="1800" dirty="0"/>
              <a:t> – The Refugee Assistance for Older Refugees grant is funded by LARA, Michigan Office of New Americans to provide access to community services and resources and reduce social isolation for refugees over age 60. A small amount of this grant supports the salary of the grant manager; the remainder is subcontracted to American Ladies of Charity.</a:t>
            </a:r>
          </a:p>
        </p:txBody>
      </p:sp>
    </p:spTree>
    <p:extLst>
      <p:ext uri="{BB962C8B-B14F-4D97-AF65-F5344CB8AC3E}">
        <p14:creationId xmlns:p14="http://schemas.microsoft.com/office/powerpoint/2010/main" val="1142415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Summary Budget</a:t>
            </a:r>
          </a:p>
        </p:txBody>
      </p:sp>
      <p:sp>
        <p:nvSpPr>
          <p:cNvPr id="3" name="Slide Number Placeholder 2"/>
          <p:cNvSpPr>
            <a:spLocks noGrp="1"/>
          </p:cNvSpPr>
          <p:nvPr>
            <p:ph type="sldNum" sz="quarter" idx="12"/>
          </p:nvPr>
        </p:nvSpPr>
        <p:spPr/>
        <p:txBody>
          <a:bodyPr/>
          <a:lstStyle/>
          <a:p>
            <a:fld id="{2E4B9A99-E1BA-48F6-A1D3-58BD6EDAD408}" type="slidenum">
              <a:rPr lang="en-US" smtClean="0"/>
              <a:pPr/>
              <a:t>7</a:t>
            </a:fld>
            <a:endParaRPr lang="en-US" dirty="0"/>
          </a:p>
        </p:txBody>
      </p:sp>
      <p:pic>
        <p:nvPicPr>
          <p:cNvPr id="7" name="Content Placeholder 6">
            <a:extLst>
              <a:ext uri="{FF2B5EF4-FFF2-40B4-BE49-F238E27FC236}">
                <a16:creationId xmlns:a16="http://schemas.microsoft.com/office/drawing/2014/main" id="{26402A12-4E68-4C49-A618-5690A156CA97}"/>
              </a:ext>
            </a:extLst>
          </p:cNvPr>
          <p:cNvPicPr>
            <a:picLocks noGrp="1" noChangeAspect="1"/>
          </p:cNvPicPr>
          <p:nvPr>
            <p:ph sz="quarter" idx="1"/>
          </p:nvPr>
        </p:nvPicPr>
        <p:blipFill>
          <a:blip r:embed="rId3"/>
          <a:stretch>
            <a:fillRect/>
          </a:stretch>
        </p:blipFill>
        <p:spPr>
          <a:xfrm>
            <a:off x="1361719" y="1752600"/>
            <a:ext cx="6486881" cy="4572000"/>
          </a:xfrm>
          <a:prstGeom prst="rect">
            <a:avLst/>
          </a:prstGeom>
        </p:spPr>
      </p:pic>
    </p:spTree>
    <p:extLst>
      <p:ext uri="{BB962C8B-B14F-4D97-AF65-F5344CB8AC3E}">
        <p14:creationId xmlns:p14="http://schemas.microsoft.com/office/powerpoint/2010/main" val="1833069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Agency Budget By Program</a:t>
            </a:r>
          </a:p>
        </p:txBody>
      </p:sp>
      <p:sp>
        <p:nvSpPr>
          <p:cNvPr id="3" name="Slide Number Placeholder 2"/>
          <p:cNvSpPr>
            <a:spLocks noGrp="1"/>
          </p:cNvSpPr>
          <p:nvPr>
            <p:ph type="sldNum" sz="quarter" idx="12"/>
          </p:nvPr>
        </p:nvSpPr>
        <p:spPr/>
        <p:txBody>
          <a:bodyPr/>
          <a:lstStyle/>
          <a:p>
            <a:fld id="{2E4B9A99-E1BA-48F6-A1D3-58BD6EDAD408}" type="slidenum">
              <a:rPr lang="en-US" smtClean="0"/>
              <a:pPr/>
              <a:t>8</a:t>
            </a:fld>
            <a:endParaRPr lang="en-US" dirty="0"/>
          </a:p>
        </p:txBody>
      </p:sp>
      <p:pic>
        <p:nvPicPr>
          <p:cNvPr id="7" name="Content Placeholder 6">
            <a:extLst>
              <a:ext uri="{FF2B5EF4-FFF2-40B4-BE49-F238E27FC236}">
                <a16:creationId xmlns:a16="http://schemas.microsoft.com/office/drawing/2014/main" id="{18E42AC6-DB6B-4DC8-8AC4-CC6724948423}"/>
              </a:ext>
            </a:extLst>
          </p:cNvPr>
          <p:cNvPicPr>
            <a:picLocks noGrp="1" noChangeAspect="1"/>
          </p:cNvPicPr>
          <p:nvPr>
            <p:ph sz="quarter" idx="1"/>
          </p:nvPr>
        </p:nvPicPr>
        <p:blipFill>
          <a:blip r:embed="rId2"/>
          <a:stretch>
            <a:fillRect/>
          </a:stretch>
        </p:blipFill>
        <p:spPr>
          <a:xfrm>
            <a:off x="301625" y="2021502"/>
            <a:ext cx="8504238" cy="3583345"/>
          </a:xfrm>
          <a:prstGeom prst="rect">
            <a:avLst/>
          </a:prstGeom>
        </p:spPr>
      </p:pic>
    </p:spTree>
    <p:extLst>
      <p:ext uri="{BB962C8B-B14F-4D97-AF65-F5344CB8AC3E}">
        <p14:creationId xmlns:p14="http://schemas.microsoft.com/office/powerpoint/2010/main" val="380358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Administration Budget</a:t>
            </a:r>
          </a:p>
        </p:txBody>
      </p:sp>
      <p:sp>
        <p:nvSpPr>
          <p:cNvPr id="3" name="Slide Number Placeholder 2"/>
          <p:cNvSpPr>
            <a:spLocks noGrp="1"/>
          </p:cNvSpPr>
          <p:nvPr>
            <p:ph type="sldNum" sz="quarter" idx="12"/>
          </p:nvPr>
        </p:nvSpPr>
        <p:spPr/>
        <p:txBody>
          <a:bodyPr/>
          <a:lstStyle/>
          <a:p>
            <a:fld id="{2E4B9A99-E1BA-48F6-A1D3-58BD6EDAD408}" type="slidenum">
              <a:rPr lang="en-US" smtClean="0"/>
              <a:pPr/>
              <a:t>9</a:t>
            </a:fld>
            <a:endParaRPr lang="en-US" dirty="0"/>
          </a:p>
        </p:txBody>
      </p:sp>
      <p:pic>
        <p:nvPicPr>
          <p:cNvPr id="7" name="Content Placeholder 6">
            <a:extLst>
              <a:ext uri="{FF2B5EF4-FFF2-40B4-BE49-F238E27FC236}">
                <a16:creationId xmlns:a16="http://schemas.microsoft.com/office/drawing/2014/main" id="{1C3AAE2B-D22F-449C-8330-850D91A198E3}"/>
              </a:ext>
            </a:extLst>
          </p:cNvPr>
          <p:cNvPicPr>
            <a:picLocks noGrp="1" noChangeAspect="1"/>
          </p:cNvPicPr>
          <p:nvPr>
            <p:ph sz="quarter" idx="1"/>
          </p:nvPr>
        </p:nvPicPr>
        <p:blipFill>
          <a:blip r:embed="rId2"/>
          <a:stretch>
            <a:fillRect/>
          </a:stretch>
        </p:blipFill>
        <p:spPr>
          <a:xfrm>
            <a:off x="1366701" y="1752600"/>
            <a:ext cx="6374086" cy="4572000"/>
          </a:xfrm>
          <a:prstGeom prst="rect">
            <a:avLst/>
          </a:prstGeom>
        </p:spPr>
      </p:pic>
    </p:spTree>
    <p:extLst>
      <p:ext uri="{BB962C8B-B14F-4D97-AF65-F5344CB8AC3E}">
        <p14:creationId xmlns:p14="http://schemas.microsoft.com/office/powerpoint/2010/main" val="4280667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55139-96EC-4D73-971B-4FD834E7E2CE}"/>
              </a:ext>
            </a:extLst>
          </p:cNvPr>
          <p:cNvSpPr>
            <a:spLocks noGrp="1"/>
          </p:cNvSpPr>
          <p:nvPr>
            <p:ph type="title"/>
          </p:nvPr>
        </p:nvSpPr>
        <p:spPr/>
        <p:txBody>
          <a:bodyPr/>
          <a:lstStyle/>
          <a:p>
            <a:r>
              <a:rPr lang="en-US" dirty="0"/>
              <a:t>Employee Expenses</a:t>
            </a:r>
          </a:p>
        </p:txBody>
      </p:sp>
      <p:sp>
        <p:nvSpPr>
          <p:cNvPr id="3" name="Slide Number Placeholder 2">
            <a:extLst>
              <a:ext uri="{FF2B5EF4-FFF2-40B4-BE49-F238E27FC236}">
                <a16:creationId xmlns:a16="http://schemas.microsoft.com/office/drawing/2014/main" id="{D405AE30-89D5-42AF-9D27-B9CBB986A698}"/>
              </a:ext>
            </a:extLst>
          </p:cNvPr>
          <p:cNvSpPr>
            <a:spLocks noGrp="1"/>
          </p:cNvSpPr>
          <p:nvPr>
            <p:ph type="sldNum" sz="quarter" idx="12"/>
          </p:nvPr>
        </p:nvSpPr>
        <p:spPr/>
        <p:txBody>
          <a:bodyPr/>
          <a:lstStyle/>
          <a:p>
            <a:fld id="{2E4B9A99-E1BA-48F6-A1D3-58BD6EDAD408}" type="slidenum">
              <a:rPr lang="en-US" smtClean="0"/>
              <a:pPr/>
              <a:t>10</a:t>
            </a:fld>
            <a:endParaRPr lang="en-US" dirty="0"/>
          </a:p>
        </p:txBody>
      </p:sp>
      <p:pic>
        <p:nvPicPr>
          <p:cNvPr id="6" name="Content Placeholder 5">
            <a:extLst>
              <a:ext uri="{FF2B5EF4-FFF2-40B4-BE49-F238E27FC236}">
                <a16:creationId xmlns:a16="http://schemas.microsoft.com/office/drawing/2014/main" id="{D091E6F6-2C43-4C2B-BE2F-FD3544A328FF}"/>
              </a:ext>
            </a:extLst>
          </p:cNvPr>
          <p:cNvPicPr>
            <a:picLocks noGrp="1" noChangeAspect="1"/>
          </p:cNvPicPr>
          <p:nvPr>
            <p:ph sz="half" idx="1"/>
          </p:nvPr>
        </p:nvPicPr>
        <p:blipFill>
          <a:blip r:embed="rId2"/>
          <a:stretch>
            <a:fillRect/>
          </a:stretch>
        </p:blipFill>
        <p:spPr>
          <a:xfrm>
            <a:off x="301625" y="1643773"/>
            <a:ext cx="4038600" cy="4137191"/>
          </a:xfrm>
          <a:prstGeom prst="rect">
            <a:avLst/>
          </a:prstGeom>
        </p:spPr>
      </p:pic>
      <p:pic>
        <p:nvPicPr>
          <p:cNvPr id="10" name="Content Placeholder 9">
            <a:extLst>
              <a:ext uri="{FF2B5EF4-FFF2-40B4-BE49-F238E27FC236}">
                <a16:creationId xmlns:a16="http://schemas.microsoft.com/office/drawing/2014/main" id="{68C207A3-14BB-4457-A5BF-30082C3DF14D}"/>
              </a:ext>
            </a:extLst>
          </p:cNvPr>
          <p:cNvPicPr>
            <a:picLocks noGrp="1" noChangeAspect="1"/>
          </p:cNvPicPr>
          <p:nvPr>
            <p:ph sz="half" idx="2"/>
          </p:nvPr>
        </p:nvPicPr>
        <p:blipFill>
          <a:blip r:embed="rId3"/>
          <a:stretch>
            <a:fillRect/>
          </a:stretch>
        </p:blipFill>
        <p:spPr>
          <a:xfrm>
            <a:off x="5217928" y="2759619"/>
            <a:ext cx="3203944" cy="1905500"/>
          </a:xfrm>
          <a:prstGeom prst="rect">
            <a:avLst/>
          </a:prstGeom>
        </p:spPr>
      </p:pic>
    </p:spTree>
    <p:extLst>
      <p:ext uri="{BB962C8B-B14F-4D97-AF65-F5344CB8AC3E}">
        <p14:creationId xmlns:p14="http://schemas.microsoft.com/office/powerpoint/2010/main" val="247523373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3171</TotalTime>
  <Words>532</Words>
  <Application>Microsoft Office PowerPoint</Application>
  <PresentationFormat>On-screen Show (4:3)</PresentationFormat>
  <Paragraphs>51</Paragraphs>
  <Slides>10</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Calibri</vt:lpstr>
      <vt:lpstr>Georgia</vt:lpstr>
      <vt:lpstr>Wingdings</vt:lpstr>
      <vt:lpstr>Wingdings 2</vt:lpstr>
      <vt:lpstr>Civic</vt:lpstr>
      <vt:lpstr>PowerPoint Presentation</vt:lpstr>
      <vt:lpstr>AASA Program – 2022 Highlights</vt:lpstr>
      <vt:lpstr>MI Choice Program – 2022 Highlights</vt:lpstr>
      <vt:lpstr>MI Health Link Program – 2022 Highlights</vt:lpstr>
      <vt:lpstr>Fee For Service Programs – FY 2022 Highlights</vt:lpstr>
      <vt:lpstr>Grants – FY 2022 Highlights</vt:lpstr>
      <vt:lpstr>Summary Budget</vt:lpstr>
      <vt:lpstr>Agency Budget By Program</vt:lpstr>
      <vt:lpstr>Administration Budget</vt:lpstr>
      <vt:lpstr>Employee Expenses</vt:lpstr>
    </vt:vector>
  </TitlesOfParts>
  <Company>Detroit Zoological Society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 Presentation</dc:title>
  <dc:creator>IT Department</dc:creator>
  <cp:lastModifiedBy>Craig Beickelman</cp:lastModifiedBy>
  <cp:revision>166</cp:revision>
  <cp:lastPrinted>2019-09-10T18:07:46Z</cp:lastPrinted>
  <dcterms:created xsi:type="dcterms:W3CDTF">2012-08-22T13:25:53Z</dcterms:created>
  <dcterms:modified xsi:type="dcterms:W3CDTF">2021-06-30T12:35:36Z</dcterms:modified>
</cp:coreProperties>
</file>