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theme/themeOverride7.xml" ContentType="application/vnd.openxmlformats-officedocument.themeOverride+xml"/>
  <Override PartName="/ppt/charts/chart14.xml" ContentType="application/vnd.openxmlformats-officedocument.drawingml.chart+xml"/>
  <Override PartName="/ppt/theme/themeOverride8.xml" ContentType="application/vnd.openxmlformats-officedocument.themeOverride+xml"/>
  <Override PartName="/ppt/charts/chart15.xml" ContentType="application/vnd.openxmlformats-officedocument.drawingml.chart+xml"/>
  <Override PartName="/ppt/theme/themeOverride9.xml" ContentType="application/vnd.openxmlformats-officedocument.themeOverride+xml"/>
  <Override PartName="/ppt/charts/chart16.xml" ContentType="application/vnd.openxmlformats-officedocument.drawingml.chart+xml"/>
  <Override PartName="/ppt/theme/themeOverride10.xml" ContentType="application/vnd.openxmlformats-officedocument.themeOverride+xml"/>
  <Override PartName="/ppt/charts/chart17.xml" ContentType="application/vnd.openxmlformats-officedocument.drawingml.chart+xml"/>
  <Override PartName="/ppt/theme/themeOverride11.xml" ContentType="application/vnd.openxmlformats-officedocument.themeOverride+xml"/>
  <Override PartName="/ppt/notesSlides/notesSlide13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14.xml" ContentType="application/vnd.openxmlformats-officedocument.presentationml.notesSlide+xml"/>
  <Override PartName="/ppt/charts/chart20.xml" ContentType="application/vnd.openxmlformats-officedocument.drawingml.chart+xml"/>
  <Override PartName="/ppt/notesSlides/notesSlide15.xml" ContentType="application/vnd.openxmlformats-officedocument.presentationml.notesSlid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notesSlides/notesSlide16.xml" ContentType="application/vnd.openxmlformats-officedocument.presentationml.notesSlide+xml"/>
  <Override PartName="/ppt/charts/chart23.xml" ContentType="application/vnd.openxmlformats-officedocument.drawingml.chart+xml"/>
  <Override PartName="/ppt/notesSlides/notesSlide17.xml" ContentType="application/vnd.openxmlformats-officedocument.presentationml.notesSlide+xml"/>
  <Override PartName="/ppt/charts/chart2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6" r:id="rId1"/>
    <p:sldMasterId id="2147483689" r:id="rId2"/>
  </p:sldMasterIdLst>
  <p:notesMasterIdLst>
    <p:notesMasterId r:id="rId50"/>
  </p:notesMasterIdLst>
  <p:sldIdLst>
    <p:sldId id="275" r:id="rId3"/>
    <p:sldId id="430" r:id="rId4"/>
    <p:sldId id="407" r:id="rId5"/>
    <p:sldId id="437" r:id="rId6"/>
    <p:sldId id="438" r:id="rId7"/>
    <p:sldId id="440" r:id="rId8"/>
    <p:sldId id="447" r:id="rId9"/>
    <p:sldId id="290" r:id="rId10"/>
    <p:sldId id="445" r:id="rId11"/>
    <p:sldId id="446" r:id="rId12"/>
    <p:sldId id="450" r:id="rId13"/>
    <p:sldId id="506" r:id="rId14"/>
    <p:sldId id="336" r:id="rId15"/>
    <p:sldId id="451" r:id="rId16"/>
    <p:sldId id="452" r:id="rId17"/>
    <p:sldId id="454" r:id="rId18"/>
    <p:sldId id="456" r:id="rId19"/>
    <p:sldId id="457" r:id="rId20"/>
    <p:sldId id="480" r:id="rId21"/>
    <p:sldId id="458" r:id="rId22"/>
    <p:sldId id="459" r:id="rId23"/>
    <p:sldId id="481" r:id="rId24"/>
    <p:sldId id="461" r:id="rId25"/>
    <p:sldId id="466" r:id="rId26"/>
    <p:sldId id="482" r:id="rId27"/>
    <p:sldId id="483" r:id="rId28"/>
    <p:sldId id="467" r:id="rId29"/>
    <p:sldId id="471" r:id="rId30"/>
    <p:sldId id="484" r:id="rId31"/>
    <p:sldId id="485" r:id="rId32"/>
    <p:sldId id="486" r:id="rId33"/>
    <p:sldId id="487" r:id="rId34"/>
    <p:sldId id="490" r:id="rId35"/>
    <p:sldId id="475" r:id="rId36"/>
    <p:sldId id="477" r:id="rId37"/>
    <p:sldId id="493" r:id="rId38"/>
    <p:sldId id="494" r:id="rId39"/>
    <p:sldId id="496" r:id="rId40"/>
    <p:sldId id="497" r:id="rId41"/>
    <p:sldId id="498" r:id="rId42"/>
    <p:sldId id="500" r:id="rId43"/>
    <p:sldId id="501" r:id="rId44"/>
    <p:sldId id="502" r:id="rId45"/>
    <p:sldId id="503" r:id="rId46"/>
    <p:sldId id="504" r:id="rId47"/>
    <p:sldId id="505" r:id="rId48"/>
    <p:sldId id="317" r:id="rId49"/>
  </p:sldIdLst>
  <p:sldSz cx="13004800" cy="9753600"/>
  <p:notesSz cx="6858000" cy="9144000"/>
  <p:defaultTextStyle>
    <a:lvl1pPr algn="ctr" defTabSz="584200">
      <a:defRPr sz="4200">
        <a:latin typeface="+mn-lt"/>
        <a:ea typeface="+mn-ea"/>
        <a:cs typeface="+mn-cs"/>
        <a:sym typeface="Gill Sans"/>
      </a:defRPr>
    </a:lvl1pPr>
    <a:lvl2pPr indent="342900" algn="ctr" defTabSz="584200">
      <a:defRPr sz="4200">
        <a:latin typeface="+mn-lt"/>
        <a:ea typeface="+mn-ea"/>
        <a:cs typeface="+mn-cs"/>
        <a:sym typeface="Gill Sans"/>
      </a:defRPr>
    </a:lvl2pPr>
    <a:lvl3pPr indent="685800" algn="ctr" defTabSz="584200">
      <a:defRPr sz="4200">
        <a:latin typeface="+mn-lt"/>
        <a:ea typeface="+mn-ea"/>
        <a:cs typeface="+mn-cs"/>
        <a:sym typeface="Gill Sans"/>
      </a:defRPr>
    </a:lvl3pPr>
    <a:lvl4pPr indent="1028700" algn="ctr" defTabSz="584200">
      <a:defRPr sz="4200">
        <a:latin typeface="+mn-lt"/>
        <a:ea typeface="+mn-ea"/>
        <a:cs typeface="+mn-cs"/>
        <a:sym typeface="Gill Sans"/>
      </a:defRPr>
    </a:lvl4pPr>
    <a:lvl5pPr indent="1371600" algn="ctr" defTabSz="584200">
      <a:defRPr sz="4200">
        <a:latin typeface="+mn-lt"/>
        <a:ea typeface="+mn-ea"/>
        <a:cs typeface="+mn-cs"/>
        <a:sym typeface="Gill Sans"/>
      </a:defRPr>
    </a:lvl5pPr>
    <a:lvl6pPr indent="1714500" algn="ctr" defTabSz="584200">
      <a:defRPr sz="4200">
        <a:latin typeface="+mn-lt"/>
        <a:ea typeface="+mn-ea"/>
        <a:cs typeface="+mn-cs"/>
        <a:sym typeface="Gill Sans"/>
      </a:defRPr>
    </a:lvl6pPr>
    <a:lvl7pPr indent="2057400" algn="ctr" defTabSz="584200">
      <a:defRPr sz="4200">
        <a:latin typeface="+mn-lt"/>
        <a:ea typeface="+mn-ea"/>
        <a:cs typeface="+mn-cs"/>
        <a:sym typeface="Gill Sans"/>
      </a:defRPr>
    </a:lvl7pPr>
    <a:lvl8pPr indent="2400300" algn="ctr" defTabSz="584200">
      <a:defRPr sz="4200">
        <a:latin typeface="+mn-lt"/>
        <a:ea typeface="+mn-ea"/>
        <a:cs typeface="+mn-cs"/>
        <a:sym typeface="Gill Sans"/>
      </a:defRPr>
    </a:lvl8pPr>
    <a:lvl9pPr indent="2743200" algn="ctr" defTabSz="584200">
      <a:defRPr sz="4200">
        <a:latin typeface="+mn-lt"/>
        <a:ea typeface="+mn-ea"/>
        <a:cs typeface="+mn-cs"/>
        <a:sym typeface="Gill San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2429"/>
    <a:srgbClr val="9900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CDFE2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2E78C3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394F8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B4EB3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solidFill>
            <a:srgbClr val="D9D9D9"/>
          </a:solidFill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FC327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0F7813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0F781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0DDCD"/>
          </a:solidFill>
        </a:fill>
      </a:tcStyle>
    </a:wholeTbl>
    <a:band2H>
      <a:tcTxStyle/>
      <a:tcStyle>
        <a:tcBdr/>
        <a:fill>
          <a:solidFill>
            <a:srgbClr val="D2CFC5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B4B4B"/>
              </a:solidFill>
              <a:prstDash val="solid"/>
              <a:miter lim="400000"/>
            </a:ln>
          </a:left>
          <a:right>
            <a:ln w="12700" cap="flat">
              <a:solidFill>
                <a:srgbClr val="4B4B4B"/>
              </a:solidFill>
              <a:prstDash val="solid"/>
              <a:miter lim="400000"/>
            </a:ln>
          </a:right>
          <a:top>
            <a:ln w="127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4B4B4B"/>
              </a:solidFill>
              <a:prstDash val="solid"/>
              <a:miter lim="400000"/>
            </a:ln>
          </a:bottom>
          <a:insideH>
            <a:ln w="12700" cap="flat">
              <a:solidFill>
                <a:srgbClr val="4B4B4B"/>
              </a:solidFill>
              <a:prstDash val="solid"/>
              <a:miter lim="400000"/>
            </a:ln>
          </a:insideH>
          <a:insideV>
            <a:ln w="12700" cap="flat">
              <a:solidFill>
                <a:srgbClr val="4B4B4B"/>
              </a:solidFill>
              <a:prstDash val="solid"/>
              <a:miter lim="400000"/>
            </a:ln>
          </a:insideV>
        </a:tcBdr>
        <a:fill>
          <a:solidFill>
            <a:srgbClr val="7D8B87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B4B4B"/>
              </a:solidFill>
              <a:prstDash val="solid"/>
              <a:miter lim="400000"/>
            </a:ln>
          </a:left>
          <a:right>
            <a:ln w="12700" cap="flat">
              <a:solidFill>
                <a:srgbClr val="4B4B4B"/>
              </a:solidFill>
              <a:prstDash val="solid"/>
              <a:miter lim="400000"/>
            </a:ln>
          </a:right>
          <a:top>
            <a:ln w="127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4B4B4B"/>
              </a:solidFill>
              <a:prstDash val="solid"/>
              <a:miter lim="400000"/>
            </a:ln>
          </a:bottom>
          <a:insideH>
            <a:ln w="12700" cap="flat">
              <a:solidFill>
                <a:srgbClr val="4B4B4B"/>
              </a:solidFill>
              <a:prstDash val="solid"/>
              <a:miter lim="400000"/>
            </a:ln>
          </a:insideH>
          <a:insideV>
            <a:ln w="12700" cap="flat">
              <a:solidFill>
                <a:srgbClr val="4B4B4B"/>
              </a:solidFill>
              <a:prstDash val="solid"/>
              <a:miter lim="400000"/>
            </a:ln>
          </a:insideV>
        </a:tcBdr>
        <a:fill>
          <a:solidFill>
            <a:srgbClr val="84633E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B4B4B"/>
              </a:solidFill>
              <a:prstDash val="solid"/>
              <a:miter lim="400000"/>
            </a:ln>
          </a:left>
          <a:right>
            <a:ln w="12700" cap="flat">
              <a:solidFill>
                <a:srgbClr val="4B4B4B"/>
              </a:solidFill>
              <a:prstDash val="solid"/>
              <a:miter lim="400000"/>
            </a:ln>
          </a:right>
          <a:top>
            <a:ln w="127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4B4B4B"/>
              </a:solidFill>
              <a:prstDash val="solid"/>
              <a:miter lim="400000"/>
            </a:ln>
          </a:bottom>
          <a:insideH>
            <a:ln w="12700" cap="flat">
              <a:solidFill>
                <a:srgbClr val="4B4B4B"/>
              </a:solidFill>
              <a:prstDash val="solid"/>
              <a:miter lim="400000"/>
            </a:ln>
          </a:insideH>
          <a:insideV>
            <a:ln w="12700" cap="flat">
              <a:solidFill>
                <a:srgbClr val="4B4B4B"/>
              </a:solidFill>
              <a:prstDash val="solid"/>
              <a:miter lim="400000"/>
            </a:ln>
          </a:insideV>
        </a:tcBdr>
        <a:fill>
          <a:solidFill>
            <a:srgbClr val="84633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D6DFDF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4C637D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4C637D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4C637D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C5C7C8"/>
          </a:solidFill>
        </a:fill>
      </a:tcStyle>
    </a:wholeTbl>
    <a:band2H>
      <a:tcTxStyle/>
      <a:tcStyle>
        <a:tcBdr/>
        <a:fill>
          <a:solidFill>
            <a:srgbClr val="D6D6D7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1454E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D8086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626972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8EAEA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8BBBD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36" autoAdjust="0"/>
    <p:restoredTop sz="77976" autoAdjust="0"/>
  </p:normalViewPr>
  <p:slideViewPr>
    <p:cSldViewPr>
      <p:cViewPr>
        <p:scale>
          <a:sx n="50" d="100"/>
          <a:sy n="50" d="100"/>
        </p:scale>
        <p:origin x="132" y="-48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20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6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7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8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9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0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1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29778095919827E-2"/>
          <c:y val="2.3952195986587269E-2"/>
          <c:w val="0.93777022190408021"/>
          <c:h val="0.919380703979797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E9C-5246-962E-C3FEE8C3062B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9C-5246-962E-C3FEE8C3062B}"/>
              </c:ext>
            </c:extLst>
          </c:dPt>
          <c:dLbls>
            <c:dLbl>
              <c:idx val="0"/>
              <c:layout>
                <c:manualLayout>
                  <c:x val="-1.037037037037037E-2"/>
                  <c:y val="-3.2540966163013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E9C-5246-962E-C3FEE8C3062B}"/>
                </c:ext>
              </c:extLst>
            </c:dLbl>
            <c:dLbl>
              <c:idx val="1"/>
              <c:layout>
                <c:manualLayout>
                  <c:x val="0"/>
                  <c:y val="-1.9027452649499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9C-5246-962E-C3FEE8C3062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9C-5246-962E-C3FEE8C306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755840"/>
        <c:axId val="50784128"/>
      </c:barChart>
      <c:catAx>
        <c:axId val="5075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0784128"/>
        <c:crosses val="autoZero"/>
        <c:auto val="1"/>
        <c:lblAlgn val="ctr"/>
        <c:lblOffset val="1"/>
        <c:noMultiLvlLbl val="0"/>
      </c:catAx>
      <c:valAx>
        <c:axId val="5078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0755840"/>
        <c:crosses val="autoZero"/>
        <c:crossBetween val="between"/>
      </c:valAx>
      <c:spPr>
        <a:noFill/>
        <a:ln>
          <a:noFill/>
        </a:ln>
        <a:effectLst/>
        <a:sp3d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3"/>
            <c:invertIfNegative val="0"/>
            <c:bubble3D val="0"/>
            <c:spPr>
              <a:solidFill>
                <a:srgbClr val="CCECFF">
                  <a:lumMod val="50000"/>
                </a:srgbClr>
              </a:solidFill>
            </c:spPr>
          </c:dPt>
          <c:dPt>
            <c:idx val="4"/>
            <c:invertIfNegative val="0"/>
            <c:bubble3D val="0"/>
            <c:spPr>
              <a:solidFill>
                <a:srgbClr val="7030A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Sheet1!$B$2:$B$6</c:f>
              <c:strCache>
                <c:ptCount val="5"/>
                <c:pt idx="0">
                  <c:v>60-64</c:v>
                </c:pt>
                <c:pt idx="1">
                  <c:v>65-69</c:v>
                </c:pt>
                <c:pt idx="2">
                  <c:v>70-74</c:v>
                </c:pt>
                <c:pt idx="3">
                  <c:v>75-79</c:v>
                </c:pt>
                <c:pt idx="4">
                  <c:v>80+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0.2</c:v>
                </c:pt>
                <c:pt idx="1">
                  <c:v>0.22</c:v>
                </c:pt>
                <c:pt idx="2">
                  <c:v>0.2</c:v>
                </c:pt>
                <c:pt idx="3">
                  <c:v>0.15</c:v>
                </c:pt>
                <c:pt idx="4">
                  <c:v>0.23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316736"/>
        <c:axId val="63318656"/>
      </c:barChart>
      <c:catAx>
        <c:axId val="63316736"/>
        <c:scaling>
          <c:orientation val="minMax"/>
        </c:scaling>
        <c:delete val="0"/>
        <c:axPos val="b"/>
        <c:majorTickMark val="out"/>
        <c:minorTickMark val="none"/>
        <c:tickLblPos val="nextTo"/>
        <c:crossAx val="63318656"/>
        <c:crosses val="autoZero"/>
        <c:auto val="1"/>
        <c:lblAlgn val="ctr"/>
        <c:lblOffset val="100"/>
        <c:noMultiLvlLbl val="0"/>
      </c:catAx>
      <c:valAx>
        <c:axId val="6331865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63316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PowerPoint]Sheet1'!$B$2:$B$3</c:f>
              <c:strCache>
                <c:ptCount val="2"/>
                <c:pt idx="0">
                  <c:v>Rural</c:v>
                </c:pt>
                <c:pt idx="1">
                  <c:v>Urban</c:v>
                </c:pt>
              </c:strCache>
            </c:strRef>
          </c:cat>
          <c:val>
            <c:numRef>
              <c:f>'[Chart in Microsoft PowerPoint]Sheet1'!$C$2:$C$3</c:f>
              <c:numCache>
                <c:formatCode>0%</c:formatCode>
                <c:ptCount val="2"/>
                <c:pt idx="0">
                  <c:v>0.24</c:v>
                </c:pt>
                <c:pt idx="1">
                  <c:v>0.76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482112"/>
        <c:axId val="63619072"/>
      </c:barChart>
      <c:catAx>
        <c:axId val="63482112"/>
        <c:scaling>
          <c:orientation val="minMax"/>
        </c:scaling>
        <c:delete val="0"/>
        <c:axPos val="b"/>
        <c:majorTickMark val="out"/>
        <c:minorTickMark val="none"/>
        <c:tickLblPos val="nextTo"/>
        <c:crossAx val="63619072"/>
        <c:crosses val="autoZero"/>
        <c:auto val="1"/>
        <c:lblAlgn val="ctr"/>
        <c:lblOffset val="100"/>
        <c:noMultiLvlLbl val="0"/>
      </c:catAx>
      <c:valAx>
        <c:axId val="636190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634821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8366738248628"/>
          <c:y val="5.0995599234306237E-2"/>
          <c:w val="0.79801181102362206"/>
          <c:h val="0.453539195758424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Concerned About Home Condition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rgbClr val="0070C0"/>
              </a:solidFill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A06-1948-8607-BB15EB9FD567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A06-1948-8607-BB15EB9FD567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FA06-1948-8607-BB15EB9FD567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A06-1948-8607-BB15EB9FD567}"/>
              </c:ext>
            </c:extLst>
          </c:dPt>
          <c:dLbls>
            <c:dLbl>
              <c:idx val="0"/>
              <c:layout>
                <c:manualLayout>
                  <c:x val="1.556808239879106E-2"/>
                  <c:y val="-2.73608377077865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06-1948-8607-BB15EB9FD567}"/>
                </c:ext>
              </c:extLst>
            </c:dLbl>
            <c:dLbl>
              <c:idx val="1"/>
              <c:layout>
                <c:manualLayout>
                  <c:x val="9.7872425037778907E-3"/>
                  <c:y val="-2.93980342300962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06-1948-8607-BB15EB9FD567}"/>
                </c:ext>
              </c:extLst>
            </c:dLbl>
            <c:dLbl>
              <c:idx val="2"/>
              <c:layout>
                <c:manualLayout>
                  <c:x val="8.1696890161457557E-3"/>
                  <c:y val="-8.68619449912510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A06-1948-8607-BB15EB9FD567}"/>
                </c:ext>
              </c:extLst>
            </c:dLbl>
            <c:dLbl>
              <c:idx val="3"/>
              <c:layout>
                <c:manualLayout>
                  <c:x val="1.0694941541398235E-2"/>
                  <c:y val="-1.3616681703849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06-1948-8607-BB15EB9FD567}"/>
                </c:ext>
              </c:extLst>
            </c:dLbl>
            <c:dLbl>
              <c:idx val="4"/>
              <c:layout>
                <c:manualLayout>
                  <c:x val="1.0101010101010102E-2"/>
                  <c:y val="-1.0850694444444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A06-1948-8607-BB15EB9FD567}"/>
                </c:ext>
              </c:extLst>
            </c:dLbl>
            <c:dLbl>
              <c:idx val="7"/>
              <c:layout>
                <c:manualLayout>
                  <c:x val="2.525252525252525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412-474B-BDCF-CFC6F12862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Too Cluttered</c:v>
                </c:pt>
                <c:pt idx="1">
                  <c:v>Not Enough Handrails/Grab Bars</c:v>
                </c:pt>
                <c:pt idx="2">
                  <c:v>Home in Need of Minor Repairs</c:v>
                </c:pt>
                <c:pt idx="3">
                  <c:v>Poor Water Quality</c:v>
                </c:pt>
                <c:pt idx="4">
                  <c:v>Need Smoke Detector</c:v>
                </c:pt>
                <c:pt idx="5">
                  <c:v>Presence of Mold</c:v>
                </c:pt>
                <c:pt idx="6">
                  <c:v>Need a Ramp</c:v>
                </c:pt>
                <c:pt idx="7">
                  <c:v>No Safety Concerns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0.154</c:v>
                </c:pt>
                <c:pt idx="1">
                  <c:v>0.13300000000000001</c:v>
                </c:pt>
                <c:pt idx="2">
                  <c:v>9.4E-2</c:v>
                </c:pt>
                <c:pt idx="3">
                  <c:v>6.6000000000000003E-2</c:v>
                </c:pt>
                <c:pt idx="4">
                  <c:v>6.3E-2</c:v>
                </c:pt>
                <c:pt idx="5">
                  <c:v>2.8000000000000001E-2</c:v>
                </c:pt>
                <c:pt idx="6">
                  <c:v>2.4E-2</c:v>
                </c:pt>
                <c:pt idx="7">
                  <c:v>0.32900000000000001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A06-1948-8607-BB15EB9FD56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2931200"/>
        <c:axId val="93016064"/>
      </c:barChart>
      <c:catAx>
        <c:axId val="9293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93016064"/>
        <c:crosses val="autoZero"/>
        <c:auto val="1"/>
        <c:lblAlgn val="ctr"/>
        <c:lblOffset val="100"/>
        <c:noMultiLvlLbl val="0"/>
      </c:catAx>
      <c:valAx>
        <c:axId val="93016064"/>
        <c:scaling>
          <c:orientation val="minMax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crossAx val="929312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Sheet1!$B$3:$B$6</c:f>
              <c:strCache>
                <c:ptCount val="4"/>
                <c:pt idx="0">
                  <c:v>Drive Themselves</c:v>
                </c:pt>
                <c:pt idx="1">
                  <c:v>Ride From Spouse/Family</c:v>
                </c:pt>
                <c:pt idx="2">
                  <c:v>Public Transportation</c:v>
                </c:pt>
                <c:pt idx="3">
                  <c:v>Other</c:v>
                </c:pt>
              </c:strCache>
            </c:strRef>
          </c:cat>
          <c:val>
            <c:numRef>
              <c:f>Sheet1!$C$3:$C$6</c:f>
              <c:numCache>
                <c:formatCode>0.0%</c:formatCode>
                <c:ptCount val="4"/>
                <c:pt idx="0">
                  <c:v>0.84299999999999997</c:v>
                </c:pt>
                <c:pt idx="1">
                  <c:v>8.4000000000000005E-2</c:v>
                </c:pt>
                <c:pt idx="2">
                  <c:v>2.8000000000000001E-2</c:v>
                </c:pt>
                <c:pt idx="3">
                  <c:v>2.1000000000000001E-2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F1-44EC-BF3D-1CD00DB543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495360"/>
        <c:axId val="100496896"/>
      </c:barChart>
      <c:catAx>
        <c:axId val="100495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0496896"/>
        <c:crosses val="autoZero"/>
        <c:auto val="1"/>
        <c:lblAlgn val="ctr"/>
        <c:lblOffset val="100"/>
        <c:noMultiLvlLbl val="0"/>
      </c:catAx>
      <c:valAx>
        <c:axId val="10049689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00495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Fear of Falling</c:v>
                </c:pt>
                <c:pt idx="1">
                  <c:v>Paying for Health Care</c:v>
                </c:pt>
                <c:pt idx="2">
                  <c:v>Not Able to do Things I Enjoy</c:v>
                </c:pt>
                <c:pt idx="3">
                  <c:v>Coping with Pain</c:v>
                </c:pt>
                <c:pt idx="4">
                  <c:v>Losing Independence</c:v>
                </c:pt>
                <c:pt idx="5">
                  <c:v>Other Concerns</c:v>
                </c:pt>
                <c:pt idx="6">
                  <c:v>Don't Have Any Concerns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0.161</c:v>
                </c:pt>
                <c:pt idx="1">
                  <c:v>0.13300000000000001</c:v>
                </c:pt>
                <c:pt idx="2">
                  <c:v>0.20599999999999999</c:v>
                </c:pt>
                <c:pt idx="3">
                  <c:v>0.17499999999999999</c:v>
                </c:pt>
                <c:pt idx="4">
                  <c:v>0.15</c:v>
                </c:pt>
                <c:pt idx="5">
                  <c:v>0.157</c:v>
                </c:pt>
                <c:pt idx="6">
                  <c:v>0.41599999999999998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980-4239-AA92-B11EDF12F4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6494208"/>
        <c:axId val="126546688"/>
      </c:barChart>
      <c:catAx>
        <c:axId val="126494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126546688"/>
        <c:crosses val="autoZero"/>
        <c:auto val="1"/>
        <c:lblAlgn val="ctr"/>
        <c:lblOffset val="100"/>
        <c:noMultiLvlLbl val="0"/>
      </c:catAx>
      <c:valAx>
        <c:axId val="12654668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126494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Doctor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</c:f>
              <c:strCache>
                <c:ptCount val="1"/>
                <c:pt idx="0">
                  <c:v>Yes</c:v>
                </c:pt>
              </c:strCache>
            </c:strRef>
          </c:cat>
          <c:val>
            <c:numRef>
              <c:f>Sheet1!$C$3</c:f>
              <c:numCache>
                <c:formatCode>0.0%</c:formatCode>
                <c:ptCount val="1"/>
                <c:pt idx="0">
                  <c:v>7.6999999999999999E-2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48B-4389-B8E9-91CEE0A5DB7A}"/>
            </c:ext>
          </c:extLst>
        </c:ser>
        <c:ser>
          <c:idx val="1"/>
          <c:order val="1"/>
          <c:tx>
            <c:strRef>
              <c:f>Sheet1!$B$4</c:f>
              <c:strCache>
                <c:ptCount val="1"/>
                <c:pt idx="0">
                  <c:v>Dentist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</c:f>
              <c:strCache>
                <c:ptCount val="1"/>
                <c:pt idx="0">
                  <c:v>Yes</c:v>
                </c:pt>
              </c:strCache>
            </c:strRef>
          </c:cat>
          <c:val>
            <c:numRef>
              <c:f>Sheet1!$C$4</c:f>
              <c:numCache>
                <c:formatCode>0.0%</c:formatCode>
                <c:ptCount val="1"/>
                <c:pt idx="0">
                  <c:v>0.126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48B-4389-B8E9-91CEE0A5DB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799104"/>
        <c:axId val="128800640"/>
      </c:barChart>
      <c:catAx>
        <c:axId val="128799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8800640"/>
        <c:crosses val="autoZero"/>
        <c:auto val="1"/>
        <c:lblAlgn val="ctr"/>
        <c:lblOffset val="100"/>
        <c:noMultiLvlLbl val="0"/>
      </c:catAx>
      <c:valAx>
        <c:axId val="12880064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287991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PowerPoint]Sheet1'!$C$3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PowerPoint]Sheet1'!$B$4:$B$7</c:f>
              <c:strCache>
                <c:ptCount val="4"/>
                <c:pt idx="0">
                  <c:v>Very Good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</c:strCache>
            </c:strRef>
          </c:cat>
          <c:val>
            <c:numRef>
              <c:f>'[Chart in Microsoft PowerPoint]Sheet1'!$C$4:$C$7</c:f>
              <c:numCache>
                <c:formatCode>0.0%</c:formatCode>
                <c:ptCount val="4"/>
                <c:pt idx="0">
                  <c:v>0.38100000000000001</c:v>
                </c:pt>
                <c:pt idx="1">
                  <c:v>0.44400000000000001</c:v>
                </c:pt>
                <c:pt idx="2">
                  <c:v>0.161</c:v>
                </c:pt>
                <c:pt idx="3">
                  <c:v>1.4E-2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AAC-4296-ABFF-A3C5B9A303D4}"/>
            </c:ext>
          </c:extLst>
        </c:ser>
        <c:ser>
          <c:idx val="1"/>
          <c:order val="1"/>
          <c:tx>
            <c:strRef>
              <c:f>'[Chart in Microsoft PowerPoint]Sheet1'!$D$3</c:f>
              <c:strCache>
                <c:ptCount val="1"/>
                <c:pt idx="0">
                  <c:v>&lt;25K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1.1337868480725624E-3"/>
                  <c:y val="9.30734226403517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PowerPoint]Sheet1'!$B$4:$B$7</c:f>
              <c:strCache>
                <c:ptCount val="4"/>
                <c:pt idx="0">
                  <c:v>Very Good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</c:strCache>
            </c:strRef>
          </c:cat>
          <c:val>
            <c:numRef>
              <c:f>'[Chart in Microsoft PowerPoint]Sheet1'!$D$4:$D$7</c:f>
              <c:numCache>
                <c:formatCode>0.0%</c:formatCode>
                <c:ptCount val="4"/>
                <c:pt idx="0">
                  <c:v>0.27300000000000002</c:v>
                </c:pt>
                <c:pt idx="1">
                  <c:v>0.39400000000000002</c:v>
                </c:pt>
                <c:pt idx="2">
                  <c:v>0.30299999999999999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AAC-4296-ABFF-A3C5B9A303D4}"/>
            </c:ext>
          </c:extLst>
        </c:ser>
        <c:ser>
          <c:idx val="2"/>
          <c:order val="2"/>
          <c:tx>
            <c:strRef>
              <c:f>'[Chart in Microsoft PowerPoint]Sheet1'!$E$3</c:f>
              <c:strCache>
                <c:ptCount val="1"/>
                <c:pt idx="0">
                  <c:v>&gt;25K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PowerPoint]Sheet1'!$B$4:$B$7</c:f>
              <c:strCache>
                <c:ptCount val="4"/>
                <c:pt idx="0">
                  <c:v>Very Good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</c:strCache>
            </c:strRef>
          </c:cat>
          <c:val>
            <c:numRef>
              <c:f>'[Chart in Microsoft PowerPoint]Sheet1'!$E$4:$E$7</c:f>
              <c:numCache>
                <c:formatCode>General</c:formatCode>
                <c:ptCount val="4"/>
                <c:pt idx="0" formatCode="0.0%">
                  <c:v>0.41399999999999998</c:v>
                </c:pt>
                <c:pt idx="2" formatCode="0.0%">
                  <c:v>0.11799999999999999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AAC-4296-ABFF-A3C5B9A303D4}"/>
            </c:ext>
          </c:extLst>
        </c:ser>
        <c:ser>
          <c:idx val="3"/>
          <c:order val="3"/>
          <c:tx>
            <c:strRef>
              <c:f>'[Chart in Microsoft PowerPoint]Sheet1'!$F$3</c:f>
              <c:strCache>
                <c:ptCount val="1"/>
                <c:pt idx="0">
                  <c:v>Rural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2675736961451248E-3"/>
                  <c:y val="1.51513447182738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PowerPoint]Sheet1'!$B$4:$B$7</c:f>
              <c:strCache>
                <c:ptCount val="4"/>
                <c:pt idx="0">
                  <c:v>Very Good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</c:strCache>
            </c:strRef>
          </c:cat>
          <c:val>
            <c:numRef>
              <c:f>'[Chart in Microsoft PowerPoint]Sheet1'!$F$4:$F$7</c:f>
              <c:numCache>
                <c:formatCode>General</c:formatCode>
                <c:ptCount val="4"/>
                <c:pt idx="0" formatCode="0.00%">
                  <c:v>0.27300000000000002</c:v>
                </c:pt>
              </c:numCache>
            </c:numRef>
          </c:val>
        </c:ser>
        <c:ser>
          <c:idx val="4"/>
          <c:order val="4"/>
          <c:tx>
            <c:strRef>
              <c:f>'[Chart in Microsoft PowerPoint]Sheet1'!$G$3</c:f>
              <c:strCache>
                <c:ptCount val="1"/>
                <c:pt idx="0">
                  <c:v>Urban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3"/>
              <c:layout>
                <c:manualLayout>
                  <c:x val="3.401360544217686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PowerPoint]Sheet1'!$B$4:$B$7</c:f>
              <c:strCache>
                <c:ptCount val="4"/>
                <c:pt idx="0">
                  <c:v>Very Good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</c:strCache>
            </c:strRef>
          </c:cat>
          <c:val>
            <c:numRef>
              <c:f>'[Chart in Microsoft PowerPoint]Sheet1'!$G$4:$G$7</c:f>
              <c:numCache>
                <c:formatCode>General</c:formatCode>
                <c:ptCount val="4"/>
                <c:pt idx="0" formatCode="0.00%">
                  <c:v>0.83499999999999996</c:v>
                </c:pt>
                <c:pt idx="3" formatCode="0%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5367680"/>
        <c:axId val="135795456"/>
      </c:barChart>
      <c:catAx>
        <c:axId val="135367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5795456"/>
        <c:crosses val="autoZero"/>
        <c:auto val="1"/>
        <c:lblAlgn val="ctr"/>
        <c:lblOffset val="100"/>
        <c:noMultiLvlLbl val="0"/>
      </c:catAx>
      <c:valAx>
        <c:axId val="135795456"/>
        <c:scaling>
          <c:orientation val="minMax"/>
          <c:max val="1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353676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Sheet1!$B$2:$B$13</c:f>
              <c:strCache>
                <c:ptCount val="12"/>
                <c:pt idx="0">
                  <c:v>Inability To Do Things I Used To Do</c:v>
                </c:pt>
                <c:pt idx="1">
                  <c:v>Loss of A Loved One</c:v>
                </c:pt>
                <c:pt idx="2">
                  <c:v>Other Sad or Stressful Events</c:v>
                </c:pt>
                <c:pt idx="3">
                  <c:v>My Declining Health</c:v>
                </c:pt>
                <c:pt idx="4">
                  <c:v>Loss of Independence</c:v>
                </c:pt>
                <c:pt idx="5">
                  <c:v>Having Enough of the Rigth Kind of Food to Eat</c:v>
                </c:pt>
                <c:pt idx="6">
                  <c:v>Financial Difficulties/Trouble Paying Bills</c:v>
                </c:pt>
                <c:pt idx="7">
                  <c:v>Social Isolation</c:v>
                </c:pt>
                <c:pt idx="8">
                  <c:v>Other Relationship Problems</c:v>
                </c:pt>
                <c:pt idx="9">
                  <c:v>Problems Getting the Health Care I Need</c:v>
                </c:pt>
                <c:pt idx="10">
                  <c:v>Being Stuck at Home with No Transportation</c:v>
                </c:pt>
                <c:pt idx="11">
                  <c:v>Trouble With My Home or Neighborhood</c:v>
                </c:pt>
              </c:strCache>
            </c:strRef>
          </c:cat>
          <c:val>
            <c:numRef>
              <c:f>Sheet1!$C$2:$C$13</c:f>
              <c:numCache>
                <c:formatCode>0.0%</c:formatCode>
                <c:ptCount val="12"/>
                <c:pt idx="0">
                  <c:v>0.28000000000000003</c:v>
                </c:pt>
                <c:pt idx="1">
                  <c:v>0.22</c:v>
                </c:pt>
                <c:pt idx="2">
                  <c:v>0.182</c:v>
                </c:pt>
                <c:pt idx="3">
                  <c:v>0.16800000000000001</c:v>
                </c:pt>
                <c:pt idx="4">
                  <c:v>0.112</c:v>
                </c:pt>
                <c:pt idx="5">
                  <c:v>0.105</c:v>
                </c:pt>
                <c:pt idx="6">
                  <c:v>0.105</c:v>
                </c:pt>
                <c:pt idx="7">
                  <c:v>7.6999999999999999E-2</c:v>
                </c:pt>
                <c:pt idx="8">
                  <c:v>6.3E-2</c:v>
                </c:pt>
                <c:pt idx="9">
                  <c:v>4.9000000000000002E-2</c:v>
                </c:pt>
                <c:pt idx="10">
                  <c:v>4.4999999999999998E-2</c:v>
                </c:pt>
                <c:pt idx="11">
                  <c:v>3.5000000000000003E-2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112-4DF8-A25B-9E7D6DAF49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9026304"/>
        <c:axId val="169027840"/>
      </c:barChart>
      <c:catAx>
        <c:axId val="169026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9027840"/>
        <c:crosses val="autoZero"/>
        <c:auto val="1"/>
        <c:lblAlgn val="ctr"/>
        <c:lblOffset val="100"/>
        <c:noMultiLvlLbl val="0"/>
      </c:catAx>
      <c:valAx>
        <c:axId val="16902784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690263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Sheet1!$B$2:$B$10</c:f>
              <c:strCache>
                <c:ptCount val="9"/>
                <c:pt idx="0">
                  <c:v>Coffee, Tea, or Other Caffeine Drinks</c:v>
                </c:pt>
                <c:pt idx="1">
                  <c:v>Sweet Foods</c:v>
                </c:pt>
                <c:pt idx="2">
                  <c:v>Tobacco</c:v>
                </c:pt>
                <c:pt idx="3">
                  <c:v>Sweet Beverages</c:v>
                </c:pt>
                <c:pt idx="4">
                  <c:v>Other Prescription Drugs</c:v>
                </c:pt>
                <c:pt idx="5">
                  <c:v>Alcohol</c:v>
                </c:pt>
                <c:pt idx="6">
                  <c:v>Opioids/Narcotic Pain Medication</c:v>
                </c:pt>
                <c:pt idx="7">
                  <c:v>Marijuana</c:v>
                </c:pt>
                <c:pt idx="8">
                  <c:v>Illegal Drugs</c:v>
                </c:pt>
              </c:strCache>
            </c:strRef>
          </c:cat>
          <c:val>
            <c:numRef>
              <c:f>Sheet1!$C$2:$C$10</c:f>
              <c:numCache>
                <c:formatCode>0.0%</c:formatCode>
                <c:ptCount val="9"/>
                <c:pt idx="0">
                  <c:v>0.19600000000000001</c:v>
                </c:pt>
                <c:pt idx="1">
                  <c:v>0.122</c:v>
                </c:pt>
                <c:pt idx="2">
                  <c:v>7.0000000000000007E-2</c:v>
                </c:pt>
                <c:pt idx="3">
                  <c:v>4.4999999999999998E-2</c:v>
                </c:pt>
                <c:pt idx="4">
                  <c:v>1.4E-2</c:v>
                </c:pt>
                <c:pt idx="5">
                  <c:v>7.0000000000000001E-3</c:v>
                </c:pt>
                <c:pt idx="6">
                  <c:v>3.0000000000000001E-3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DF2-4A04-A1DF-266967B05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213248"/>
        <c:axId val="34219136"/>
      </c:barChart>
      <c:catAx>
        <c:axId val="34213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4219136"/>
        <c:crosses val="autoZero"/>
        <c:auto val="1"/>
        <c:lblAlgn val="ctr"/>
        <c:lblOffset val="100"/>
        <c:noMultiLvlLbl val="0"/>
      </c:catAx>
      <c:valAx>
        <c:axId val="3421913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4213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F71-45FD-9CB8-362B5F23F784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F71-45FD-9CB8-362B5F23F7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0.25600000000000001</c:v>
                </c:pt>
                <c:pt idx="1">
                  <c:v>0.74399999999999999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F71-45FD-9CB8-362B5F23F7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230272"/>
        <c:axId val="34231808"/>
      </c:barChart>
      <c:catAx>
        <c:axId val="34230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34231808"/>
        <c:crosses val="autoZero"/>
        <c:auto val="1"/>
        <c:lblAlgn val="ctr"/>
        <c:lblOffset val="100"/>
        <c:noMultiLvlLbl val="0"/>
      </c:catAx>
      <c:valAx>
        <c:axId val="3423180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34230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99800453025563"/>
          <c:y val="4.2021699049302488E-2"/>
          <c:w val="0.87896696712253075"/>
          <c:h val="0.56059677774641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Why They Aren't Working to Quit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Not Ready</c:v>
                </c:pt>
                <c:pt idx="1">
                  <c:v>Programs are for Younger People</c:v>
                </c:pt>
                <c:pt idx="2">
                  <c:v>Tried, Unsuccessful</c:v>
                </c:pt>
                <c:pt idx="3">
                  <c:v>Don't Know of Local Programs</c:v>
                </c:pt>
                <c:pt idx="4">
                  <c:v>Can't Get to Programs</c:v>
                </c:pt>
                <c:pt idx="5">
                  <c:v>Can't Afford It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0.76100000000000001</c:v>
                </c:pt>
                <c:pt idx="1">
                  <c:v>0.11899999999999999</c:v>
                </c:pt>
                <c:pt idx="2">
                  <c:v>7.4999999999999997E-2</c:v>
                </c:pt>
                <c:pt idx="3">
                  <c:v>1.4999999999999999E-2</c:v>
                </c:pt>
                <c:pt idx="4">
                  <c:v>1.4999999999999999E-2</c:v>
                </c:pt>
                <c:pt idx="5">
                  <c:v>1.4999999999999999E-2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21-46AE-9600-57D8F428EF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241152"/>
        <c:axId val="34247040"/>
      </c:barChart>
      <c:catAx>
        <c:axId val="34241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4247040"/>
        <c:crosses val="autoZero"/>
        <c:auto val="1"/>
        <c:lblAlgn val="ctr"/>
        <c:lblOffset val="100"/>
        <c:noMultiLvlLbl val="0"/>
      </c:catAx>
      <c:valAx>
        <c:axId val="34247040"/>
        <c:scaling>
          <c:orientation val="minMax"/>
          <c:max val="0.9"/>
          <c:min val="0"/>
        </c:scaling>
        <c:delete val="0"/>
        <c:axPos val="l"/>
        <c:majorGridlines/>
        <c:numFmt formatCode="0.0%" sourceLinked="0"/>
        <c:majorTickMark val="out"/>
        <c:minorTickMark val="none"/>
        <c:tickLblPos val="nextTo"/>
        <c:crossAx val="34241152"/>
        <c:crosses val="autoZero"/>
        <c:crossBetween val="between"/>
        <c:majorUnit val="0.1"/>
        <c:minorUnit val="0.1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0.23100000000000001</c:v>
                </c:pt>
                <c:pt idx="1">
                  <c:v>0.75900000000000001</c:v>
                </c:pt>
                <c:pt idx="2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F2-4FB5-9177-7A42CC983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466816"/>
        <c:axId val="34468608"/>
      </c:barChart>
      <c:catAx>
        <c:axId val="34466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4468608"/>
        <c:crosses val="autoZero"/>
        <c:auto val="1"/>
        <c:lblAlgn val="ctr"/>
        <c:lblOffset val="100"/>
        <c:noMultiLvlLbl val="0"/>
      </c:catAx>
      <c:valAx>
        <c:axId val="3446860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44668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PowerPoint]Sheet1'!$C$1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'[Chart in Microsoft PowerPoint]Sheet1'!$C$2:$C$4</c:f>
              <c:numCache>
                <c:formatCode>0.0%</c:formatCode>
                <c:ptCount val="3"/>
                <c:pt idx="0">
                  <c:v>0.19900000000000001</c:v>
                </c:pt>
                <c:pt idx="1">
                  <c:v>0.78300000000000003</c:v>
                </c:pt>
                <c:pt idx="2">
                  <c:v>1.7000000000000001E-2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7B7-4D75-B9EA-51EA8BD4F18B}"/>
            </c:ext>
          </c:extLst>
        </c:ser>
        <c:ser>
          <c:idx val="1"/>
          <c:order val="1"/>
          <c:tx>
            <c:strRef>
              <c:f>'[Chart in Microsoft PowerPoint]Sheet1'!$D$1</c:f>
              <c:strCache>
                <c:ptCount val="1"/>
                <c:pt idx="0">
                  <c:v>Rural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'[Chart in Microsoft PowerPoint]Sheet1'!$D$2:$D$4</c:f>
              <c:numCache>
                <c:formatCode>0.0%</c:formatCode>
                <c:ptCount val="3"/>
                <c:pt idx="1">
                  <c:v>0.83799999999999997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7B7-4D75-B9EA-51EA8BD4F18B}"/>
            </c:ext>
          </c:extLst>
        </c:ser>
        <c:ser>
          <c:idx val="2"/>
          <c:order val="2"/>
          <c:tx>
            <c:strRef>
              <c:f>'[Chart in Microsoft PowerPoint]Sheet1'!$E$1</c:f>
              <c:strCache>
                <c:ptCount val="1"/>
                <c:pt idx="0">
                  <c:v>&gt;25K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'[Chart in Microsoft PowerPoint]Sheet1'!$E$2:$E$4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7B7-4D75-B9EA-51EA8BD4F1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493952"/>
        <c:axId val="34495488"/>
      </c:barChart>
      <c:catAx>
        <c:axId val="34493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4495488"/>
        <c:crosses val="autoZero"/>
        <c:auto val="1"/>
        <c:lblAlgn val="ctr"/>
        <c:lblOffset val="100"/>
        <c:noMultiLvlLbl val="0"/>
      </c:catAx>
      <c:valAx>
        <c:axId val="3449548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4493952"/>
        <c:crosses val="autoZero"/>
        <c:crossBetween val="between"/>
      </c:valAx>
    </c:plotArea>
    <c:legend>
      <c:legendPos val="r"/>
      <c:legendEntry>
        <c:idx val="2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Sheet1!$B$2:$B$3</c:f>
              <c:strCache>
                <c:ptCount val="2"/>
                <c:pt idx="0">
                  <c:v>Total</c:v>
                </c:pt>
                <c:pt idx="1">
                  <c:v>&lt;25K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0.94399999999999995</c:v>
                </c:pt>
                <c:pt idx="1">
                  <c:v>0.89400000000000002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E60-4D12-901C-6A976D9C4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563584"/>
        <c:axId val="34565120"/>
      </c:barChart>
      <c:catAx>
        <c:axId val="34563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4565120"/>
        <c:crosses val="autoZero"/>
        <c:auto val="1"/>
        <c:lblAlgn val="ctr"/>
        <c:lblOffset val="100"/>
        <c:noMultiLvlLbl val="0"/>
      </c:catAx>
      <c:valAx>
        <c:axId val="34565120"/>
        <c:scaling>
          <c:orientation val="minMax"/>
          <c:min val="0.84000000000000008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45635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Sheet1!$B$2:$B$8</c:f>
              <c:strCache>
                <c:ptCount val="7"/>
                <c:pt idx="0">
                  <c:v>Volunteer at Local School, Library, Charity</c:v>
                </c:pt>
                <c:pt idx="1">
                  <c:v>Join Church, Social Club, Community Org.</c:v>
                </c:pt>
                <c:pt idx="2">
                  <c:v>Participate in Group Wellness/Fitness Class</c:v>
                </c:pt>
                <c:pt idx="3">
                  <c:v>Participate in Senior Center Programs</c:v>
                </c:pt>
                <c:pt idx="4">
                  <c:v>Eat Lunch at Senior Congrecate Dining Program</c:v>
                </c:pt>
                <c:pt idx="5">
                  <c:v>Becoming Active on Internet/Social Media</c:v>
                </c:pt>
                <c:pt idx="6">
                  <c:v>Receiving Calls From Friendly Reassurance Phone Program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7"/>
                <c:pt idx="0">
                  <c:v>0.67200000000000004</c:v>
                </c:pt>
                <c:pt idx="1">
                  <c:v>0.65500000000000003</c:v>
                </c:pt>
                <c:pt idx="2">
                  <c:v>0.63800000000000001</c:v>
                </c:pt>
                <c:pt idx="3">
                  <c:v>0.5</c:v>
                </c:pt>
                <c:pt idx="4">
                  <c:v>0.32800000000000001</c:v>
                </c:pt>
                <c:pt idx="5">
                  <c:v>0.20699999999999999</c:v>
                </c:pt>
                <c:pt idx="6">
                  <c:v>0.155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15-44EF-811A-437A94121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587008"/>
        <c:axId val="34588544"/>
      </c:barChart>
      <c:catAx>
        <c:axId val="34587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4588544"/>
        <c:crosses val="autoZero"/>
        <c:auto val="1"/>
        <c:lblAlgn val="ctr"/>
        <c:lblOffset val="100"/>
        <c:noMultiLvlLbl val="0"/>
      </c:catAx>
      <c:valAx>
        <c:axId val="3458854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4587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Sheet1!$B$2:$B$7</c:f>
              <c:strCache>
                <c:ptCount val="6"/>
                <c:pt idx="0">
                  <c:v>Don't Know of Such Programs</c:v>
                </c:pt>
                <c:pt idx="1">
                  <c:v>Prefer To Be With Younger People</c:v>
                </c:pt>
                <c:pt idx="2">
                  <c:v>Cannot Afford It</c:v>
                </c:pt>
                <c:pt idx="3">
                  <c:v>Don't Want To Be With People In The Programs</c:v>
                </c:pt>
                <c:pt idx="4">
                  <c:v>Don't Have A Way To Get There</c:v>
                </c:pt>
                <c:pt idx="5">
                  <c:v>Too Sick/Disabled to Participate</c:v>
                </c:pt>
              </c:strCache>
            </c:strRef>
          </c:cat>
          <c:val>
            <c:numRef>
              <c:f>Sheet1!$C$2:$C$7</c:f>
              <c:numCache>
                <c:formatCode>0.0%</c:formatCode>
                <c:ptCount val="6"/>
                <c:pt idx="0">
                  <c:v>0.129</c:v>
                </c:pt>
                <c:pt idx="1">
                  <c:v>0.126</c:v>
                </c:pt>
                <c:pt idx="2">
                  <c:v>0.122</c:v>
                </c:pt>
                <c:pt idx="3">
                  <c:v>9.0999999999999998E-2</c:v>
                </c:pt>
                <c:pt idx="4">
                  <c:v>8.6999999999999994E-2</c:v>
                </c:pt>
                <c:pt idx="5">
                  <c:v>6.3E-2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754-48A9-8D8C-F15BF0986A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597888"/>
        <c:axId val="34644736"/>
      </c:barChart>
      <c:catAx>
        <c:axId val="34597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4644736"/>
        <c:crosses val="autoZero"/>
        <c:auto val="1"/>
        <c:lblAlgn val="ctr"/>
        <c:lblOffset val="100"/>
        <c:noMultiLvlLbl val="0"/>
      </c:catAx>
      <c:valAx>
        <c:axId val="3464473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4597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Inability to make ends meet financially</c:v>
                </c:pt>
                <c:pt idx="1">
                  <c:v>Loss of physical mobility</c:v>
                </c:pt>
                <c:pt idx="2">
                  <c:v>Loneliness or isolation</c:v>
                </c:pt>
                <c:pt idx="3">
                  <c:v>Physical or verbal abuse</c:v>
                </c:pt>
                <c:pt idx="4">
                  <c:v>Lack of transportation</c:v>
                </c:pt>
                <c:pt idx="5">
                  <c:v>Inadequate housing</c:v>
                </c:pt>
                <c:pt idx="6">
                  <c:v>Receiving appropriate medical care</c:v>
                </c:pt>
                <c:pt idx="7">
                  <c:v>Financial abuse or exploitation</c:v>
                </c:pt>
                <c:pt idx="8">
                  <c:v>Inability to cook and eat healthy meals</c:v>
                </c:pt>
              </c:strCache>
            </c:strRef>
          </c:cat>
          <c:val>
            <c:numRef>
              <c:f>Sheet1!$B$2:$B$10</c:f>
              <c:numCache>
                <c:formatCode>0.0%</c:formatCode>
                <c:ptCount val="9"/>
                <c:pt idx="0">
                  <c:v>0.29099999999999998</c:v>
                </c:pt>
                <c:pt idx="1">
                  <c:v>0.193</c:v>
                </c:pt>
                <c:pt idx="2">
                  <c:v>0.152</c:v>
                </c:pt>
                <c:pt idx="3">
                  <c:v>0.13900000000000001</c:v>
                </c:pt>
                <c:pt idx="4">
                  <c:v>9.4E-2</c:v>
                </c:pt>
                <c:pt idx="5">
                  <c:v>4.4999999999999998E-2</c:v>
                </c:pt>
                <c:pt idx="6">
                  <c:v>0.04</c:v>
                </c:pt>
                <c:pt idx="7">
                  <c:v>2.7E-2</c:v>
                </c:pt>
                <c:pt idx="8">
                  <c:v>1.7999999999999999E-2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692-42D4-A5CE-84C3FAC2D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677888"/>
        <c:axId val="34679424"/>
      </c:barChart>
      <c:catAx>
        <c:axId val="34677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34679424"/>
        <c:crosses val="autoZero"/>
        <c:auto val="1"/>
        <c:lblAlgn val="ctr"/>
        <c:lblOffset val="100"/>
        <c:noMultiLvlLbl val="0"/>
      </c:catAx>
      <c:valAx>
        <c:axId val="34679424"/>
        <c:scaling>
          <c:orientation val="minMax"/>
          <c:max val="0.30000000000000004"/>
          <c:min val="0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34677888"/>
        <c:crosses val="autoZero"/>
        <c:crossBetween val="between"/>
        <c:minorUnit val="1.0000000000000002E-2"/>
      </c:valAx>
    </c:plotArea>
    <c:legend>
      <c:legendPos val="r"/>
      <c:layout/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64025061383455"/>
          <c:y val="3.8983095863017125E-2"/>
          <c:w val="0.82052103970874612"/>
          <c:h val="0.484609267591551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Sheet1!$A$2:$A$14</c:f>
              <c:strCache>
                <c:ptCount val="13"/>
                <c:pt idx="0">
                  <c:v>Walking or climbing stairs</c:v>
                </c:pt>
                <c:pt idx="1">
                  <c:v>Household maintenance or repairs</c:v>
                </c:pt>
                <c:pt idx="2">
                  <c:v>Snow removal</c:v>
                </c:pt>
                <c:pt idx="3">
                  <c:v>Lawn mowing/yard care</c:v>
                </c:pt>
                <c:pt idx="4">
                  <c:v>Shopping and running errands alone</c:v>
                </c:pt>
                <c:pt idx="5">
                  <c:v>Concentration, memory, or making decisions</c:v>
                </c:pt>
                <c:pt idx="6">
                  <c:v>Social involvement</c:v>
                </c:pt>
                <c:pt idx="7">
                  <c:v>House cleaning</c:v>
                </c:pt>
                <c:pt idx="8">
                  <c:v>Caring for a child, grandchild, spouse or parent</c:v>
                </c:pt>
                <c:pt idx="9">
                  <c:v>Managing finances/paying bills</c:v>
                </c:pt>
                <c:pt idx="10">
                  <c:v>Preparing meals</c:v>
                </c:pt>
                <c:pt idx="11">
                  <c:v>Dressing or bathing</c:v>
                </c:pt>
                <c:pt idx="12">
                  <c:v>Managing my health</c:v>
                </c:pt>
              </c:strCache>
            </c:strRef>
          </c:cat>
          <c:val>
            <c:numRef>
              <c:f>Sheet1!$B$2:$B$14</c:f>
              <c:numCache>
                <c:formatCode>0.0%</c:formatCode>
                <c:ptCount val="13"/>
                <c:pt idx="0">
                  <c:v>0.185</c:v>
                </c:pt>
                <c:pt idx="1">
                  <c:v>0.154</c:v>
                </c:pt>
                <c:pt idx="2">
                  <c:v>0.108</c:v>
                </c:pt>
                <c:pt idx="3">
                  <c:v>8.6999999999999994E-2</c:v>
                </c:pt>
                <c:pt idx="4">
                  <c:v>0.08</c:v>
                </c:pt>
                <c:pt idx="5">
                  <c:v>7.6999999999999999E-2</c:v>
                </c:pt>
                <c:pt idx="6">
                  <c:v>7.6999999999999999E-2</c:v>
                </c:pt>
                <c:pt idx="7">
                  <c:v>7.2999999999999995E-2</c:v>
                </c:pt>
                <c:pt idx="8">
                  <c:v>6.6000000000000003E-2</c:v>
                </c:pt>
                <c:pt idx="9">
                  <c:v>5.8999999999999997E-2</c:v>
                </c:pt>
                <c:pt idx="10">
                  <c:v>3.1E-2</c:v>
                </c:pt>
                <c:pt idx="11">
                  <c:v>2.8000000000000001E-2</c:v>
                </c:pt>
                <c:pt idx="12">
                  <c:v>2.1000000000000001E-2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62B-48CA-86AA-3C802D959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750848"/>
        <c:axId val="34752384"/>
      </c:barChart>
      <c:catAx>
        <c:axId val="34750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34752384"/>
        <c:crosses val="autoZero"/>
        <c:auto val="1"/>
        <c:lblAlgn val="ctr"/>
        <c:lblOffset val="100"/>
        <c:noMultiLvlLbl val="0"/>
      </c:catAx>
      <c:valAx>
        <c:axId val="3475238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3475084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650-4D1A-B38C-915DF228F8CA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650-4D1A-B38C-915DF228F8CA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650-4D1A-B38C-915DF228F8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Not Sure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0.84599999999999997</c:v>
                </c:pt>
                <c:pt idx="1">
                  <c:v>0.115</c:v>
                </c:pt>
                <c:pt idx="2">
                  <c:v>3.7999999999999999E-2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650-4D1A-B38C-915DF228F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788480"/>
        <c:axId val="34790016"/>
      </c:barChart>
      <c:catAx>
        <c:axId val="34788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34790016"/>
        <c:crosses val="autoZero"/>
        <c:auto val="1"/>
        <c:lblAlgn val="ctr"/>
        <c:lblOffset val="100"/>
        <c:noMultiLvlLbl val="0"/>
      </c:catAx>
      <c:valAx>
        <c:axId val="3479001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347884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At/Below $25,365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9E6-423D-88CF-058BAC5DCF5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At/Below $25,365</c:v>
                </c:pt>
                <c:pt idx="1">
                  <c:v>Above $25,365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0.23100000000000001</c:v>
                </c:pt>
                <c:pt idx="1">
                  <c:v>0.76900000000000002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9E6-423D-88CF-058BAC5DCF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Above $25,365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At/Below $25,365</c:v>
                </c:pt>
                <c:pt idx="1">
                  <c:v>Above $25,365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9E6-423D-88CF-058BAC5DC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876416"/>
        <c:axId val="34894592"/>
      </c:barChart>
      <c:catAx>
        <c:axId val="34876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34894592"/>
        <c:crosses val="autoZero"/>
        <c:auto val="1"/>
        <c:lblAlgn val="ctr"/>
        <c:lblOffset val="100"/>
        <c:noMultiLvlLbl val="0"/>
      </c:catAx>
      <c:valAx>
        <c:axId val="34894592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348764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542-47DD-BD84-C7E90A2F477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542-47DD-BD84-C7E90A2F4777}"/>
              </c:ext>
            </c:extLst>
          </c:dPt>
          <c:dPt>
            <c:idx val="2"/>
            <c:invertIfNegative val="0"/>
            <c:bubble3D val="0"/>
            <c:spPr>
              <a:solidFill>
                <a:srgbClr val="E1242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542-47DD-BD84-C7E90A2F4777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Can comfortably afford to pay bills</c:v>
                </c:pt>
                <c:pt idx="1">
                  <c:v>Cann afford to pay bills if careful about spending</c:v>
                </c:pt>
                <c:pt idx="2">
                  <c:v>Have trouble paying bills no matter how careful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0.68500000000000005</c:v>
                </c:pt>
                <c:pt idx="1">
                  <c:v>0.26600000000000001</c:v>
                </c:pt>
                <c:pt idx="2">
                  <c:v>4.9000000000000002E-2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542-47DD-BD84-C7E90A2F47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915072"/>
        <c:axId val="34916608"/>
      </c:barChart>
      <c:catAx>
        <c:axId val="34915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4916608"/>
        <c:crosses val="autoZero"/>
        <c:auto val="1"/>
        <c:lblAlgn val="ctr"/>
        <c:lblOffset val="100"/>
        <c:noMultiLvlLbl val="0"/>
      </c:catAx>
      <c:valAx>
        <c:axId val="3491660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4915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No Debt</c:v>
                </c:pt>
                <c:pt idx="1">
                  <c:v>Less than $1,000</c:v>
                </c:pt>
                <c:pt idx="2">
                  <c:v>Between $1,000 and $5,000</c:v>
                </c:pt>
                <c:pt idx="3">
                  <c:v>Between $5,000 and $10,000</c:v>
                </c:pt>
                <c:pt idx="4">
                  <c:v>More than $10,000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0.72</c:v>
                </c:pt>
                <c:pt idx="1">
                  <c:v>6.3E-2</c:v>
                </c:pt>
                <c:pt idx="2">
                  <c:v>9.0999999999999998E-2</c:v>
                </c:pt>
                <c:pt idx="3">
                  <c:v>3.1E-2</c:v>
                </c:pt>
                <c:pt idx="4">
                  <c:v>9.4E-2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6CE-4ADC-911C-9BA95E3B71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969472"/>
        <c:axId val="34971008"/>
      </c:barChart>
      <c:catAx>
        <c:axId val="34969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4971008"/>
        <c:crosses val="autoZero"/>
        <c:auto val="1"/>
        <c:lblAlgn val="ctr"/>
        <c:lblOffset val="100"/>
        <c:noMultiLvlLbl val="0"/>
      </c:catAx>
      <c:valAx>
        <c:axId val="3497100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49694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Medical bills</c:v>
                </c:pt>
                <c:pt idx="1">
                  <c:v>Utilities</c:v>
                </c:pt>
                <c:pt idx="2">
                  <c:v>Property taxes</c:v>
                </c:pt>
                <c:pt idx="3">
                  <c:v>Credit cards</c:v>
                </c:pt>
                <c:pt idx="4">
                  <c:v>Rent</c:v>
                </c:pt>
                <c:pt idx="5">
                  <c:v>Mortgage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0.15</c:v>
                </c:pt>
                <c:pt idx="1">
                  <c:v>8.7999999999999995E-2</c:v>
                </c:pt>
                <c:pt idx="2">
                  <c:v>6.3E-2</c:v>
                </c:pt>
                <c:pt idx="3">
                  <c:v>6.3E-2</c:v>
                </c:pt>
                <c:pt idx="4">
                  <c:v>3.7999999999999999E-2</c:v>
                </c:pt>
                <c:pt idx="5">
                  <c:v>3.7999999999999999E-2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8A-4C71-B357-AF0AEE548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003776"/>
        <c:axId val="35005568"/>
      </c:barChart>
      <c:catAx>
        <c:axId val="35003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005568"/>
        <c:crosses val="autoZero"/>
        <c:auto val="1"/>
        <c:lblAlgn val="ctr"/>
        <c:lblOffset val="100"/>
        <c:noMultiLvlLbl val="0"/>
      </c:catAx>
      <c:valAx>
        <c:axId val="3500556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5003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14634781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770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974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break it down</a:t>
            </a:r>
          </a:p>
        </p:txBody>
      </p:sp>
    </p:spTree>
    <p:extLst>
      <p:ext uri="{BB962C8B-B14F-4D97-AF65-F5344CB8AC3E}">
        <p14:creationId xmlns:p14="http://schemas.microsoft.com/office/powerpoint/2010/main" val="16669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133-</a:t>
            </a:r>
            <a:r>
              <a:rPr lang="en-US" dirty="0"/>
              <a:t>138</a:t>
            </a:r>
            <a:r>
              <a:rPr lang="en-US" baseline="0" dirty="0"/>
              <a:t> – conclusions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133-</a:t>
            </a:r>
            <a:r>
              <a:rPr lang="en-US" dirty="0"/>
              <a:t>138</a:t>
            </a:r>
            <a:r>
              <a:rPr lang="en-US" baseline="0" dirty="0"/>
              <a:t> – conclusions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39" y="2309707"/>
            <a:ext cx="11704320" cy="64369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7/25/2014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363" r="-3105" b="24019"/>
          <a:stretch/>
        </p:blipFill>
        <p:spPr>
          <a:xfrm>
            <a:off x="4673600" y="7739491"/>
            <a:ext cx="3733800" cy="20141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2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3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c:Users:kendrac:Desktop:mahp_header-14.tif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7800" y="7696200"/>
            <a:ext cx="7772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7/25/2014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1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39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1" y="2041032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926080" cy="83221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7/25/2014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4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ftr="0"/>
  <p:txStyles>
    <p:titleStyle>
      <a:lvl1pPr algn="ctr" defTabSz="130046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672" indent="-487672" algn="l" defTabSz="130046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623" indent="-406394" algn="l" defTabSz="130046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75" y="9040813"/>
            <a:ext cx="3033713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413" y="9040813"/>
            <a:ext cx="41179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213" y="9040813"/>
            <a:ext cx="3033712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8366" y="6394027"/>
            <a:ext cx="10295467" cy="2839381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800" b="1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endParaRPr lang="en-US" sz="3400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386130" y="4249424"/>
            <a:ext cx="10295467" cy="446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46" tIns="65023" rIns="130046" bIns="65023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en-US" sz="1100" b="1" i="1" u="sng" dirty="0">
              <a:solidFill>
                <a:srgbClr val="336699"/>
              </a:solidFill>
              <a:uFill>
                <a:solidFill>
                  <a:srgbClr val="00B050"/>
                </a:solidFill>
              </a:uFill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en-US" sz="5100" b="1" i="1" u="sng" dirty="0">
              <a:solidFill>
                <a:srgbClr val="336699"/>
              </a:solidFill>
              <a:uFill>
                <a:solidFill>
                  <a:srgbClr val="00B050"/>
                </a:solidFill>
              </a:uFill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57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AAA 1-B Washtenaw County Poll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46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Conducted August 21-26, 2019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34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(N=286 60 +  Residents)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34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1/3 Cell Phones/2/3 Landlines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34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Margin of Error= +</a:t>
            </a:r>
            <a:r>
              <a:rPr lang="en-US" sz="3400" b="1" i="1" dirty="0" smtClean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5.78%</a:t>
            </a:r>
            <a:endParaRPr lang="en-US" sz="3400" b="1" i="1" dirty="0">
              <a:solidFill>
                <a:srgbClr val="336699"/>
              </a:solidFill>
              <a:uFill>
                <a:solidFill>
                  <a:srgbClr val="00B050"/>
                </a:solidFill>
              </a:u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304" y="325121"/>
            <a:ext cx="8453120" cy="25151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52C932-02EF-475A-9931-964FAFD92F4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363" r="-3105" b="24019"/>
          <a:stretch/>
        </p:blipFill>
        <p:spPr>
          <a:xfrm>
            <a:off x="4143723" y="2960120"/>
            <a:ext cx="4780281" cy="257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5252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Goals and Objectives of the Research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7000" dirty="0"/>
              <a:t>The goals were to determine the following:</a:t>
            </a:r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r>
              <a:rPr lang="en-US" sz="7000" dirty="0"/>
              <a:t>Determine attitudes and opinions on a wide variety of issues impacting citizens over the age of 60 who live in St. Clair County, Michigan.  Those issues include:</a:t>
            </a:r>
          </a:p>
          <a:p>
            <a:pPr marL="0" indent="0">
              <a:buNone/>
            </a:pPr>
            <a:r>
              <a:rPr lang="en-US" sz="7000" dirty="0"/>
              <a:t>(1)Conditions in their homes                (8)    Serious Challenges</a:t>
            </a:r>
          </a:p>
          <a:p>
            <a:pPr marL="0" indent="0">
              <a:buNone/>
            </a:pPr>
            <a:r>
              <a:rPr lang="en-US" sz="7000" dirty="0"/>
              <a:t>(2) Transportation issues                       (9)     Unmet Needs </a:t>
            </a:r>
          </a:p>
          <a:p>
            <a:pPr marL="0" indent="0">
              <a:buNone/>
            </a:pPr>
            <a:r>
              <a:rPr lang="en-US" sz="7000" dirty="0"/>
              <a:t>(3) Physical and mental health issues  (10) Knowledge of benefits</a:t>
            </a:r>
          </a:p>
          <a:p>
            <a:pPr marL="0" indent="0">
              <a:buNone/>
            </a:pPr>
            <a:r>
              <a:rPr lang="en-US" sz="7000" dirty="0"/>
              <a:t>(4) Addictions                                           (11) Healthcare resources</a:t>
            </a:r>
          </a:p>
          <a:p>
            <a:pPr marL="0" indent="0">
              <a:buNone/>
            </a:pPr>
            <a:r>
              <a:rPr lang="en-US" sz="7000" dirty="0"/>
              <a:t>(5) Social involvement  		(12) Income/Financial Info</a:t>
            </a:r>
          </a:p>
          <a:p>
            <a:pPr marL="0" indent="0">
              <a:buNone/>
            </a:pPr>
            <a:r>
              <a:rPr lang="en-US" sz="7000" dirty="0"/>
              <a:t>(6) Treatment by others</a:t>
            </a:r>
          </a:p>
          <a:p>
            <a:pPr marL="0" indent="0">
              <a:buNone/>
            </a:pPr>
            <a:r>
              <a:rPr lang="en-US" sz="7000" dirty="0"/>
              <a:t>(7) Hardships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8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50239" y="2057401"/>
            <a:ext cx="11704320" cy="6689232"/>
          </a:xfrm>
        </p:spPr>
        <p:txBody>
          <a:bodyPr>
            <a:normAutofit/>
          </a:bodyPr>
          <a:lstStyle/>
          <a:p>
            <a:r>
              <a:rPr lang="en-US" sz="2800" dirty="0"/>
              <a:t>Mitchell Research &amp; Communications conducted a quantitative study (telephone survey) to determine attitudes and opinions on a wide variety of issues facing 60+ residents of Washtenaw County.</a:t>
            </a:r>
          </a:p>
          <a:p>
            <a:r>
              <a:rPr lang="en-US" sz="2800" dirty="0"/>
              <a:t>The telephone survey of N=286 Washtenaw County residents over the age of 60 was conducted August 21-26, 2019 and has a </a:t>
            </a:r>
            <a:r>
              <a:rPr lang="en-US" sz="2800" dirty="0" err="1"/>
              <a:t>MoE</a:t>
            </a:r>
            <a:r>
              <a:rPr lang="en-US" sz="2800" dirty="0"/>
              <a:t> of + or – </a:t>
            </a:r>
            <a:r>
              <a:rPr lang="en-US" sz="2800" dirty="0" smtClean="0"/>
              <a:t>5.78% </a:t>
            </a:r>
            <a:r>
              <a:rPr lang="en-US" sz="2800" dirty="0"/>
              <a:t>at the 95% level of confidence.</a:t>
            </a:r>
          </a:p>
          <a:p>
            <a:r>
              <a:rPr lang="en-US" sz="2800" dirty="0"/>
              <a:t>A telephone list containing landline and cellphone numbers for all 60+ residents in St. Clair County was used. </a:t>
            </a:r>
          </a:p>
          <a:p>
            <a:r>
              <a:rPr lang="en-US" sz="2800" dirty="0"/>
              <a:t>Filter questions were asked so that only respondents who were 60+ and residents of St. Washtenaw County were surveyed.  Any calls to non-residents or those younger than 60 were terminated. Sixty-seven percent of all calls were completed to landlines and 33% to cell phones. The gender split was 50% female, 50% male.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394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4</a:t>
            </a:fld>
            <a:endParaRPr kumimoji="0"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CA67018A-AE24-B94D-A5C9-0B6917BEAE24}"/>
              </a:ext>
            </a:extLst>
          </p:cNvPr>
          <p:cNvSpPr txBox="1">
            <a:spLocks/>
          </p:cNvSpPr>
          <p:nvPr/>
        </p:nvSpPr>
        <p:spPr>
          <a:xfrm>
            <a:off x="975359" y="5862"/>
            <a:ext cx="11054080" cy="2090702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Gender</a:t>
            </a:r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xmlns="" id="{329604A1-7A74-5640-9293-907DAAB0FEEB}"/>
              </a:ext>
            </a:extLst>
          </p:cNvPr>
          <p:cNvSpPr txBox="1">
            <a:spLocks/>
          </p:cNvSpPr>
          <p:nvPr/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 defTabSz="584200">
              <a:defRPr sz="1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indent="3429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2pPr>
            <a:lvl3pPr indent="6858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3pPr>
            <a:lvl4pPr indent="10287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4pPr>
            <a:lvl5pPr indent="13716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5pPr>
            <a:lvl6pPr indent="17145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6pPr>
            <a:lvl7pPr indent="20574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7pPr>
            <a:lvl8pPr indent="24003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8pPr>
            <a:lvl9pPr indent="27432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fld id="{D5BBC35B-A44B-4119-B8DA-DE9E3DFADA20}" type="slidenum">
              <a:rPr lang="en-US" smtClean="0"/>
              <a:pPr/>
              <a:t>4</a:t>
            </a:fld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xmlns="" id="{16E875E7-E2A1-1A40-9340-A466C96A6F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4562214"/>
              </p:ext>
            </p:extLst>
          </p:nvPr>
        </p:nvGraphicFramePr>
        <p:xfrm>
          <a:off x="2235200" y="1981200"/>
          <a:ext cx="85725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65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5</a:t>
            </a:fld>
            <a:endParaRPr kumimoji="0"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xmlns="" id="{329604A1-7A74-5640-9293-907DAAB0FEEB}"/>
              </a:ext>
            </a:extLst>
          </p:cNvPr>
          <p:cNvSpPr txBox="1">
            <a:spLocks/>
          </p:cNvSpPr>
          <p:nvPr/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 defTabSz="584200">
              <a:defRPr sz="1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indent="3429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2pPr>
            <a:lvl3pPr indent="6858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3pPr>
            <a:lvl4pPr indent="10287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4pPr>
            <a:lvl5pPr indent="13716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5pPr>
            <a:lvl6pPr indent="17145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6pPr>
            <a:lvl7pPr indent="20574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7pPr>
            <a:lvl8pPr indent="24003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8pPr>
            <a:lvl9pPr indent="27432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fld id="{D5BBC35B-A44B-4119-B8DA-DE9E3DFADA20}" type="slidenum">
              <a:rPr lang="en-US" smtClean="0"/>
              <a:pPr/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F6624EA9-9DD4-E64B-BF6D-C9196DADD1F8}"/>
              </a:ext>
            </a:extLst>
          </p:cNvPr>
          <p:cNvSpPr txBox="1">
            <a:spLocks/>
          </p:cNvSpPr>
          <p:nvPr/>
        </p:nvSpPr>
        <p:spPr>
          <a:xfrm>
            <a:off x="1013460" y="152400"/>
            <a:ext cx="11054080" cy="7620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 fontScale="75000" lnSpcReduction="20000"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Age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xmlns="" id="{E75E9047-B622-DC41-B35E-92C145F2B2B5}"/>
              </a:ext>
            </a:extLst>
          </p:cNvPr>
          <p:cNvSpPr txBox="1">
            <a:spLocks/>
          </p:cNvSpPr>
          <p:nvPr/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 defTabSz="584200">
              <a:defRPr sz="1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indent="3429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2pPr>
            <a:lvl3pPr indent="6858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3pPr>
            <a:lvl4pPr indent="10287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4pPr>
            <a:lvl5pPr indent="13716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5pPr>
            <a:lvl6pPr indent="17145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6pPr>
            <a:lvl7pPr indent="20574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7pPr>
            <a:lvl8pPr indent="24003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8pPr>
            <a:lvl9pPr indent="27432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fld id="{D5BBC35B-A44B-4119-B8DA-DE9E3DFADA20}" type="slidenum">
              <a:rPr lang="en-US" smtClean="0"/>
              <a:pPr/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5942924"/>
              </p:ext>
            </p:extLst>
          </p:nvPr>
        </p:nvGraphicFramePr>
        <p:xfrm>
          <a:off x="1013460" y="1447800"/>
          <a:ext cx="11054080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9557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939800" y="-15240"/>
            <a:ext cx="11054080" cy="153924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Area</a:t>
            </a: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20107" y="9040143"/>
            <a:ext cx="3034453" cy="519289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/>
              <a:t>6</a:t>
            </a:fld>
            <a:endParaRPr kumimoji="0" lang="en-US" dirty="0">
              <a:solidFill>
                <a:srgbClr val="FFFFFF"/>
              </a:soli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2661413"/>
              </p:ext>
            </p:extLst>
          </p:nvPr>
        </p:nvGraphicFramePr>
        <p:xfrm>
          <a:off x="1473200" y="1524000"/>
          <a:ext cx="98298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3640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Home Condition Concerns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000" y="2895600"/>
            <a:ext cx="10134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The top concerns are “too cluttered” (15.4%) </a:t>
            </a:r>
            <a:r>
              <a:rPr lang="en-US" dirty="0" smtClean="0"/>
              <a:t>(12,032) and </a:t>
            </a:r>
            <a:r>
              <a:rPr lang="en-US" dirty="0"/>
              <a:t>“not enough handrails or grab bars” at 13.3</a:t>
            </a:r>
            <a:r>
              <a:rPr lang="en-US" dirty="0" smtClean="0"/>
              <a:t>% (10,391)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934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73" y="37406"/>
            <a:ext cx="12896427" cy="1625600"/>
          </a:xfrm>
        </p:spPr>
        <p:txBody>
          <a:bodyPr>
            <a:normAutofit/>
          </a:bodyPr>
          <a:lstStyle/>
          <a:p>
            <a:r>
              <a:rPr lang="en-US" dirty="0"/>
              <a:t>Home Condition Concerns</a:t>
            </a:r>
            <a:endParaRPr lang="en-US" dirty="0"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7F54519-32CF-489D-9CB9-E1F179AB141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2071080"/>
              </p:ext>
            </p:extLst>
          </p:nvPr>
        </p:nvGraphicFramePr>
        <p:xfrm>
          <a:off x="436880" y="1371600"/>
          <a:ext cx="1170432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54851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321FDA2-FB38-FD44-8884-2C264BBE40EE}"/>
              </a:ext>
            </a:extLst>
          </p:cNvPr>
          <p:cNvSpPr txBox="1"/>
          <p:nvPr/>
        </p:nvSpPr>
        <p:spPr>
          <a:xfrm>
            <a:off x="1136650" y="152400"/>
            <a:ext cx="105473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Home Condition Concerns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36650" y="2590800"/>
            <a:ext cx="10134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/>
              <a:t>The top concerns are “too cluttered” (15.4</a:t>
            </a:r>
            <a:r>
              <a:rPr lang="en-US" sz="2800" dirty="0" smtClean="0"/>
              <a:t>%) (12,032) </a:t>
            </a:r>
            <a:r>
              <a:rPr lang="en-US" sz="2800" dirty="0"/>
              <a:t>and “not enough handrails or grab bars” at 13.3</a:t>
            </a:r>
            <a:r>
              <a:rPr lang="en-US" sz="2800" dirty="0" smtClean="0"/>
              <a:t>% (10,391).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There are no major differences between the specific groups (age, income, area) tested</a:t>
            </a:r>
            <a:r>
              <a:rPr lang="en-US" sz="2800" dirty="0" smtClean="0"/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algn="l"/>
            <a:r>
              <a:rPr lang="en-US" sz="2800" dirty="0"/>
              <a:t>The next grouping of issues would be “home needs minor repairs” (9.4</a:t>
            </a:r>
            <a:r>
              <a:rPr lang="en-US" sz="2800" dirty="0" smtClean="0"/>
              <a:t>%) (7,344), </a:t>
            </a:r>
            <a:r>
              <a:rPr lang="en-US" sz="2800" dirty="0"/>
              <a:t>and “poor water quality” (6.6</a:t>
            </a:r>
            <a:r>
              <a:rPr lang="en-US" sz="2800" dirty="0" smtClean="0"/>
              <a:t>%) (5,157).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In terms of “home needs minor repairs”, this number increases to 15.2</a:t>
            </a:r>
            <a:r>
              <a:rPr lang="en-US" sz="2800" dirty="0" smtClean="0"/>
              <a:t>% (2,731) </a:t>
            </a:r>
            <a:r>
              <a:rPr lang="en-US" sz="2800" dirty="0"/>
              <a:t>with those making below $25K.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algn="l"/>
            <a:r>
              <a:rPr lang="en-US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92640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321FDA2-FB38-FD44-8884-2C264BBE40EE}"/>
              </a:ext>
            </a:extLst>
          </p:cNvPr>
          <p:cNvSpPr txBox="1"/>
          <p:nvPr/>
        </p:nvSpPr>
        <p:spPr>
          <a:xfrm>
            <a:off x="1168400" y="1524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Home Condition Concerns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68400" y="24384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/>
              <a:t> </a:t>
            </a:r>
          </a:p>
          <a:p>
            <a:pPr algn="l"/>
            <a:r>
              <a:rPr lang="en-US" sz="2800" dirty="0"/>
              <a:t>The last three would be “need smoke detector” (6.3</a:t>
            </a:r>
            <a:r>
              <a:rPr lang="en-US" sz="2800" dirty="0" smtClean="0"/>
              <a:t>%) (4,922), </a:t>
            </a:r>
            <a:r>
              <a:rPr lang="en-US" sz="2800" dirty="0"/>
              <a:t>“presence of mold (2.8%) </a:t>
            </a:r>
            <a:r>
              <a:rPr lang="en-US" sz="2800" dirty="0" smtClean="0"/>
              <a:t>(2,188) and </a:t>
            </a:r>
            <a:r>
              <a:rPr lang="en-US" sz="2800" dirty="0"/>
              <a:t>“need a ramp” (2.4</a:t>
            </a:r>
            <a:r>
              <a:rPr lang="en-US" sz="2800" dirty="0" smtClean="0"/>
              <a:t>%) (1,875).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There are no differences between the specific groups (age, income, area) tested.</a:t>
            </a:r>
          </a:p>
          <a:p>
            <a:pPr algn="l"/>
            <a:r>
              <a:rPr lang="en-US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66750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11</a:t>
            </a:fld>
            <a:endParaRPr kumimoji="0"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0238235"/>
              </p:ext>
            </p:extLst>
          </p:nvPr>
        </p:nvGraphicFramePr>
        <p:xfrm>
          <a:off x="406400" y="1828800"/>
          <a:ext cx="120396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rmAutofit fontScale="90000"/>
          </a:bodyPr>
          <a:lstStyle/>
          <a:p>
            <a:r>
              <a:rPr lang="en-US" dirty="0"/>
              <a:t>Transportation Issues – Transportation to Doctors Appointment</a:t>
            </a:r>
          </a:p>
        </p:txBody>
      </p:sp>
    </p:spTree>
    <p:extLst>
      <p:ext uri="{BB962C8B-B14F-4D97-AF65-F5344CB8AC3E}">
        <p14:creationId xmlns:p14="http://schemas.microsoft.com/office/powerpoint/2010/main" val="2551844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12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7458004"/>
          </a:xfrm>
        </p:spPr>
        <p:txBody>
          <a:bodyPr>
            <a:normAutofit fontScale="90000"/>
          </a:bodyPr>
          <a:lstStyle/>
          <a:p>
            <a:r>
              <a:rPr lang="en-US" dirty="0"/>
              <a:t>Transportation Issues – Missed a Medical Appointment in Last 12 Months Due to Transportation</a:t>
            </a:r>
            <a:br>
              <a:rPr lang="en-US" dirty="0"/>
            </a:br>
            <a:r>
              <a:rPr lang="en-US" i="1" dirty="0" smtClean="0"/>
              <a:t>3.5%</a:t>
            </a:r>
            <a:r>
              <a:rPr lang="en-US" i="1" dirty="0"/>
              <a:t/>
            </a:r>
            <a:br>
              <a:rPr lang="en-US" i="1" dirty="0"/>
            </a:br>
            <a:r>
              <a:rPr lang="en-US" i="1" dirty="0" smtClean="0"/>
              <a:t>2,735 </a:t>
            </a:r>
            <a:r>
              <a:rPr lang="en-US" i="1" dirty="0"/>
              <a:t>seniors</a:t>
            </a:r>
            <a:br>
              <a:rPr lang="en-US" i="1" dirty="0"/>
            </a:br>
            <a:r>
              <a:rPr lang="en-US" i="1" dirty="0"/>
              <a:t>At least 8</a:t>
            </a:r>
            <a:r>
              <a:rPr lang="en-US" i="1" dirty="0" smtClean="0"/>
              <a:t> </a:t>
            </a:r>
            <a:r>
              <a:rPr lang="en-US" i="1" dirty="0"/>
              <a:t>missed appointments every business day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191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 smtClean="0"/>
              <a:t>Transportation Concerns </a:t>
            </a:r>
            <a:endParaRPr lang="en-US" sz="6300" dirty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Only 6.6% </a:t>
            </a:r>
            <a:r>
              <a:rPr lang="en-US" sz="2800" dirty="0" smtClean="0"/>
              <a:t>() of </a:t>
            </a:r>
            <a:r>
              <a:rPr lang="en-US" sz="2800" dirty="0"/>
              <a:t>respondents said they have trouble getting to the places they need to go. </a:t>
            </a:r>
          </a:p>
          <a:p>
            <a:r>
              <a:rPr lang="en-US" sz="2800" dirty="0"/>
              <a:t> </a:t>
            </a:r>
          </a:p>
          <a:p>
            <a:pPr algn="l"/>
            <a:r>
              <a:rPr lang="en-US" sz="2800" dirty="0"/>
              <a:t>When respondents need to see a doctor, 84.3% </a:t>
            </a:r>
            <a:r>
              <a:rPr lang="en-US" sz="2800" dirty="0" smtClean="0"/>
              <a:t>(65,864) drive </a:t>
            </a:r>
            <a:r>
              <a:rPr lang="en-US" sz="2800" dirty="0"/>
              <a:t>themselves.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As one would expect, the percentage is lower among those making below $25,000 (62.1</a:t>
            </a:r>
            <a:r>
              <a:rPr lang="en-US" sz="2800" dirty="0" smtClean="0"/>
              <a:t>%) (11,159) </a:t>
            </a:r>
            <a:r>
              <a:rPr lang="en-US" sz="2800" dirty="0"/>
              <a:t>and much higher among those making more than $25,000 (90.9</a:t>
            </a:r>
            <a:r>
              <a:rPr lang="en-US" sz="2800" dirty="0" smtClean="0"/>
              <a:t>%) (54,685). </a:t>
            </a:r>
            <a:endParaRPr lang="en-US" sz="2800" dirty="0"/>
          </a:p>
          <a:p>
            <a:pPr algn="l"/>
            <a:r>
              <a:rPr lang="en-US" sz="2800" dirty="0"/>
              <a:t>Another 8.4% </a:t>
            </a:r>
            <a:r>
              <a:rPr lang="en-US" sz="2800" dirty="0" smtClean="0"/>
              <a:t>(6,563) get </a:t>
            </a:r>
            <a:r>
              <a:rPr lang="en-US" sz="2800" dirty="0"/>
              <a:t>a ride from their spouse or family.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This number is higher among those making below $25,000 (19.7</a:t>
            </a:r>
            <a:r>
              <a:rPr lang="en-US" sz="2800" dirty="0" smtClean="0"/>
              <a:t>%) (3,540).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2827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Health Concerns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000" y="2895600"/>
            <a:ext cx="10134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A little under half (41.6</a:t>
            </a:r>
            <a:r>
              <a:rPr lang="en-US" dirty="0" smtClean="0"/>
              <a:t>%) (32,502) </a:t>
            </a:r>
            <a:r>
              <a:rPr lang="en-US" dirty="0"/>
              <a:t>of all respondents do not have any health concerns.</a:t>
            </a:r>
          </a:p>
        </p:txBody>
      </p:sp>
    </p:spTree>
    <p:extLst>
      <p:ext uri="{BB962C8B-B14F-4D97-AF65-F5344CB8AC3E}">
        <p14:creationId xmlns:p14="http://schemas.microsoft.com/office/powerpoint/2010/main" val="2648475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15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Health Concerns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740958932"/>
              </p:ext>
            </p:extLst>
          </p:nvPr>
        </p:nvGraphicFramePr>
        <p:xfrm>
          <a:off x="787400" y="1905000"/>
          <a:ext cx="116586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6553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Health Concerns 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800" dirty="0"/>
          </a:p>
          <a:p>
            <a:pPr algn="l"/>
            <a:r>
              <a:rPr lang="en-US" sz="2800" dirty="0"/>
              <a:t>Those making less than $25,000 per year had a higher percentage of respondents citing “not being able to do things I enjoy”, </a:t>
            </a:r>
            <a:br>
              <a:rPr lang="en-US" sz="2800" dirty="0"/>
            </a:br>
            <a:r>
              <a:rPr lang="en-US" sz="2800" dirty="0"/>
              <a:t>“coping with pain”, “fear of falling”, “losing my independence”, and “paying for health care”.</a:t>
            </a:r>
          </a:p>
          <a:p>
            <a:r>
              <a:rPr lang="en-US" sz="2800" dirty="0"/>
              <a:t> </a:t>
            </a:r>
          </a:p>
          <a:p>
            <a:pPr algn="l"/>
            <a:r>
              <a:rPr lang="en-US" sz="2800" dirty="0"/>
              <a:t>Almost all of the respondents (99.9%) </a:t>
            </a:r>
            <a:r>
              <a:rPr lang="en-US" sz="2800" dirty="0" smtClean="0"/>
              <a:t>(78,052) have </a:t>
            </a:r>
            <a:r>
              <a:rPr lang="en-US" sz="2800" dirty="0"/>
              <a:t>a regular primary care physician. That is true of 99.2% </a:t>
            </a:r>
            <a:r>
              <a:rPr lang="en-US" sz="2800" dirty="0" smtClean="0"/>
              <a:t>(29,451) of </a:t>
            </a:r>
            <a:r>
              <a:rPr lang="en-US" sz="2800" dirty="0"/>
              <a:t>those 75+, and 98.5% </a:t>
            </a:r>
            <a:r>
              <a:rPr lang="en-US" sz="2800" dirty="0" smtClean="0"/>
              <a:t>(17,700) of </a:t>
            </a:r>
            <a:r>
              <a:rPr lang="en-US" sz="2800" dirty="0"/>
              <a:t>those making under $25,000 per year.</a:t>
            </a:r>
          </a:p>
          <a:p>
            <a:pPr algn="l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87266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17</a:t>
            </a:fld>
            <a:endParaRPr kumimoji="0"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0118826"/>
              </p:ext>
            </p:extLst>
          </p:nvPr>
        </p:nvGraphicFramePr>
        <p:xfrm>
          <a:off x="3073400" y="2286000"/>
          <a:ext cx="7543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802640" y="542996"/>
            <a:ext cx="11704320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smtClean="0"/>
              <a:t>Missed Doctor and Dentist Appointments when they Thought They Should Go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81278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Missed Appointments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Seven and seven tenths percent (7.7</a:t>
            </a:r>
            <a:r>
              <a:rPr lang="en-US" sz="2800" dirty="0" smtClean="0"/>
              <a:t>%) (6,016) </a:t>
            </a:r>
            <a:r>
              <a:rPr lang="en-US" sz="2800" dirty="0"/>
              <a:t>of the respondents said that there have been times in the last twelve months where they thought they should see a doctor but did not.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Again, the percentage of respondents who did not go to a dentist when they thought they should (12.6%) </a:t>
            </a:r>
            <a:r>
              <a:rPr lang="en-US" sz="2800" dirty="0" smtClean="0"/>
              <a:t>(9,844) is </a:t>
            </a:r>
            <a:r>
              <a:rPr lang="en-US" sz="2800" dirty="0"/>
              <a:t>slightly lower than the almost 8% that did not see a doctor.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The percentage is much higher among those making below $25,000 (28.8</a:t>
            </a:r>
            <a:r>
              <a:rPr lang="en-US" sz="2800" dirty="0" smtClean="0"/>
              <a:t>%) (5,175) </a:t>
            </a:r>
            <a:r>
              <a:rPr lang="en-US" sz="2800" dirty="0"/>
              <a:t>and lower among those making more than $25,000 (7.7</a:t>
            </a:r>
            <a:r>
              <a:rPr lang="en-US" sz="2800" dirty="0" smtClean="0"/>
              <a:t>%) (4,632).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35375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Missed Appointments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Reasons cited include (N=22):</a:t>
            </a:r>
          </a:p>
          <a:p>
            <a:pPr algn="l"/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“I could not afford it” and “I had no way of getting there” both at (31.8</a:t>
            </a:r>
            <a:r>
              <a:rPr lang="en-US" sz="2800" dirty="0" smtClean="0"/>
              <a:t>%) (1,911)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“It was not covered by my insurance” (22.7</a:t>
            </a:r>
            <a:r>
              <a:rPr lang="en-US" sz="2800" dirty="0" smtClean="0"/>
              <a:t>%) (1,364)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“I was too afraid to go” (18.2</a:t>
            </a:r>
            <a:r>
              <a:rPr lang="en-US" sz="2800" dirty="0" smtClean="0"/>
              <a:t>%) (1,094)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“I was too sick to go” (13.6</a:t>
            </a:r>
            <a:r>
              <a:rPr lang="en-US" sz="2800" dirty="0" smtClean="0"/>
              <a:t>%) (817)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“I could not get anyone to take me as a patient” (9.1</a:t>
            </a:r>
            <a:r>
              <a:rPr lang="en-US" sz="2800" dirty="0" smtClean="0"/>
              <a:t>%) (547)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“Other” (54.5</a:t>
            </a:r>
            <a:r>
              <a:rPr lang="en-US" sz="2800" dirty="0" smtClean="0"/>
              <a:t>%) (3,275)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1424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Quality of Health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000" y="2895600"/>
            <a:ext cx="10134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About eight in ten (82.5</a:t>
            </a:r>
            <a:r>
              <a:rPr lang="en-US" dirty="0" smtClean="0"/>
              <a:t>%) (64,457) </a:t>
            </a:r>
            <a:r>
              <a:rPr lang="en-US" dirty="0"/>
              <a:t>of respondents said in general their health is very good (38.1</a:t>
            </a:r>
            <a:r>
              <a:rPr lang="en-US" dirty="0" smtClean="0"/>
              <a:t>%) (29,768) </a:t>
            </a:r>
            <a:r>
              <a:rPr lang="en-US" dirty="0"/>
              <a:t>or good (44.4</a:t>
            </a:r>
            <a:r>
              <a:rPr lang="en-US" dirty="0" smtClean="0"/>
              <a:t>%) (34,690).</a:t>
            </a:r>
            <a:endParaRPr lang="en-US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Another 16.1% </a:t>
            </a:r>
            <a:r>
              <a:rPr lang="en-US" dirty="0" smtClean="0"/>
              <a:t>(12,579) said </a:t>
            </a:r>
            <a:r>
              <a:rPr lang="en-US" dirty="0"/>
              <a:t>it is fair while just 1.4% </a:t>
            </a:r>
            <a:r>
              <a:rPr lang="en-US" dirty="0" smtClean="0"/>
              <a:t>(1,094) said </a:t>
            </a:r>
            <a:r>
              <a:rPr lang="en-US" dirty="0"/>
              <a:t>it was poor.</a:t>
            </a:r>
          </a:p>
        </p:txBody>
      </p:sp>
    </p:spTree>
    <p:extLst>
      <p:ext uri="{BB962C8B-B14F-4D97-AF65-F5344CB8AC3E}">
        <p14:creationId xmlns:p14="http://schemas.microsoft.com/office/powerpoint/2010/main" val="2500243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21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Quality of Health - General Health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9184813"/>
              </p:ext>
            </p:extLst>
          </p:nvPr>
        </p:nvGraphicFramePr>
        <p:xfrm>
          <a:off x="711200" y="1905000"/>
          <a:ext cx="112014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6430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22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rmAutofit fontScale="90000"/>
          </a:bodyPr>
          <a:lstStyle/>
          <a:p>
            <a:r>
              <a:rPr lang="en-US" dirty="0"/>
              <a:t>Quality of Health - Causes of </a:t>
            </a:r>
            <a:r>
              <a:rPr lang="en-US" dirty="0" smtClean="0"/>
              <a:t>Painful Feelings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5235319"/>
              </p:ext>
            </p:extLst>
          </p:nvPr>
        </p:nvGraphicFramePr>
        <p:xfrm>
          <a:off x="406400" y="1676400"/>
          <a:ext cx="121158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3315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Quality of Life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 </a:t>
            </a:r>
          </a:p>
          <a:p>
            <a:pPr algn="l"/>
            <a:r>
              <a:rPr lang="en-US" sz="2800" dirty="0"/>
              <a:t> </a:t>
            </a:r>
            <a:endParaRPr lang="en-US" sz="2800" b="1" dirty="0"/>
          </a:p>
          <a:p>
            <a:pPr algn="l"/>
            <a:endParaRPr lang="en-US" sz="2800" dirty="0"/>
          </a:p>
          <a:p>
            <a:pPr algn="l"/>
            <a:endParaRPr lang="en-US" sz="2800" dirty="0"/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Seventy one point zero percent of respondents (</a:t>
            </a:r>
            <a:r>
              <a:rPr lang="en-US" sz="2800" dirty="0" smtClean="0"/>
              <a:t>71.0%) (55,472) </a:t>
            </a:r>
            <a:r>
              <a:rPr lang="en-US" sz="2800" dirty="0"/>
              <a:t>say that during the past 30 days they have had no difficult or painful feelings such as stress, grief, worry, anger, or loneliness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That percentage is higher among those living in rural areas (80.9</a:t>
            </a:r>
            <a:r>
              <a:rPr lang="en-US" sz="2800" dirty="0" smtClean="0"/>
              <a:t>%) (15,170)</a:t>
            </a:r>
            <a:endParaRPr lang="en-US" sz="2800" dirty="0"/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Almost one third (28.0</a:t>
            </a:r>
            <a:r>
              <a:rPr lang="en-US" sz="2800" dirty="0" smtClean="0"/>
              <a:t>%) (21,876) </a:t>
            </a:r>
            <a:r>
              <a:rPr lang="en-US" sz="2800" dirty="0"/>
              <a:t>say that from a list of things that might cause them pain, the “inability to do things I used to” is mentioned most often.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This rises to 45.5% </a:t>
            </a:r>
            <a:r>
              <a:rPr lang="en-US" sz="2800" dirty="0" smtClean="0"/>
              <a:t>(8,176) among </a:t>
            </a:r>
            <a:r>
              <a:rPr lang="en-US" sz="2800" dirty="0"/>
              <a:t>those making under $25,000 per </a:t>
            </a:r>
            <a:r>
              <a:rPr lang="en-US" sz="2800" dirty="0" smtClean="0"/>
              <a:t>year and to 36.7% (17,778) among those 60-74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This falls to 22.7</a:t>
            </a:r>
            <a:r>
              <a:rPr lang="en-US" sz="2800" dirty="0" smtClean="0"/>
              <a:t>% (13,656) </a:t>
            </a:r>
            <a:r>
              <a:rPr lang="en-US" sz="2800" dirty="0"/>
              <a:t>among those making more than $25,000 and to 15.8</a:t>
            </a:r>
            <a:r>
              <a:rPr lang="en-US" sz="2800" dirty="0" smtClean="0"/>
              <a:t>% (4,691) </a:t>
            </a:r>
            <a:r>
              <a:rPr lang="en-US" sz="2800" dirty="0"/>
              <a:t>among those 75+.</a:t>
            </a:r>
          </a:p>
          <a:p>
            <a:pPr algn="l"/>
            <a:r>
              <a:rPr lang="en-US" sz="2800" dirty="0"/>
              <a:t> </a:t>
            </a:r>
          </a:p>
          <a:p>
            <a:r>
              <a:rPr lang="en-US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233518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24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Addictions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5647772"/>
              </p:ext>
            </p:extLst>
          </p:nvPr>
        </p:nvGraphicFramePr>
        <p:xfrm>
          <a:off x="482600" y="1752600"/>
          <a:ext cx="119634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2964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25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Addictions – Working To Quit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831273234"/>
              </p:ext>
            </p:extLst>
          </p:nvPr>
        </p:nvGraphicFramePr>
        <p:xfrm>
          <a:off x="1930400" y="1905000"/>
          <a:ext cx="8983133" cy="6014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28853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26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rmAutofit fontScale="90000"/>
          </a:bodyPr>
          <a:lstStyle/>
          <a:p>
            <a:r>
              <a:rPr lang="en-US" dirty="0"/>
              <a:t>Addictions – Why Not Working To Quit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70949641"/>
              </p:ext>
            </p:extLst>
          </p:nvPr>
        </p:nvGraphicFramePr>
        <p:xfrm>
          <a:off x="787400" y="1986844"/>
          <a:ext cx="11582400" cy="5937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8749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Addictions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2133600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Among </a:t>
            </a:r>
            <a:r>
              <a:rPr lang="en-US" sz="2800" dirty="0"/>
              <a:t>the more serious addictions, alcohol was cited by 0.7</a:t>
            </a:r>
            <a:r>
              <a:rPr lang="en-US" sz="2800" dirty="0" smtClean="0"/>
              <a:t>% (547), </a:t>
            </a:r>
            <a:r>
              <a:rPr lang="en-US" sz="2800" dirty="0"/>
              <a:t>opioids/narcotic pain medication by 0.3</a:t>
            </a:r>
            <a:r>
              <a:rPr lang="en-US" sz="2800" dirty="0" smtClean="0"/>
              <a:t>% (234), </a:t>
            </a:r>
            <a:r>
              <a:rPr lang="en-US" sz="2800" dirty="0"/>
              <a:t>marijuana by 0.0</a:t>
            </a:r>
            <a:r>
              <a:rPr lang="en-US" sz="2800" dirty="0" smtClean="0"/>
              <a:t>% (0), </a:t>
            </a:r>
            <a:r>
              <a:rPr lang="en-US" sz="2800" dirty="0"/>
              <a:t>and illegal drugs by 0.0% </a:t>
            </a:r>
            <a:r>
              <a:rPr lang="en-US" sz="2800" dirty="0" smtClean="0"/>
              <a:t>(0)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(</a:t>
            </a:r>
            <a:r>
              <a:rPr lang="en-US" sz="2800" dirty="0" smtClean="0"/>
              <a:t>N=90</a:t>
            </a:r>
            <a:r>
              <a:rPr lang="en-US" sz="2800" dirty="0" smtClean="0"/>
              <a:t>)</a:t>
            </a:r>
            <a:endParaRPr lang="en-US" sz="2800" dirty="0"/>
          </a:p>
          <a:p>
            <a:pPr algn="l"/>
            <a:r>
              <a:rPr lang="en-US" sz="2800" dirty="0"/>
              <a:t>Those with addictions were asked whether or not they are actively working to quit.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About one in five (25.6%) </a:t>
            </a:r>
            <a:r>
              <a:rPr lang="en-US" sz="2800" dirty="0" smtClean="0"/>
              <a:t>(6,294) said </a:t>
            </a:r>
            <a:r>
              <a:rPr lang="en-US" sz="2800" dirty="0"/>
              <a:t>that they are trying to quit.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It is higher lower among those living in rural areas (</a:t>
            </a:r>
            <a:r>
              <a:rPr lang="en-US" sz="2800" dirty="0" smtClean="0"/>
              <a:t>15.0%) (872)</a:t>
            </a:r>
            <a:endParaRPr lang="en-US" sz="2800" dirty="0"/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(N=67)</a:t>
            </a:r>
            <a:endParaRPr lang="en-US" sz="2800" dirty="0"/>
          </a:p>
          <a:p>
            <a:pPr algn="l"/>
            <a:r>
              <a:rPr lang="en-US" sz="2800" dirty="0"/>
              <a:t>When those who said they were not actively trying to quit were asked why not, the most common answer was “not ready to quit” (76.1</a:t>
            </a:r>
            <a:r>
              <a:rPr lang="en-US" sz="2800" dirty="0" smtClean="0"/>
              <a:t>%) (13,929).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58774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28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/>
              <a:t>Social Involvement – Friends, Neighbors, and Relatives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3662616"/>
              </p:ext>
            </p:extLst>
          </p:nvPr>
        </p:nvGraphicFramePr>
        <p:xfrm>
          <a:off x="787400" y="2209800"/>
          <a:ext cx="11353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5259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29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Social Involvement – Social Activity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2183473"/>
              </p:ext>
            </p:extLst>
          </p:nvPr>
        </p:nvGraphicFramePr>
        <p:xfrm>
          <a:off x="1473200" y="1828800"/>
          <a:ext cx="100584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2891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30</a:t>
            </a:fld>
            <a:endParaRPr kumimoji="0"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321531"/>
              </p:ext>
            </p:extLst>
          </p:nvPr>
        </p:nvGraphicFramePr>
        <p:xfrm>
          <a:off x="1778000" y="2133600"/>
          <a:ext cx="96774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802640" y="542996"/>
            <a:ext cx="11704320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mtClean="0"/>
              <a:t>Social Involvement – Someone To Count On for Understanding and Advice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526048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31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/>
              <a:t>Social Involvement – </a:t>
            </a:r>
            <a:br>
              <a:rPr lang="en-US" dirty="0"/>
            </a:br>
            <a:r>
              <a:rPr lang="en-US" dirty="0" smtClean="0"/>
              <a:t>Would Participate</a:t>
            </a:r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4821166"/>
              </p:ext>
            </p:extLst>
          </p:nvPr>
        </p:nvGraphicFramePr>
        <p:xfrm>
          <a:off x="787400" y="2133600"/>
          <a:ext cx="11353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0455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32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/>
              <a:t>Social Involvement – </a:t>
            </a:r>
            <a:r>
              <a:rPr lang="en-US" dirty="0" smtClean="0"/>
              <a:t>What Prevents You From Participating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6782093"/>
              </p:ext>
            </p:extLst>
          </p:nvPr>
        </p:nvGraphicFramePr>
        <p:xfrm>
          <a:off x="711200" y="2133600"/>
          <a:ext cx="114300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48560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Elder Abuse</a:t>
            </a:r>
            <a:endParaRPr lang="en-US" sz="63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endParaRPr lang="en-US" sz="2800" dirty="0"/>
          </a:p>
          <a:p>
            <a:pPr lvl="0" algn="l"/>
            <a:endParaRPr lang="en-US" sz="2800" dirty="0"/>
          </a:p>
          <a:p>
            <a:pPr lvl="0" algn="l"/>
            <a:endParaRPr lang="en-US" sz="2800" dirty="0"/>
          </a:p>
          <a:p>
            <a:pPr algn="l"/>
            <a:r>
              <a:rPr lang="en-US" sz="2800" dirty="0"/>
              <a:t>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4680" y="1981200"/>
            <a:ext cx="115824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/>
              <a:t>When asked about whether or not they are being treated badly, at least 98% </a:t>
            </a:r>
            <a:r>
              <a:rPr lang="en-US" sz="2600" dirty="0" smtClean="0"/>
              <a:t>(76,567) say </a:t>
            </a:r>
            <a:r>
              <a:rPr lang="en-US" sz="2600" dirty="0"/>
              <a:t>they are not.  As we repeatedly see, there is a higher incidence of people making under $25K a year and those over the age of 75 indicating they are being treated badly.  Conversely, almost no rural residents report being treated badly on any of the issues discussed.</a:t>
            </a:r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/>
              <a:t>There are three examples: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1.0% (781) of </a:t>
            </a:r>
            <a:r>
              <a:rPr lang="en-US" sz="2600" dirty="0"/>
              <a:t>all respondents say </a:t>
            </a:r>
            <a:r>
              <a:rPr lang="en-US" sz="2600" dirty="0" smtClean="0"/>
              <a:t>“I feel that I am being abused,” </a:t>
            </a:r>
            <a:r>
              <a:rPr lang="en-US" sz="2600" dirty="0"/>
              <a:t>but that percentage is 3</a:t>
            </a:r>
            <a:r>
              <a:rPr lang="en-US" sz="2600" dirty="0" smtClean="0"/>
              <a:t>.0% (234) of </a:t>
            </a:r>
            <a:r>
              <a:rPr lang="en-US" sz="2600" dirty="0"/>
              <a:t>those making under $25K. 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0</a:t>
            </a:r>
            <a:r>
              <a:rPr lang="en-US" sz="2600" dirty="0" smtClean="0"/>
              <a:t>.7% (547) say </a:t>
            </a:r>
            <a:r>
              <a:rPr lang="en-US" sz="2600" dirty="0"/>
              <a:t>“someone is supposed to </a:t>
            </a:r>
            <a:r>
              <a:rPr lang="en-US" sz="2600" dirty="0" smtClean="0"/>
              <a:t>prepare my food but is not doing it,” </a:t>
            </a:r>
            <a:r>
              <a:rPr lang="en-US" sz="2600" dirty="0"/>
              <a:t>but the incidence of those making under $25K </a:t>
            </a:r>
            <a:r>
              <a:rPr lang="en-US" sz="2600" dirty="0" smtClean="0"/>
              <a:t>(1.5%) (1,172) </a:t>
            </a:r>
            <a:r>
              <a:rPr lang="en-US" sz="2600" dirty="0"/>
              <a:t>is higher.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0</a:t>
            </a:r>
            <a:r>
              <a:rPr lang="en-US" sz="2600" dirty="0" smtClean="0"/>
              <a:t>.3</a:t>
            </a:r>
            <a:r>
              <a:rPr lang="en-US" sz="2600" dirty="0"/>
              <a:t>% </a:t>
            </a:r>
            <a:r>
              <a:rPr lang="en-US" sz="2600" dirty="0" smtClean="0"/>
              <a:t>(234) say </a:t>
            </a:r>
            <a:r>
              <a:rPr lang="en-US" sz="2600" dirty="0"/>
              <a:t>“someone is </a:t>
            </a:r>
            <a:r>
              <a:rPr lang="en-US" sz="2600" dirty="0" smtClean="0"/>
              <a:t>supposed to help me with my medication but is not,” </a:t>
            </a:r>
            <a:r>
              <a:rPr lang="en-US" sz="2600" dirty="0"/>
              <a:t>while the percentage goes to </a:t>
            </a:r>
            <a:r>
              <a:rPr lang="en-US" sz="2600" dirty="0" smtClean="0"/>
              <a:t>1.5% (1,172) </a:t>
            </a:r>
            <a:r>
              <a:rPr lang="en-US" sz="2600" dirty="0"/>
              <a:t>of those making under $25K.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717014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34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Greatest </a:t>
            </a:r>
            <a:r>
              <a:rPr lang="en-US" dirty="0" smtClean="0"/>
              <a:t>Hardship Faced by Others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740957480"/>
              </p:ext>
            </p:extLst>
          </p:nvPr>
        </p:nvGraphicFramePr>
        <p:xfrm>
          <a:off x="558800" y="2057400"/>
          <a:ext cx="11430000" cy="624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9482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Serious Challenges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798785045"/>
              </p:ext>
            </p:extLst>
          </p:nvPr>
        </p:nvGraphicFramePr>
        <p:xfrm>
          <a:off x="330200" y="1828800"/>
          <a:ext cx="118110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9716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591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Biggest Unmet Need Challenges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endParaRPr lang="en-US" sz="2800" dirty="0"/>
          </a:p>
          <a:p>
            <a:pPr lvl="0" algn="l"/>
            <a:endParaRPr lang="en-US" sz="28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63599" y="18150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2300" y="2474416"/>
            <a:ext cx="11582400" cy="415498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l"/>
            <a:r>
              <a:rPr lang="en-US" sz="2400" dirty="0"/>
              <a:t>The following is the list of the biggest unmet need faced by older adults cited by respondents:</a:t>
            </a:r>
          </a:p>
          <a:p>
            <a:pPr algn="l"/>
            <a:r>
              <a:rPr lang="en-US" sz="2400" b="1" dirty="0"/>
              <a:t> 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Home care assistance (19.9%)	</a:t>
            </a:r>
            <a:r>
              <a:rPr lang="en-US" sz="2400" dirty="0" smtClean="0"/>
              <a:t> (15,548)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Affordable housing (16.8</a:t>
            </a:r>
            <a:r>
              <a:rPr lang="en-US" sz="2400" dirty="0" smtClean="0"/>
              <a:t>%) (13,126)</a:t>
            </a:r>
            <a:endParaRPr lang="en-US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Door-to-door transportation (12.6</a:t>
            </a:r>
            <a:r>
              <a:rPr lang="en-US" sz="2400" dirty="0" smtClean="0"/>
              <a:t>%) (9,844)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Home maintenance assistance (11.5</a:t>
            </a:r>
            <a:r>
              <a:rPr lang="en-US" sz="2400" dirty="0" smtClean="0"/>
              <a:t>%) (8,985)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Other	(9.1</a:t>
            </a:r>
            <a:r>
              <a:rPr lang="en-US" sz="2400" dirty="0" smtClean="0"/>
              <a:t>%)</a:t>
            </a:r>
            <a:r>
              <a:rPr lang="en-US" sz="2400" dirty="0"/>
              <a:t> </a:t>
            </a:r>
            <a:r>
              <a:rPr lang="en-US" sz="2400" dirty="0" smtClean="0"/>
              <a:t>(7,110)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Information about senior services (5.9</a:t>
            </a:r>
            <a:r>
              <a:rPr lang="en-US" sz="2400" dirty="0" smtClean="0"/>
              <a:t>%) (4,610)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Food or nutritious food options (2.8</a:t>
            </a:r>
            <a:r>
              <a:rPr lang="en-US" sz="2400" dirty="0" smtClean="0"/>
              <a:t>%) (2,188)</a:t>
            </a:r>
            <a:r>
              <a:rPr lang="en-US" sz="2400" dirty="0"/>
              <a:t>	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Don’t Know (21.3</a:t>
            </a:r>
            <a:r>
              <a:rPr lang="en-US" sz="2400" dirty="0" smtClean="0"/>
              <a:t>%) (16,642)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142811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Receiving All Benefits Eligible For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523273816"/>
              </p:ext>
            </p:extLst>
          </p:nvPr>
        </p:nvGraphicFramePr>
        <p:xfrm>
          <a:off x="1168400" y="1752600"/>
          <a:ext cx="108966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00364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/>
              <a:t>Conclusions – </a:t>
            </a:r>
            <a:br>
              <a:rPr lang="en-US" dirty="0"/>
            </a:br>
            <a:r>
              <a:rPr lang="en-US" dirty="0"/>
              <a:t>Need Assistance or Information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04900" y="3048000"/>
            <a:ext cx="11036300" cy="698652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l"/>
            <a:r>
              <a:rPr lang="en-US" sz="2800" b="1" dirty="0"/>
              <a:t> 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Medication discounts (27.3%)	</a:t>
            </a:r>
            <a:r>
              <a:rPr lang="en-US" sz="2800" dirty="0" smtClean="0"/>
              <a:t> (3,953)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Tax preparation/filing assistance (25.0</a:t>
            </a:r>
            <a:r>
              <a:rPr lang="en-US" sz="2800" dirty="0" smtClean="0"/>
              <a:t>%) (3,620)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Medicare premium payment assistance (22.7</a:t>
            </a:r>
            <a:r>
              <a:rPr lang="en-US" sz="2800" dirty="0" smtClean="0"/>
              <a:t>%) (3,287)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Home energy weatherization (22.7</a:t>
            </a:r>
            <a:r>
              <a:rPr lang="en-US" sz="2800" dirty="0" smtClean="0"/>
              <a:t>%) (3,287)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Free cell phone (18.2</a:t>
            </a:r>
            <a:r>
              <a:rPr lang="en-US" sz="2800" dirty="0" smtClean="0"/>
              <a:t>%) (2,635)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Medicare/health insurance counseling (18.2</a:t>
            </a:r>
            <a:r>
              <a:rPr lang="en-US" sz="2800" dirty="0" smtClean="0"/>
              <a:t>%) (2,635)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Food </a:t>
            </a:r>
            <a:r>
              <a:rPr lang="en-US" sz="2800" dirty="0"/>
              <a:t>pantry delivery (15.9</a:t>
            </a:r>
            <a:r>
              <a:rPr lang="en-US" sz="2800" dirty="0" smtClean="0"/>
              <a:t>%) (2,302)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Property tax relief (13.6</a:t>
            </a:r>
            <a:r>
              <a:rPr lang="en-US" sz="2800" dirty="0" smtClean="0"/>
              <a:t>%) (1,969)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Job training or employment assistance (13.6</a:t>
            </a:r>
            <a:r>
              <a:rPr lang="en-US" sz="2800" dirty="0" smtClean="0"/>
              <a:t>%) (1,969)</a:t>
            </a:r>
            <a:endParaRPr lang="en-US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Veterans’ benefits (11.4</a:t>
            </a:r>
            <a:r>
              <a:rPr lang="en-US" sz="2800" dirty="0" smtClean="0"/>
              <a:t>%) (1,651)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SNAP/Food stamps/Bridge card (11.4</a:t>
            </a:r>
            <a:r>
              <a:rPr lang="en-US" sz="2800" dirty="0" smtClean="0"/>
              <a:t>%) (1.651)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Reverse mortgage counseling (4.5</a:t>
            </a:r>
            <a:r>
              <a:rPr lang="en-US" sz="2800" dirty="0" smtClean="0"/>
              <a:t>%)</a:t>
            </a:r>
            <a:r>
              <a:rPr lang="en-US" sz="2600" dirty="0"/>
              <a:t> </a:t>
            </a:r>
            <a:r>
              <a:rPr lang="en-US" sz="2600" dirty="0" smtClean="0"/>
              <a:t>(652)</a:t>
            </a:r>
            <a:endParaRPr lang="en-US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1079500" y="2551628"/>
            <a:ext cx="10134600" cy="95410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l"/>
            <a:r>
              <a:rPr lang="en-US" sz="2800" dirty="0"/>
              <a:t>Ranked in order from most to least mentioned, the following are the list of </a:t>
            </a:r>
            <a:r>
              <a:rPr lang="en-US" sz="2800" dirty="0" smtClean="0"/>
              <a:t>services (N=53):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1733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/>
              <a:t>Conclusions – </a:t>
            </a:r>
            <a:br>
              <a:rPr lang="en-US" sz="5700" dirty="0"/>
            </a:br>
            <a:r>
              <a:rPr lang="en-US" sz="5700" dirty="0"/>
              <a:t>Information About Aging and Resources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4000" y="74026"/>
            <a:ext cx="624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 </a:t>
            </a:r>
            <a:endParaRPr lang="en-US" sz="2400" dirty="0"/>
          </a:p>
          <a:p>
            <a:pPr lvl="0" algn="l"/>
            <a:endParaRPr lang="en-US" sz="2400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79500" y="3048000"/>
            <a:ext cx="10985500" cy="784830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l"/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Friends/family </a:t>
            </a:r>
            <a:r>
              <a:rPr lang="en-US" sz="2800" dirty="0"/>
              <a:t>(74.1</a:t>
            </a:r>
            <a:r>
              <a:rPr lang="en-US" sz="2800" dirty="0" smtClean="0"/>
              <a:t>%) (54,894)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Doctor or healthcare provider (66.1</a:t>
            </a:r>
            <a:r>
              <a:rPr lang="en-US" sz="2800" dirty="0" smtClean="0"/>
              <a:t>%) (51,644)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Internet search (57.3</a:t>
            </a:r>
            <a:r>
              <a:rPr lang="en-US" sz="2800" dirty="0" smtClean="0"/>
              <a:t>%) (44,768)</a:t>
            </a:r>
            <a:r>
              <a:rPr lang="en-US" sz="2800" dirty="0"/>
              <a:t>	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Mail delivered to my home (51.4</a:t>
            </a:r>
            <a:r>
              <a:rPr lang="en-US" sz="2800" dirty="0" smtClean="0"/>
              <a:t>%)</a:t>
            </a:r>
            <a:r>
              <a:rPr lang="en-US" sz="2800" dirty="0"/>
              <a:t> </a:t>
            </a:r>
            <a:r>
              <a:rPr lang="en-US" sz="2800" dirty="0" smtClean="0"/>
              <a:t>(40,159)</a:t>
            </a:r>
            <a:endParaRPr lang="en-US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Library (44.4</a:t>
            </a:r>
            <a:r>
              <a:rPr lang="en-US" sz="2800" dirty="0" smtClean="0"/>
              <a:t>%) (34,690)</a:t>
            </a:r>
            <a:endParaRPr lang="en-US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Senior centers (30.1</a:t>
            </a:r>
            <a:r>
              <a:rPr lang="en-US" sz="2800" dirty="0" smtClean="0"/>
              <a:t>%) (23,517)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Service agency such as an Area Agency on Aging (38.1%) (29,768)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0" algn="l"/>
            <a:endParaRPr lang="en-US" sz="2800" dirty="0" smtClean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Newspapers </a:t>
            </a:r>
            <a:r>
              <a:rPr lang="en-US" sz="2800" dirty="0"/>
              <a:t>(37.4</a:t>
            </a:r>
            <a:r>
              <a:rPr lang="en-US" sz="2800" dirty="0" smtClean="0"/>
              <a:t>%)</a:t>
            </a:r>
            <a:r>
              <a:rPr lang="en-US" sz="2800" dirty="0"/>
              <a:t> </a:t>
            </a:r>
            <a:r>
              <a:rPr lang="en-US" sz="2800" dirty="0" smtClean="0"/>
              <a:t>(29,221)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Magazines </a:t>
            </a:r>
            <a:r>
              <a:rPr lang="en-US" sz="2800" dirty="0"/>
              <a:t>(28.7</a:t>
            </a:r>
            <a:r>
              <a:rPr lang="en-US" sz="2800" dirty="0" smtClean="0"/>
              <a:t>%) (22,423)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TV (26.2</a:t>
            </a:r>
            <a:r>
              <a:rPr lang="en-US" sz="2800" dirty="0" smtClean="0"/>
              <a:t>%) (20,470)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Flyers, posters, or billboards (19.6</a:t>
            </a:r>
            <a:r>
              <a:rPr lang="en-US" sz="2800" dirty="0" smtClean="0"/>
              <a:t>%) (15,313)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Social media (Facebook, Twitter, Pinterest, etc. (18.2</a:t>
            </a:r>
            <a:r>
              <a:rPr lang="en-US" sz="2800" dirty="0" smtClean="0"/>
              <a:t>%) (14,220)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Radio (17.1</a:t>
            </a:r>
            <a:r>
              <a:rPr lang="en-US" sz="2800" dirty="0" smtClean="0"/>
              <a:t>%) (13,360)</a:t>
            </a:r>
            <a:endParaRPr lang="en-US" sz="2600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79500" y="2551628"/>
            <a:ext cx="10134600" cy="95410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l"/>
            <a:r>
              <a:rPr lang="en-US" sz="2800" dirty="0"/>
              <a:t>Ranked in order from most to least mentioned, the following are the list of services</a:t>
            </a:r>
            <a:r>
              <a:rPr lang="en-US" sz="2800" dirty="0" smtClean="0"/>
              <a:t>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478754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Total Combined Income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619822893"/>
              </p:ext>
            </p:extLst>
          </p:nvPr>
        </p:nvGraphicFramePr>
        <p:xfrm>
          <a:off x="939800" y="1828800"/>
          <a:ext cx="115824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58242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Trouble Paying Bills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94108987"/>
              </p:ext>
            </p:extLst>
          </p:nvPr>
        </p:nvGraphicFramePr>
        <p:xfrm>
          <a:off x="939800" y="1986844"/>
          <a:ext cx="10972800" cy="5861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51701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/>
              <a:t>Conclusions – </a:t>
            </a:r>
            <a:br>
              <a:rPr lang="en-US" sz="5700" dirty="0"/>
            </a:br>
            <a:r>
              <a:rPr lang="en-US" sz="5700" dirty="0"/>
              <a:t>Trouble Paying Bills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0900" y="2514600"/>
            <a:ext cx="105918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/>
              <a:t>Just slightly under two thirds (68.5%) </a:t>
            </a:r>
            <a:r>
              <a:rPr lang="en-US" sz="2600" dirty="0" smtClean="0"/>
              <a:t>(53,519) can </a:t>
            </a:r>
            <a:r>
              <a:rPr lang="en-US" sz="2600" dirty="0"/>
              <a:t>“comfortably afford to pay [their] bills with money left over.”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is lower with those making under $25K (39.4</a:t>
            </a:r>
            <a:r>
              <a:rPr lang="en-US" sz="2600" dirty="0" smtClean="0"/>
              <a:t>%) (7,080).</a:t>
            </a:r>
            <a:endParaRPr lang="en-US" sz="26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It is higher, as you would expect, with those making $25K or more (77.3</a:t>
            </a:r>
            <a:r>
              <a:rPr lang="en-US" sz="2600" dirty="0" smtClean="0"/>
              <a:t>%) (46,504).</a:t>
            </a:r>
            <a:endParaRPr lang="en-US" sz="2600" dirty="0"/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/>
              <a:t>About a third (26.6</a:t>
            </a:r>
            <a:r>
              <a:rPr lang="en-US" sz="2600" dirty="0" smtClean="0"/>
              <a:t>%) (20,783) </a:t>
            </a:r>
            <a:r>
              <a:rPr lang="en-US" sz="2600" dirty="0"/>
              <a:t>can “afford to pay [their] bills if [they] are careful about spending.”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is higher with those making under $25K (48.5</a:t>
            </a:r>
            <a:r>
              <a:rPr lang="en-US" sz="2600" dirty="0" smtClean="0"/>
              <a:t>%) (8,715).</a:t>
            </a:r>
            <a:endParaRPr lang="en-US" sz="2600" dirty="0"/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/>
              <a:t>Five point eight percent (4.9%) </a:t>
            </a:r>
            <a:r>
              <a:rPr lang="en-US" sz="2600" dirty="0" smtClean="0"/>
              <a:t>(3,828) “</a:t>
            </a:r>
            <a:r>
              <a:rPr lang="en-US" sz="2600" dirty="0"/>
              <a:t>have trouble paying </a:t>
            </a:r>
            <a:r>
              <a:rPr lang="en-US" sz="2600" dirty="0" smtClean="0"/>
              <a:t>bills </a:t>
            </a:r>
            <a:r>
              <a:rPr lang="en-US" sz="2600" dirty="0"/>
              <a:t>no matter how careful.”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climbs to 12.1% </a:t>
            </a:r>
            <a:r>
              <a:rPr lang="en-US" sz="2600" dirty="0" smtClean="0"/>
              <a:t>(2,174) of </a:t>
            </a:r>
            <a:r>
              <a:rPr lang="en-US" sz="2600" dirty="0"/>
              <a:t>those making under $25K.</a:t>
            </a:r>
          </a:p>
          <a:p>
            <a:pPr lvl="0" algn="l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8233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675253968"/>
              </p:ext>
            </p:extLst>
          </p:nvPr>
        </p:nvGraphicFramePr>
        <p:xfrm>
          <a:off x="1168400" y="1600200"/>
          <a:ext cx="106680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802640" y="381000"/>
            <a:ext cx="11704320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Personal Debt </a:t>
            </a:r>
            <a:r>
              <a:rPr lang="en-US" sz="4400" dirty="0" smtClean="0"/>
              <a:t>excluding home, auto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9445135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/>
              <a:t>Conclusions – </a:t>
            </a:r>
            <a:br>
              <a:rPr lang="en-US" sz="5700" dirty="0"/>
            </a:br>
            <a:r>
              <a:rPr lang="en-US" sz="5700" dirty="0"/>
              <a:t>Personal Debt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0900" y="2514600"/>
            <a:ext cx="105918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Almost </a:t>
            </a:r>
            <a:r>
              <a:rPr lang="en-US" sz="2800" dirty="0"/>
              <a:t>three-fourths of the respondents (72.0%) </a:t>
            </a:r>
            <a:r>
              <a:rPr lang="en-US" sz="2800" dirty="0" smtClean="0"/>
              <a:t>(56,234) have </a:t>
            </a:r>
            <a:r>
              <a:rPr lang="en-US" sz="2800" dirty="0"/>
              <a:t>no debt.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This number declines when looking at respondents making less than $25,000 per year (68.2</a:t>
            </a:r>
            <a:r>
              <a:rPr lang="en-US" sz="2800" dirty="0" smtClean="0"/>
              <a:t>%) (12,256).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0693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Behind On Payment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799246344"/>
              </p:ext>
            </p:extLst>
          </p:nvPr>
        </p:nvGraphicFramePr>
        <p:xfrm>
          <a:off x="1016000" y="1905000"/>
          <a:ext cx="112014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31757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/>
              <a:t>Conclusions – </a:t>
            </a:r>
            <a:br>
              <a:rPr lang="en-US" sz="5700" dirty="0"/>
            </a:br>
            <a:r>
              <a:rPr lang="en-US" sz="5700" dirty="0"/>
              <a:t>Behind On Payment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7250" y="1905000"/>
            <a:ext cx="11588750" cy="750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 smtClean="0"/>
              <a:t>(N=81)</a:t>
            </a:r>
          </a:p>
          <a:p>
            <a:pPr algn="l"/>
            <a:endParaRPr lang="en-US" sz="2600" dirty="0" smtClean="0"/>
          </a:p>
          <a:p>
            <a:pPr algn="l"/>
            <a:r>
              <a:rPr lang="en-US" sz="2600" dirty="0" smtClean="0"/>
              <a:t>About </a:t>
            </a:r>
            <a:r>
              <a:rPr lang="en-US" sz="2600" dirty="0"/>
              <a:t>one in ten respondents (15.0</a:t>
            </a:r>
            <a:r>
              <a:rPr lang="en-US" sz="2600" dirty="0" smtClean="0"/>
              <a:t>%) (3,319) </a:t>
            </a:r>
            <a:r>
              <a:rPr lang="en-US" sz="2600" dirty="0"/>
              <a:t>are “behind medical bills”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is higher with those who make less than $25K annually (23.8%) </a:t>
            </a:r>
            <a:r>
              <a:rPr lang="en-US" sz="2600" dirty="0" smtClean="0"/>
              <a:t>(1,198) as </a:t>
            </a:r>
            <a:r>
              <a:rPr lang="en-US" sz="2600" dirty="0"/>
              <a:t>well as those who live in rural areas (23.1</a:t>
            </a:r>
            <a:r>
              <a:rPr lang="en-US" sz="2600" dirty="0" smtClean="0"/>
              <a:t>%) (1,213)</a:t>
            </a:r>
            <a:endParaRPr lang="en-US" sz="26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600" dirty="0"/>
          </a:p>
          <a:p>
            <a:pPr lvl="0" algn="l"/>
            <a:r>
              <a:rPr lang="en-US" sz="2600" dirty="0"/>
              <a:t>Eight point eight percent (8.8</a:t>
            </a:r>
            <a:r>
              <a:rPr lang="en-US" sz="2600" dirty="0" smtClean="0"/>
              <a:t>%) (1,947) </a:t>
            </a:r>
            <a:r>
              <a:rPr lang="en-US" sz="2600" dirty="0"/>
              <a:t>are “utilities”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increases with those making less than $25K (14.3</a:t>
            </a:r>
            <a:r>
              <a:rPr lang="en-US" sz="2600" dirty="0" smtClean="0"/>
              <a:t>%) (719)</a:t>
            </a:r>
            <a:endParaRPr lang="en-US" sz="2600" dirty="0"/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/>
              <a:t>Six point three percent (6.3%) </a:t>
            </a:r>
            <a:r>
              <a:rPr lang="en-US" sz="2600" dirty="0" smtClean="0"/>
              <a:t>(1,394) are </a:t>
            </a:r>
            <a:r>
              <a:rPr lang="en-US" sz="2600" dirty="0"/>
              <a:t>“behind on property taxes”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climbs to 14.3% </a:t>
            </a:r>
            <a:r>
              <a:rPr lang="en-US" sz="2600" dirty="0" smtClean="0"/>
              <a:t>(719) with </a:t>
            </a:r>
            <a:r>
              <a:rPr lang="en-US" sz="2600" dirty="0"/>
              <a:t>those making less than $25K</a:t>
            </a:r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/>
              <a:t>Three point eight percent (3.8</a:t>
            </a:r>
            <a:r>
              <a:rPr lang="en-US" sz="2600" dirty="0" smtClean="0"/>
              <a:t>%) (841) </a:t>
            </a:r>
            <a:r>
              <a:rPr lang="en-US" sz="2600" dirty="0"/>
              <a:t>are “behind on mortgage” and “behind on rent”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/>
              <a:t>Out of those who are behind on rent, 9.5</a:t>
            </a:r>
            <a:r>
              <a:rPr lang="en-US" sz="2600" dirty="0" smtClean="0"/>
              <a:t>% (478) </a:t>
            </a:r>
            <a:r>
              <a:rPr lang="en-US" sz="2600" dirty="0"/>
              <a:t>of them are making less than $25K</a:t>
            </a:r>
          </a:p>
          <a:p>
            <a:pPr lvl="0" algn="l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6098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 sz="quarter"/>
          </p:nvPr>
        </p:nvSpPr>
        <p:spPr>
          <a:xfrm>
            <a:off x="938766" y="4443306"/>
            <a:ext cx="11054080" cy="1517228"/>
          </a:xfrm>
        </p:spPr>
        <p:txBody>
          <a:bodyPr/>
          <a:lstStyle/>
          <a:p>
            <a:r>
              <a:rPr lang="en-US" sz="5700" dirty="0"/>
              <a:t>Thank You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866987" y="5743787"/>
            <a:ext cx="11054080" cy="4009813"/>
          </a:xfrm>
        </p:spPr>
        <p:txBody>
          <a:bodyPr/>
          <a:lstStyle/>
          <a:p>
            <a:r>
              <a:rPr lang="en-US" sz="3400" dirty="0"/>
              <a:t>Steve Mitchell</a:t>
            </a:r>
          </a:p>
          <a:p>
            <a:r>
              <a:rPr lang="en-US" sz="3400" dirty="0"/>
              <a:t>Mitchell Research &amp; Communications, Inc.</a:t>
            </a:r>
          </a:p>
          <a:p>
            <a:r>
              <a:rPr lang="en-US" sz="3400" dirty="0"/>
              <a:t>314 Evergreen Suite B, East Lansing, MI 48823</a:t>
            </a:r>
          </a:p>
          <a:p>
            <a:endParaRPr lang="en-US" sz="3400" dirty="0"/>
          </a:p>
          <a:p>
            <a:r>
              <a:rPr lang="en-US" sz="3400" dirty="0"/>
              <a:t>steve@mitchellresearch.net </a:t>
            </a:r>
          </a:p>
          <a:p>
            <a:r>
              <a:rPr lang="en-US" sz="3400" dirty="0"/>
              <a:t>Office: 517-351-4111 Cell: 248-891-2414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67" y="650240"/>
            <a:ext cx="11655289" cy="34679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52C932-02EF-475A-9931-964FAFD92F4A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25400" y="9067800"/>
            <a:ext cx="3034453" cy="519289"/>
          </a:xfrm>
        </p:spPr>
        <p:txBody>
          <a:bodyPr/>
          <a:lstStyle/>
          <a:p>
            <a:r>
              <a:rPr lang="en-US" dirty="0"/>
              <a:t>6/10/2019</a:t>
            </a:r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54736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EC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E2F4FF"/>
      </a:accent5>
      <a:accent6>
        <a:srgbClr val="2D2D8A"/>
      </a:accent6>
      <a:hlink>
        <a:srgbClr val="000000"/>
      </a:hlink>
      <a:folHlink>
        <a:srgbClr val="0099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42464D"/>
      </a:dk2>
      <a:lt2>
        <a:srgbClr val="D4D6D9"/>
      </a:lt2>
      <a:accent1>
        <a:srgbClr val="095CC4"/>
      </a:accent1>
      <a:accent2>
        <a:srgbClr val="1B8518"/>
      </a:accent2>
      <a:accent3>
        <a:srgbClr val="D3B21C"/>
      </a:accent3>
      <a:accent4>
        <a:srgbClr val="D45510"/>
      </a:accent4>
      <a:accent5>
        <a:srgbClr val="BA120A"/>
      </a:accent5>
      <a:accent6>
        <a:srgbClr val="62298A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95CC4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57971</TotalTime>
  <Words>1394</Words>
  <Application>Microsoft Office PowerPoint</Application>
  <PresentationFormat>Custom</PresentationFormat>
  <Paragraphs>293</Paragraphs>
  <Slides>47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Office Theme</vt:lpstr>
      <vt:lpstr>Custom Design</vt:lpstr>
      <vt:lpstr>PowerPoint Presentation</vt:lpstr>
      <vt:lpstr>Goals and Objectives of the Research</vt:lpstr>
      <vt:lpstr>Methodology</vt:lpstr>
      <vt:lpstr>PowerPoint Presentation</vt:lpstr>
      <vt:lpstr>PowerPoint Presentation</vt:lpstr>
      <vt:lpstr>PowerPoint Presentation</vt:lpstr>
      <vt:lpstr>Home Condition Concerns</vt:lpstr>
      <vt:lpstr>Home Condition Concerns</vt:lpstr>
      <vt:lpstr> </vt:lpstr>
      <vt:lpstr> </vt:lpstr>
      <vt:lpstr>Transportation Issues – Transportation to Doctors Appointment</vt:lpstr>
      <vt:lpstr>Transportation Issues – Missed a Medical Appointment in Last 12 Months Due to Transportation 3.5% 2,735 seniors At least 8 missed appointments every business day </vt:lpstr>
      <vt:lpstr> </vt:lpstr>
      <vt:lpstr>Health Concerns</vt:lpstr>
      <vt:lpstr>Health Concerns</vt:lpstr>
      <vt:lpstr>PowerPoint Presentation</vt:lpstr>
      <vt:lpstr>PowerPoint Presentation</vt:lpstr>
      <vt:lpstr> </vt:lpstr>
      <vt:lpstr> </vt:lpstr>
      <vt:lpstr>Quality of Health</vt:lpstr>
      <vt:lpstr>Quality of Health - General Health</vt:lpstr>
      <vt:lpstr>Quality of Health - Causes of Painful Feelings</vt:lpstr>
      <vt:lpstr> </vt:lpstr>
      <vt:lpstr>Addictions</vt:lpstr>
      <vt:lpstr>Addictions – Working To Quit</vt:lpstr>
      <vt:lpstr>Addictions – Why Not Working To Quit</vt:lpstr>
      <vt:lpstr> </vt:lpstr>
      <vt:lpstr>Social Involvement – Friends, Neighbors, and Relatives</vt:lpstr>
      <vt:lpstr>Social Involvement – Social Activity</vt:lpstr>
      <vt:lpstr>PowerPoint Presentation</vt:lpstr>
      <vt:lpstr>Social Involvement –  Would Participate</vt:lpstr>
      <vt:lpstr>Social Involvement – What Prevents You From Participating</vt:lpstr>
      <vt:lpstr>PowerPoint Presentation</vt:lpstr>
      <vt:lpstr>Greatest Hardship Faced by Others</vt:lpstr>
      <vt:lpstr>Serious Challenges</vt:lpstr>
      <vt:lpstr>PowerPoint Presentation</vt:lpstr>
      <vt:lpstr>Receiving All Benefits Eligible For</vt:lpstr>
      <vt:lpstr>Conclusions –  Need Assistance or Information</vt:lpstr>
      <vt:lpstr>Conclusions –  Information About Aging and Resources</vt:lpstr>
      <vt:lpstr>Total Combined Income</vt:lpstr>
      <vt:lpstr>Trouble Paying Bills</vt:lpstr>
      <vt:lpstr>Conclusions –  Trouble Paying Bills</vt:lpstr>
      <vt:lpstr>PowerPoint Presentation</vt:lpstr>
      <vt:lpstr>Conclusions –  Personal Debt</vt:lpstr>
      <vt:lpstr>Behind On Payment</vt:lpstr>
      <vt:lpstr>Conclusions –  Behind On Payment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Dave Waymire</dc:creator>
  <cp:lastModifiedBy>Mitchell Reasearch</cp:lastModifiedBy>
  <cp:revision>429</cp:revision>
  <dcterms:modified xsi:type="dcterms:W3CDTF">2019-11-19T21:04:52Z</dcterms:modified>
</cp:coreProperties>
</file>