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notesSlides/notesSlide17.xml" ContentType="application/vnd.openxmlformats-officedocument.presentationml.notesSlide+xml"/>
  <Override PartName="/ppt/charts/chart23.xml" ContentType="application/vnd.openxmlformats-officedocument.drawingml.chart+xml"/>
  <Override PartName="/ppt/notesSlides/notesSlide18.xml" ContentType="application/vnd.openxmlformats-officedocument.presentationml.notesSlide+xml"/>
  <Override PartName="/ppt/charts/chart2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51"/>
  </p:notesMasterIdLst>
  <p:sldIdLst>
    <p:sldId id="275" r:id="rId3"/>
    <p:sldId id="430" r:id="rId4"/>
    <p:sldId id="407" r:id="rId5"/>
    <p:sldId id="437" r:id="rId6"/>
    <p:sldId id="438" r:id="rId7"/>
    <p:sldId id="440" r:id="rId8"/>
    <p:sldId id="447" r:id="rId9"/>
    <p:sldId id="290" r:id="rId10"/>
    <p:sldId id="445" r:id="rId11"/>
    <p:sldId id="446" r:id="rId12"/>
    <p:sldId id="450" r:id="rId13"/>
    <p:sldId id="507" r:id="rId14"/>
    <p:sldId id="336" r:id="rId15"/>
    <p:sldId id="451" r:id="rId16"/>
    <p:sldId id="452" r:id="rId17"/>
    <p:sldId id="454" r:id="rId18"/>
    <p:sldId id="456" r:id="rId19"/>
    <p:sldId id="457" r:id="rId20"/>
    <p:sldId id="480" r:id="rId21"/>
    <p:sldId id="458" r:id="rId22"/>
    <p:sldId id="459" r:id="rId23"/>
    <p:sldId id="481" r:id="rId24"/>
    <p:sldId id="461" r:id="rId25"/>
    <p:sldId id="466" r:id="rId26"/>
    <p:sldId id="482" r:id="rId27"/>
    <p:sldId id="483" r:id="rId28"/>
    <p:sldId id="467" r:id="rId29"/>
    <p:sldId id="471" r:id="rId30"/>
    <p:sldId id="484" r:id="rId31"/>
    <p:sldId id="485" r:id="rId32"/>
    <p:sldId id="486" r:id="rId33"/>
    <p:sldId id="487" r:id="rId34"/>
    <p:sldId id="490" r:id="rId35"/>
    <p:sldId id="475" r:id="rId36"/>
    <p:sldId id="477" r:id="rId37"/>
    <p:sldId id="493" r:id="rId38"/>
    <p:sldId id="494" r:id="rId39"/>
    <p:sldId id="496" r:id="rId40"/>
    <p:sldId id="497" r:id="rId41"/>
    <p:sldId id="498" r:id="rId42"/>
    <p:sldId id="499" r:id="rId43"/>
    <p:sldId id="500" r:id="rId44"/>
    <p:sldId id="501" r:id="rId45"/>
    <p:sldId id="502" r:id="rId46"/>
    <p:sldId id="503" r:id="rId47"/>
    <p:sldId id="504" r:id="rId48"/>
    <p:sldId id="505" r:id="rId49"/>
    <p:sldId id="317" r:id="rId50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Gill Sans"/>
      </a:defRPr>
    </a:lvl1pPr>
    <a:lvl2pPr indent="342900" algn="ctr" defTabSz="584200">
      <a:defRPr sz="4200">
        <a:latin typeface="+mn-lt"/>
        <a:ea typeface="+mn-ea"/>
        <a:cs typeface="+mn-cs"/>
        <a:sym typeface="Gill Sans"/>
      </a:defRPr>
    </a:lvl2pPr>
    <a:lvl3pPr indent="685800" algn="ctr" defTabSz="584200">
      <a:defRPr sz="4200">
        <a:latin typeface="+mn-lt"/>
        <a:ea typeface="+mn-ea"/>
        <a:cs typeface="+mn-cs"/>
        <a:sym typeface="Gill Sans"/>
      </a:defRPr>
    </a:lvl3pPr>
    <a:lvl4pPr indent="1028700" algn="ctr" defTabSz="584200">
      <a:defRPr sz="4200">
        <a:latin typeface="+mn-lt"/>
        <a:ea typeface="+mn-ea"/>
        <a:cs typeface="+mn-cs"/>
        <a:sym typeface="Gill Sans"/>
      </a:defRPr>
    </a:lvl4pPr>
    <a:lvl5pPr indent="1371600" algn="ctr" defTabSz="584200">
      <a:defRPr sz="4200">
        <a:latin typeface="+mn-lt"/>
        <a:ea typeface="+mn-ea"/>
        <a:cs typeface="+mn-cs"/>
        <a:sym typeface="Gill Sans"/>
      </a:defRPr>
    </a:lvl5pPr>
    <a:lvl6pPr indent="1714500" algn="ctr" defTabSz="584200">
      <a:defRPr sz="4200">
        <a:latin typeface="+mn-lt"/>
        <a:ea typeface="+mn-ea"/>
        <a:cs typeface="+mn-cs"/>
        <a:sym typeface="Gill Sans"/>
      </a:defRPr>
    </a:lvl6pPr>
    <a:lvl7pPr indent="2057400" algn="ctr" defTabSz="584200">
      <a:defRPr sz="4200">
        <a:latin typeface="+mn-lt"/>
        <a:ea typeface="+mn-ea"/>
        <a:cs typeface="+mn-cs"/>
        <a:sym typeface="Gill Sans"/>
      </a:defRPr>
    </a:lvl7pPr>
    <a:lvl8pPr indent="2400300" algn="ctr" defTabSz="584200">
      <a:defRPr sz="4200">
        <a:latin typeface="+mn-lt"/>
        <a:ea typeface="+mn-ea"/>
        <a:cs typeface="+mn-cs"/>
        <a:sym typeface="Gill Sans"/>
      </a:defRPr>
    </a:lvl8pPr>
    <a:lvl9pPr indent="2743200" algn="ctr" defTabSz="584200">
      <a:defRPr sz="4200"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2429"/>
    <a:srgbClr val="99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CDFE2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78C3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394F8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B4EB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solidFill>
            <a:srgbClr val="D9D9D9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FC32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0DDCD"/>
          </a:solidFill>
        </a:fill>
      </a:tcStyle>
    </a:wholeTbl>
    <a:band2H>
      <a:tcTxStyle/>
      <a:tcStyle>
        <a:tcBdr/>
        <a:fill>
          <a:solidFill>
            <a:srgbClr val="D2CFC5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7D8B8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6DFD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C5C7C8"/>
          </a:solidFill>
        </a:fill>
      </a:tcStyle>
    </a:wholeTbl>
    <a:band2H>
      <a:tcTxStyle/>
      <a:tcStyle>
        <a:tcBdr/>
        <a:fill>
          <a:solidFill>
            <a:srgbClr val="D6D6D7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1454E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D8086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2697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8EAEA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6" autoAdjust="0"/>
    <p:restoredTop sz="77976" autoAdjust="0"/>
  </p:normalViewPr>
  <p:slideViewPr>
    <p:cSldViewPr>
      <p:cViewPr>
        <p:scale>
          <a:sx n="44" d="100"/>
          <a:sy n="44" d="100"/>
        </p:scale>
        <p:origin x="-126" y="-72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9778095919827E-2"/>
          <c:y val="2.3952195986587269E-2"/>
          <c:w val="0.93777022190408021"/>
          <c:h val="0.91938070397979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E9C-5246-962E-C3FEE8C3062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9C-5246-962E-C3FEE8C3062B}"/>
              </c:ext>
            </c:extLst>
          </c:dPt>
          <c:dLbls>
            <c:dLbl>
              <c:idx val="0"/>
              <c:layout>
                <c:manualLayout>
                  <c:x val="3.5555555555555556E-2"/>
                  <c:y val="-0.479729729729729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9C-5246-962E-C3FEE8C3062B}"/>
                </c:ext>
              </c:extLst>
            </c:dLbl>
            <c:dLbl>
              <c:idx val="1"/>
              <c:layout>
                <c:manualLayout>
                  <c:x val="3.111111111111111E-2"/>
                  <c:y val="-0.477477477477477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9C-5246-962E-C3FEE8C3062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9C-5246-962E-C3FEE8C3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36960"/>
        <c:axId val="35338496"/>
      </c:barChart>
      <c:catAx>
        <c:axId val="3533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5338496"/>
        <c:crosses val="autoZero"/>
        <c:auto val="1"/>
        <c:lblAlgn val="ctr"/>
        <c:lblOffset val="1"/>
        <c:noMultiLvlLbl val="0"/>
      </c:catAx>
      <c:valAx>
        <c:axId val="353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5336960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132-4A68-BA52-F7D418917894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132-4A68-BA52-F7D41891789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132-4A68-BA52-F7D418917894}"/>
              </c:ext>
            </c:extLst>
          </c:dPt>
          <c:dPt>
            <c:idx val="3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132-4A68-BA52-F7D418917894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132-4A68-BA52-F7D4189178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Sheet1!$B$2:$B$6</c:f>
              <c:strCache>
                <c:ptCount val="5"/>
                <c:pt idx="0">
                  <c:v>60-64</c:v>
                </c:pt>
                <c:pt idx="1">
                  <c:v>65-69</c:v>
                </c:pt>
                <c:pt idx="2">
                  <c:v>70-74</c:v>
                </c:pt>
                <c:pt idx="3">
                  <c:v>75-79</c:v>
                </c:pt>
                <c:pt idx="4">
                  <c:v>80+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0.15</c:v>
                </c:pt>
                <c:pt idx="2">
                  <c:v>0.25</c:v>
                </c:pt>
                <c:pt idx="3">
                  <c:v>0.24</c:v>
                </c:pt>
                <c:pt idx="4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32-4A68-BA52-F7D418917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35648"/>
        <c:axId val="35437184"/>
      </c:barChart>
      <c:catAx>
        <c:axId val="3543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184"/>
        <c:crosses val="autoZero"/>
        <c:auto val="1"/>
        <c:lblAlgn val="ctr"/>
        <c:lblOffset val="100"/>
        <c:noMultiLvlLbl val="0"/>
      </c:catAx>
      <c:valAx>
        <c:axId val="3543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25-47BD-93CD-9A8ECC43E78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25-47BD-93CD-9A8ECC43E78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25-47BD-93CD-9A8ECC43E7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Sheet1!$B$2:$B$3</c:f>
              <c:strCache>
                <c:ptCount val="2"/>
                <c:pt idx="0">
                  <c:v>Rural</c:v>
                </c:pt>
                <c:pt idx="1">
                  <c:v>Urban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0.315</c:v>
                </c:pt>
                <c:pt idx="1">
                  <c:v>0.68500000000000005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25-47BD-93CD-9A8ECC43E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59456"/>
        <c:axId val="35460992"/>
      </c:barChart>
      <c:catAx>
        <c:axId val="3545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0992"/>
        <c:crosses val="autoZero"/>
        <c:auto val="1"/>
        <c:lblAlgn val="ctr"/>
        <c:lblOffset val="100"/>
        <c:noMultiLvlLbl val="0"/>
      </c:catAx>
      <c:valAx>
        <c:axId val="3546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8366738248628"/>
          <c:y val="5.0995599234306237E-2"/>
          <c:w val="0.79801181102362206"/>
          <c:h val="0.45353919575842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Concerned About Home Condition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rgbClr val="0070C0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06-1948-8607-BB15EB9FD56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A06-1948-8607-BB15EB9FD56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A06-1948-8607-BB15EB9FD56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A06-1948-8607-BB15EB9FD567}"/>
              </c:ext>
            </c:extLst>
          </c:dPt>
          <c:dLbls>
            <c:dLbl>
              <c:idx val="0"/>
              <c:layout>
                <c:manualLayout>
                  <c:x val="1.556808239879106E-2"/>
                  <c:y val="-2.7360837707786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6-1948-8607-BB15EB9FD567}"/>
                </c:ext>
              </c:extLst>
            </c:dLbl>
            <c:dLbl>
              <c:idx val="1"/>
              <c:layout>
                <c:manualLayout>
                  <c:x val="9.7872425037778907E-3"/>
                  <c:y val="-2.9398034230096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1948-8607-BB15EB9FD567}"/>
                </c:ext>
              </c:extLst>
            </c:dLbl>
            <c:dLbl>
              <c:idx val="2"/>
              <c:layout>
                <c:manualLayout>
                  <c:x val="8.1696890161457557E-3"/>
                  <c:y val="-8.6861944991251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6-1948-8607-BB15EB9FD567}"/>
                </c:ext>
              </c:extLst>
            </c:dLbl>
            <c:dLbl>
              <c:idx val="3"/>
              <c:layout>
                <c:manualLayout>
                  <c:x val="1.0694941541398235E-2"/>
                  <c:y val="-1.3616681703849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6-1948-8607-BB15EB9FD567}"/>
                </c:ext>
              </c:extLst>
            </c:dLbl>
            <c:dLbl>
              <c:idx val="4"/>
              <c:layout>
                <c:manualLayout>
                  <c:x val="1.0101010101010102E-2"/>
                  <c:y val="-1.085069444444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06-1948-8607-BB15EB9FD567}"/>
                </c:ext>
              </c:extLst>
            </c:dLbl>
            <c:dLbl>
              <c:idx val="7"/>
              <c:layout>
                <c:manualLayout>
                  <c:x val="2.5252525252525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73-436F-9DA6-DE2AE8ED17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Not Enough Handrails/Grab Bars</c:v>
                </c:pt>
                <c:pt idx="1">
                  <c:v>Home in Need of Minor Repairs</c:v>
                </c:pt>
                <c:pt idx="2">
                  <c:v>Too Cluttered</c:v>
                </c:pt>
                <c:pt idx="3">
                  <c:v>Need Smoke Detector</c:v>
                </c:pt>
                <c:pt idx="4">
                  <c:v>Poor Water Quality</c:v>
                </c:pt>
                <c:pt idx="5">
                  <c:v>Need a Ramp</c:v>
                </c:pt>
                <c:pt idx="6">
                  <c:v>Presence of Mold</c:v>
                </c:pt>
                <c:pt idx="7">
                  <c:v>No Safety Concerns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8.8999999999999996E-2</c:v>
                </c:pt>
                <c:pt idx="1">
                  <c:v>6.2E-2</c:v>
                </c:pt>
                <c:pt idx="2">
                  <c:v>6.2E-2</c:v>
                </c:pt>
                <c:pt idx="3">
                  <c:v>5.8000000000000003E-2</c:v>
                </c:pt>
                <c:pt idx="4">
                  <c:v>5.5E-2</c:v>
                </c:pt>
                <c:pt idx="5">
                  <c:v>3.7999999999999999E-2</c:v>
                </c:pt>
                <c:pt idx="6">
                  <c:v>3.7999999999999999E-2</c:v>
                </c:pt>
                <c:pt idx="7">
                  <c:v>0.27700000000000002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A06-1948-8607-BB15EB9FD5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5573120"/>
        <c:axId val="35580160"/>
      </c:barChart>
      <c:catAx>
        <c:axId val="3557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5580160"/>
        <c:crosses val="autoZero"/>
        <c:auto val="1"/>
        <c:lblAlgn val="ctr"/>
        <c:lblOffset val="100"/>
        <c:noMultiLvlLbl val="0"/>
      </c:catAx>
      <c:valAx>
        <c:axId val="35580160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35573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PowerPoint]Sheet1'!$B$3:$B$8</c:f>
              <c:strCache>
                <c:ptCount val="6"/>
                <c:pt idx="0">
                  <c:v>Drive Themselves</c:v>
                </c:pt>
                <c:pt idx="1">
                  <c:v>Ride From Spouse/Family</c:v>
                </c:pt>
                <c:pt idx="2">
                  <c:v>Other</c:v>
                </c:pt>
                <c:pt idx="3">
                  <c:v>Local Senior Transportation Service</c:v>
                </c:pt>
                <c:pt idx="4">
                  <c:v>Don't Know</c:v>
                </c:pt>
                <c:pt idx="5">
                  <c:v>Public Transportation</c:v>
                </c:pt>
              </c:strCache>
            </c:strRef>
          </c:cat>
          <c:val>
            <c:numRef>
              <c:f>'[Chart in Microsoft PowerPoint]Sheet1'!$C$3:$C$8</c:f>
              <c:numCache>
                <c:formatCode>0.0%</c:formatCode>
                <c:ptCount val="6"/>
                <c:pt idx="0">
                  <c:v>0.86</c:v>
                </c:pt>
                <c:pt idx="1">
                  <c:v>9.6000000000000002E-2</c:v>
                </c:pt>
                <c:pt idx="2">
                  <c:v>2.4E-2</c:v>
                </c:pt>
                <c:pt idx="3">
                  <c:v>0.01</c:v>
                </c:pt>
                <c:pt idx="4">
                  <c:v>7.0000000000000001E-3</c:v>
                </c:pt>
                <c:pt idx="5">
                  <c:v>3.0000000000000001E-3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54-4184-AC7F-382D2F2C7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94752"/>
        <c:axId val="35196288"/>
      </c:barChart>
      <c:catAx>
        <c:axId val="3519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196288"/>
        <c:crosses val="autoZero"/>
        <c:auto val="1"/>
        <c:lblAlgn val="ctr"/>
        <c:lblOffset val="100"/>
        <c:noMultiLvlLbl val="0"/>
      </c:catAx>
      <c:valAx>
        <c:axId val="351962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194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Coping with Pain</c:v>
                </c:pt>
                <c:pt idx="1">
                  <c:v>Not Able to do Things I Enjoy</c:v>
                </c:pt>
                <c:pt idx="2">
                  <c:v>Losing Independence</c:v>
                </c:pt>
                <c:pt idx="3">
                  <c:v>Fear of Falling</c:v>
                </c:pt>
                <c:pt idx="4">
                  <c:v>Paying for Health Care</c:v>
                </c:pt>
                <c:pt idx="5">
                  <c:v>Other Concerns</c:v>
                </c:pt>
                <c:pt idx="6">
                  <c:v>Don't Have Any Concerns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0.24</c:v>
                </c:pt>
                <c:pt idx="1">
                  <c:v>0.182</c:v>
                </c:pt>
                <c:pt idx="2">
                  <c:v>0.16400000000000001</c:v>
                </c:pt>
                <c:pt idx="3">
                  <c:v>0.151</c:v>
                </c:pt>
                <c:pt idx="4">
                  <c:v>0.14000000000000001</c:v>
                </c:pt>
                <c:pt idx="5">
                  <c:v>0.127</c:v>
                </c:pt>
                <c:pt idx="6">
                  <c:v>0.32200000000000001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5F-44AF-A37B-FB30F8E7F7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062848"/>
        <c:axId val="50069888"/>
      </c:barChart>
      <c:catAx>
        <c:axId val="50062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0069888"/>
        <c:crosses val="autoZero"/>
        <c:auto val="1"/>
        <c:lblAlgn val="ctr"/>
        <c:lblOffset val="100"/>
        <c:noMultiLvlLbl val="0"/>
      </c:catAx>
      <c:valAx>
        <c:axId val="500698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0062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Doctor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Sheet1!$C$3</c:f>
              <c:numCache>
                <c:formatCode>0.0%</c:formatCode>
                <c:ptCount val="1"/>
                <c:pt idx="0">
                  <c:v>8.8999999999999996E-2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E0-450C-9DAC-A13D81B6384B}"/>
            </c:ext>
          </c:extLst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Dentist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Sheet1!$C$4</c:f>
              <c:numCache>
                <c:formatCode>0.0%</c:formatCode>
                <c:ptCount val="1"/>
                <c:pt idx="0">
                  <c:v>0.10299999999999999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E0-450C-9DAC-A13D81B63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345472"/>
        <c:axId val="50347008"/>
      </c:barChart>
      <c:catAx>
        <c:axId val="5034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347008"/>
        <c:crosses val="autoZero"/>
        <c:auto val="1"/>
        <c:lblAlgn val="ctr"/>
        <c:lblOffset val="100"/>
        <c:noMultiLvlLbl val="0"/>
      </c:catAx>
      <c:valAx>
        <c:axId val="503470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0345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PowerPoint]Sheet1'!$C$4:$C$7</c:f>
              <c:numCache>
                <c:formatCode>0.0%</c:formatCode>
                <c:ptCount val="4"/>
                <c:pt idx="0">
                  <c:v>0.32200000000000001</c:v>
                </c:pt>
                <c:pt idx="1">
                  <c:v>0.46200000000000002</c:v>
                </c:pt>
                <c:pt idx="2">
                  <c:v>0.185</c:v>
                </c:pt>
                <c:pt idx="3">
                  <c:v>3.1E-2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6A-4584-BAAE-1B684B7DE1EB}"/>
            </c:ext>
          </c:extLst>
        </c:ser>
        <c:ser>
          <c:idx val="1"/>
          <c:order val="1"/>
          <c:tx>
            <c:strRef>
              <c:f>'[Chart in Microsoft PowerPoint]Sheet1'!$D$3</c:f>
              <c:strCache>
                <c:ptCount val="1"/>
                <c:pt idx="0">
                  <c:v>75+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PowerPoint]Sheet1'!$D$4:$D$7</c:f>
              <c:numCache>
                <c:formatCode>General</c:formatCode>
                <c:ptCount val="4"/>
                <c:pt idx="0" formatCode="0.0%">
                  <c:v>0.373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6A-4584-BAAE-1B684B7DE1EB}"/>
            </c:ext>
          </c:extLst>
        </c:ser>
        <c:ser>
          <c:idx val="2"/>
          <c:order val="2"/>
          <c:tx>
            <c:strRef>
              <c:f>'[Chart in Microsoft PowerPoint]Sheet1'!$E$3</c:f>
              <c:strCache>
                <c:ptCount val="1"/>
                <c:pt idx="0">
                  <c:v>&lt;25K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1.6276041666666588E-2"/>
                  <c:y val="-2.1645021645021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6A-4584-BAAE-1B684B7DE1E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PowerPoint]Sheet1'!$E$4:$E$7</c:f>
              <c:numCache>
                <c:formatCode>General</c:formatCode>
                <c:ptCount val="4"/>
                <c:pt idx="2" formatCode="0.0%">
                  <c:v>0.24099999999999999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6A-4584-BAAE-1B684B7DE1EB}"/>
            </c:ext>
          </c:extLst>
        </c:ser>
        <c:ser>
          <c:idx val="3"/>
          <c:order val="3"/>
          <c:tx>
            <c:strRef>
              <c:f>'[Chart in Microsoft PowerPoint]Sheet1'!$F$3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2"/>
              <c:layout>
                <c:manualLayout>
                  <c:x val="1.1935763888888888E-2"/>
                  <c:y val="-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6A-4584-BAAE-1B684B7DE1E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'[Chart in Microsoft PowerPoint]Sheet1'!$F$4:$F$7</c:f>
              <c:numCache>
                <c:formatCode>General</c:formatCode>
                <c:ptCount val="4"/>
                <c:pt idx="0" formatCode="0.0%">
                  <c:v>0.41299999999999998</c:v>
                </c:pt>
                <c:pt idx="2" formatCode="0.0%">
                  <c:v>0.23899999999999999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06A-4584-BAAE-1B684B7DE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749248"/>
        <c:axId val="35755520"/>
      </c:barChart>
      <c:catAx>
        <c:axId val="3574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755520"/>
        <c:crosses val="autoZero"/>
        <c:auto val="1"/>
        <c:lblAlgn val="ctr"/>
        <c:lblOffset val="100"/>
        <c:noMultiLvlLbl val="0"/>
      </c:catAx>
      <c:valAx>
        <c:axId val="3575552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749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Sheet1!$B$2:$B$13</c:f>
              <c:strCache>
                <c:ptCount val="12"/>
                <c:pt idx="0">
                  <c:v>Inability To Do Things I Used To Do</c:v>
                </c:pt>
                <c:pt idx="1">
                  <c:v>Loss of A Loved One</c:v>
                </c:pt>
                <c:pt idx="2">
                  <c:v>Other Sad or Stressful Events</c:v>
                </c:pt>
                <c:pt idx="3">
                  <c:v>Having Enough of The Right Kind of Food To Eat</c:v>
                </c:pt>
                <c:pt idx="4">
                  <c:v>My Declining Health</c:v>
                </c:pt>
                <c:pt idx="5">
                  <c:v>Financial Difficulties/Trouble Paying Bills</c:v>
                </c:pt>
                <c:pt idx="6">
                  <c:v>Loss of Independence</c:v>
                </c:pt>
                <c:pt idx="7">
                  <c:v>Other Relationship Problems</c:v>
                </c:pt>
                <c:pt idx="8">
                  <c:v>Social Isolation</c:v>
                </c:pt>
                <c:pt idx="9">
                  <c:v>Being Stuck At Home Without Transportation</c:v>
                </c:pt>
                <c:pt idx="10">
                  <c:v>Problems Getting Health Care Needed</c:v>
                </c:pt>
                <c:pt idx="11">
                  <c:v>Trouble With My Home or Neighborhood</c:v>
                </c:pt>
              </c:strCache>
            </c:strRef>
          </c:cat>
          <c:val>
            <c:numRef>
              <c:f>Sheet1!$C$2:$C$13</c:f>
              <c:numCache>
                <c:formatCode>0.0%</c:formatCode>
                <c:ptCount val="12"/>
                <c:pt idx="0">
                  <c:v>0.29099999999999998</c:v>
                </c:pt>
                <c:pt idx="1">
                  <c:v>0.25700000000000001</c:v>
                </c:pt>
                <c:pt idx="2">
                  <c:v>0.17799999999999999</c:v>
                </c:pt>
                <c:pt idx="3">
                  <c:v>0.151</c:v>
                </c:pt>
                <c:pt idx="4">
                  <c:v>0.14699999999999999</c:v>
                </c:pt>
                <c:pt idx="5">
                  <c:v>0.113</c:v>
                </c:pt>
                <c:pt idx="6">
                  <c:v>0.10299999999999999</c:v>
                </c:pt>
                <c:pt idx="7">
                  <c:v>6.8000000000000005E-2</c:v>
                </c:pt>
                <c:pt idx="8">
                  <c:v>6.2E-2</c:v>
                </c:pt>
                <c:pt idx="9">
                  <c:v>5.8000000000000003E-2</c:v>
                </c:pt>
                <c:pt idx="10">
                  <c:v>3.4000000000000002E-2</c:v>
                </c:pt>
                <c:pt idx="11">
                  <c:v>2.4E-2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DA-41AD-92CE-E66AC5C74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807168"/>
        <c:axId val="50809088"/>
      </c:barChart>
      <c:catAx>
        <c:axId val="5080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809088"/>
        <c:crosses val="autoZero"/>
        <c:auto val="1"/>
        <c:lblAlgn val="ctr"/>
        <c:lblOffset val="100"/>
        <c:noMultiLvlLbl val="0"/>
      </c:catAx>
      <c:valAx>
        <c:axId val="508090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0807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Sheet1!$B$2:$B$10</c:f>
              <c:strCache>
                <c:ptCount val="9"/>
                <c:pt idx="0">
                  <c:v>Coffee, Tea, or Other Caffeine Drinks</c:v>
                </c:pt>
                <c:pt idx="1">
                  <c:v>Sweet Foods</c:v>
                </c:pt>
                <c:pt idx="2">
                  <c:v>Tobacco</c:v>
                </c:pt>
                <c:pt idx="3">
                  <c:v>Sweet Beverages</c:v>
                </c:pt>
                <c:pt idx="4">
                  <c:v>Other Perscription Drugs</c:v>
                </c:pt>
                <c:pt idx="5">
                  <c:v>Alcohol</c:v>
                </c:pt>
                <c:pt idx="6">
                  <c:v>Opioids/Narcotic Pain Medication</c:v>
                </c:pt>
                <c:pt idx="7">
                  <c:v>Marijuana</c:v>
                </c:pt>
                <c:pt idx="8">
                  <c:v>Illegal Drugs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0.22900000000000001</c:v>
                </c:pt>
                <c:pt idx="1">
                  <c:v>0.13700000000000001</c:v>
                </c:pt>
                <c:pt idx="2">
                  <c:v>0.11</c:v>
                </c:pt>
                <c:pt idx="3">
                  <c:v>5.5E-2</c:v>
                </c:pt>
                <c:pt idx="4">
                  <c:v>5.0999999999999997E-2</c:v>
                </c:pt>
                <c:pt idx="5">
                  <c:v>3.7999999999999999E-2</c:v>
                </c:pt>
                <c:pt idx="6">
                  <c:v>2.7E-2</c:v>
                </c:pt>
                <c:pt idx="7">
                  <c:v>2.4E-2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36-465D-9DED-1030EE1A8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874624"/>
        <c:axId val="50876416"/>
      </c:barChart>
      <c:catAx>
        <c:axId val="50874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876416"/>
        <c:crosses val="autoZero"/>
        <c:auto val="1"/>
        <c:lblAlgn val="ctr"/>
        <c:lblOffset val="100"/>
        <c:noMultiLvlLbl val="0"/>
      </c:catAx>
      <c:valAx>
        <c:axId val="5087641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0874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F5-4B93-8178-F83CDF122001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F5-4B93-8178-F83CDF1220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0.23499999999999999</c:v>
                </c:pt>
                <c:pt idx="1">
                  <c:v>0.76500000000000001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DF5-4B93-8178-F83CDF122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03680"/>
        <c:axId val="51052928"/>
      </c:barChart>
      <c:catAx>
        <c:axId val="50903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1052928"/>
        <c:crosses val="autoZero"/>
        <c:auto val="1"/>
        <c:lblAlgn val="ctr"/>
        <c:lblOffset val="100"/>
        <c:noMultiLvlLbl val="0"/>
      </c:catAx>
      <c:valAx>
        <c:axId val="5105292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0903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99800453025563"/>
          <c:y val="4.2021699049302488E-2"/>
          <c:w val="0.88554591449095177"/>
          <c:h val="0.573429476405685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Why They Aren't Working to Quit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Ready</c:v>
                </c:pt>
                <c:pt idx="1">
                  <c:v>Tried, Unsuccessful</c:v>
                </c:pt>
                <c:pt idx="2">
                  <c:v>Don't Know of Local Programs</c:v>
                </c:pt>
                <c:pt idx="3">
                  <c:v>Programs are for Younger People</c:v>
                </c:pt>
                <c:pt idx="4">
                  <c:v>Can't Get to Programs</c:v>
                </c:pt>
                <c:pt idx="5">
                  <c:v>Can't Afford it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0.73899999999999999</c:v>
                </c:pt>
                <c:pt idx="1">
                  <c:v>0.14799999999999999</c:v>
                </c:pt>
                <c:pt idx="2">
                  <c:v>3.4000000000000002E-2</c:v>
                </c:pt>
                <c:pt idx="3">
                  <c:v>3.4000000000000002E-2</c:v>
                </c:pt>
                <c:pt idx="4">
                  <c:v>2.3E-2</c:v>
                </c:pt>
                <c:pt idx="5">
                  <c:v>2.3E-2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2D-410A-820F-75C53D792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657984"/>
        <c:axId val="55659520"/>
      </c:barChart>
      <c:catAx>
        <c:axId val="55657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5659520"/>
        <c:crosses val="autoZero"/>
        <c:auto val="1"/>
        <c:lblAlgn val="ctr"/>
        <c:lblOffset val="100"/>
        <c:noMultiLvlLbl val="0"/>
      </c:catAx>
      <c:valAx>
        <c:axId val="55659520"/>
        <c:scaling>
          <c:orientation val="minMax"/>
          <c:max val="0.9"/>
          <c:min val="0"/>
        </c:scaling>
        <c:delete val="0"/>
        <c:axPos val="l"/>
        <c:majorGridlines/>
        <c:numFmt formatCode="0.0%" sourceLinked="0"/>
        <c:majorTickMark val="out"/>
        <c:minorTickMark val="none"/>
        <c:tickLblPos val="nextTo"/>
        <c:crossAx val="55657984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0.192</c:v>
                </c:pt>
                <c:pt idx="1">
                  <c:v>0.76700000000000002</c:v>
                </c:pt>
                <c:pt idx="2">
                  <c:v>4.1000000000000002E-2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1A-449B-BC82-8D64EBF03D19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75+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0.108</c:v>
                </c:pt>
                <c:pt idx="1">
                  <c:v>0.85499999999999998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91A-449B-BC82-8D64EBF03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445248"/>
        <c:axId val="59446784"/>
      </c:barChart>
      <c:catAx>
        <c:axId val="5944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446784"/>
        <c:crosses val="autoZero"/>
        <c:auto val="1"/>
        <c:lblAlgn val="ctr"/>
        <c:lblOffset val="100"/>
        <c:noMultiLvlLbl val="0"/>
      </c:catAx>
      <c:valAx>
        <c:axId val="5944678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9445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0.219</c:v>
                </c:pt>
                <c:pt idx="1">
                  <c:v>0.75700000000000001</c:v>
                </c:pt>
                <c:pt idx="2">
                  <c:v>6.2E-2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59-4C44-B3F0-755D8322556B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75+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0.13300000000000001</c:v>
                </c:pt>
                <c:pt idx="1">
                  <c:v>0.83099999999999996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59-4C44-B3F0-755D8322556B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Sheet1!$E$2:$E$4</c:f>
              <c:numCache>
                <c:formatCode>0.0%</c:formatCode>
                <c:ptCount val="3"/>
                <c:pt idx="0">
                  <c:v>0.27200000000000002</c:v>
                </c:pt>
                <c:pt idx="1">
                  <c:v>0.70699999999999996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59-4C44-B3F0-755D83225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66336"/>
        <c:axId val="59576320"/>
      </c:barChart>
      <c:catAx>
        <c:axId val="59566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576320"/>
        <c:crosses val="autoZero"/>
        <c:auto val="1"/>
        <c:lblAlgn val="ctr"/>
        <c:lblOffset val="100"/>
        <c:noMultiLvlLbl val="0"/>
      </c:catAx>
      <c:valAx>
        <c:axId val="5957632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9566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Sheet1!$B$2:$B$3</c:f>
              <c:strCache>
                <c:ptCount val="2"/>
                <c:pt idx="0">
                  <c:v>Total</c:v>
                </c:pt>
                <c:pt idx="1">
                  <c:v>&lt;25K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0.93500000000000005</c:v>
                </c:pt>
                <c:pt idx="1">
                  <c:v>0.88500000000000001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FE-4C28-A067-76839ED26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635200"/>
        <c:axId val="59636736"/>
      </c:barChart>
      <c:catAx>
        <c:axId val="5963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636736"/>
        <c:crosses val="autoZero"/>
        <c:auto val="1"/>
        <c:lblAlgn val="ctr"/>
        <c:lblOffset val="100"/>
        <c:noMultiLvlLbl val="0"/>
      </c:catAx>
      <c:valAx>
        <c:axId val="59636736"/>
        <c:scaling>
          <c:orientation val="minMax"/>
          <c:min val="0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9635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Sheet1!$B$2:$B$8</c:f>
              <c:strCache>
                <c:ptCount val="7"/>
                <c:pt idx="0">
                  <c:v>Volunteer at Local School, Library, Charity</c:v>
                </c:pt>
                <c:pt idx="1">
                  <c:v>Join Church, Social Club, Community Org.</c:v>
                </c:pt>
                <c:pt idx="2">
                  <c:v>Participate in Senior Center Programs</c:v>
                </c:pt>
                <c:pt idx="3">
                  <c:v>Participate in Group Wellness/Fitness Class</c:v>
                </c:pt>
                <c:pt idx="4">
                  <c:v>Eat Lunch at Senior Congrecate Dining Program</c:v>
                </c:pt>
                <c:pt idx="5">
                  <c:v>Becoming Active on Internet/Social Media</c:v>
                </c:pt>
                <c:pt idx="6">
                  <c:v>Receiving Calls From Fiendly Reassurance Phone Program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0.67800000000000005</c:v>
                </c:pt>
                <c:pt idx="1">
                  <c:v>0.66100000000000003</c:v>
                </c:pt>
                <c:pt idx="2">
                  <c:v>0.64400000000000002</c:v>
                </c:pt>
                <c:pt idx="3">
                  <c:v>0.47499999999999998</c:v>
                </c:pt>
                <c:pt idx="4">
                  <c:v>0.45800000000000002</c:v>
                </c:pt>
                <c:pt idx="5">
                  <c:v>0.254</c:v>
                </c:pt>
                <c:pt idx="6">
                  <c:v>0.20300000000000001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17-46EE-A6C1-CF0109CD5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39232"/>
        <c:axId val="63440768"/>
      </c:barChart>
      <c:catAx>
        <c:axId val="6343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440768"/>
        <c:crosses val="autoZero"/>
        <c:auto val="1"/>
        <c:lblAlgn val="ctr"/>
        <c:lblOffset val="100"/>
        <c:noMultiLvlLbl val="0"/>
      </c:catAx>
      <c:valAx>
        <c:axId val="6344076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63439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Sheet1!$B$2:$B$7</c:f>
              <c:strCache>
                <c:ptCount val="6"/>
                <c:pt idx="0">
                  <c:v>Cannot Afford It</c:v>
                </c:pt>
                <c:pt idx="1">
                  <c:v>Don't Know of Such Programs</c:v>
                </c:pt>
                <c:pt idx="2">
                  <c:v>Prefer To Be With Younger People</c:v>
                </c:pt>
                <c:pt idx="3">
                  <c:v>Don't Have A Way To Get There</c:v>
                </c:pt>
                <c:pt idx="4">
                  <c:v>Don't Want To Be With People In The Programs</c:v>
                </c:pt>
                <c:pt idx="5">
                  <c:v>Too Sick/Disabled to Participate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0.17100000000000001</c:v>
                </c:pt>
                <c:pt idx="1">
                  <c:v>0.161</c:v>
                </c:pt>
                <c:pt idx="2">
                  <c:v>0.13700000000000001</c:v>
                </c:pt>
                <c:pt idx="3">
                  <c:v>0.113</c:v>
                </c:pt>
                <c:pt idx="4">
                  <c:v>0.106</c:v>
                </c:pt>
                <c:pt idx="5">
                  <c:v>9.6000000000000002E-2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AA-4C92-B831-D5C459D05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585280"/>
        <c:axId val="63623936"/>
      </c:barChart>
      <c:catAx>
        <c:axId val="6358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623936"/>
        <c:crosses val="autoZero"/>
        <c:auto val="1"/>
        <c:lblAlgn val="ctr"/>
        <c:lblOffset val="100"/>
        <c:noMultiLvlLbl val="0"/>
      </c:catAx>
      <c:valAx>
        <c:axId val="6362393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3585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Inability to make ends meet financially</c:v>
                </c:pt>
                <c:pt idx="1">
                  <c:v>Loneliness or isolation</c:v>
                </c:pt>
                <c:pt idx="2">
                  <c:v>Loss of physical mobility</c:v>
                </c:pt>
                <c:pt idx="3">
                  <c:v>Physical or verbal abuse</c:v>
                </c:pt>
                <c:pt idx="4">
                  <c:v>Lack of transportation</c:v>
                </c:pt>
                <c:pt idx="5">
                  <c:v>Financial abuse or exploitation</c:v>
                </c:pt>
                <c:pt idx="6">
                  <c:v>Receiving appropriate medical care</c:v>
                </c:pt>
                <c:pt idx="7">
                  <c:v>Inability to cook and eat healthy meals</c:v>
                </c:pt>
                <c:pt idx="8">
                  <c:v>Inadequate housing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0.29399999999999998</c:v>
                </c:pt>
                <c:pt idx="1">
                  <c:v>0.17899999999999999</c:v>
                </c:pt>
                <c:pt idx="2">
                  <c:v>0.151</c:v>
                </c:pt>
                <c:pt idx="3">
                  <c:v>0.124</c:v>
                </c:pt>
                <c:pt idx="4">
                  <c:v>0.106</c:v>
                </c:pt>
                <c:pt idx="5">
                  <c:v>4.5999999999999999E-2</c:v>
                </c:pt>
                <c:pt idx="6">
                  <c:v>4.1000000000000002E-2</c:v>
                </c:pt>
                <c:pt idx="7">
                  <c:v>3.6999999999999998E-2</c:v>
                </c:pt>
                <c:pt idx="8">
                  <c:v>2.3E-2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D4-4394-8237-C23DD0575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742336"/>
        <c:axId val="63743872"/>
      </c:barChart>
      <c:catAx>
        <c:axId val="63742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3743872"/>
        <c:crosses val="autoZero"/>
        <c:auto val="1"/>
        <c:lblAlgn val="ctr"/>
        <c:lblOffset val="100"/>
        <c:noMultiLvlLbl val="0"/>
      </c:catAx>
      <c:valAx>
        <c:axId val="63743872"/>
        <c:scaling>
          <c:orientation val="minMax"/>
          <c:max val="0.30000000000000004"/>
          <c:min val="0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3742336"/>
        <c:crosses val="autoZero"/>
        <c:crossBetween val="between"/>
        <c:minorUnit val="1.0000000000000002E-2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4025061383455"/>
          <c:y val="3.8983095863017125E-2"/>
          <c:w val="0.82052103970874612"/>
          <c:h val="0.48460926759155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Walking or climbing stairs</c:v>
                </c:pt>
                <c:pt idx="1">
                  <c:v>Snow removal</c:v>
                </c:pt>
                <c:pt idx="2">
                  <c:v>Household maintenance or repairs</c:v>
                </c:pt>
                <c:pt idx="3">
                  <c:v>Lawn mowing/yard care</c:v>
                </c:pt>
                <c:pt idx="4">
                  <c:v>House cleaning</c:v>
                </c:pt>
                <c:pt idx="5">
                  <c:v>Social involvement</c:v>
                </c:pt>
                <c:pt idx="6">
                  <c:v>Shopping and running errands alone</c:v>
                </c:pt>
                <c:pt idx="7">
                  <c:v>Caring for a chld, grandchild, spouse or parent</c:v>
                </c:pt>
                <c:pt idx="8">
                  <c:v>Concentration, memory, or making decisions</c:v>
                </c:pt>
                <c:pt idx="9">
                  <c:v>Managing finances or paying bills</c:v>
                </c:pt>
                <c:pt idx="10">
                  <c:v>Preparing meals</c:v>
                </c:pt>
                <c:pt idx="11">
                  <c:v>Managing my health/medication</c:v>
                </c:pt>
                <c:pt idx="12">
                  <c:v>Dressing or bathing</c:v>
                </c:pt>
              </c:strCache>
            </c:strRef>
          </c:cat>
          <c:val>
            <c:numRef>
              <c:f>Sheet1!$B$2:$B$14</c:f>
              <c:numCache>
                <c:formatCode>0.0%</c:formatCode>
                <c:ptCount val="13"/>
                <c:pt idx="0">
                  <c:v>0.21199999999999999</c:v>
                </c:pt>
                <c:pt idx="1">
                  <c:v>0.158</c:v>
                </c:pt>
                <c:pt idx="2">
                  <c:v>0.158</c:v>
                </c:pt>
                <c:pt idx="3">
                  <c:v>0.12</c:v>
                </c:pt>
                <c:pt idx="4">
                  <c:v>9.6000000000000002E-2</c:v>
                </c:pt>
                <c:pt idx="5">
                  <c:v>8.5999999999999993E-2</c:v>
                </c:pt>
                <c:pt idx="6">
                  <c:v>8.5999999999999993E-2</c:v>
                </c:pt>
                <c:pt idx="7">
                  <c:v>8.2000000000000003E-2</c:v>
                </c:pt>
                <c:pt idx="8">
                  <c:v>6.8000000000000005E-2</c:v>
                </c:pt>
                <c:pt idx="9">
                  <c:v>4.8000000000000001E-2</c:v>
                </c:pt>
                <c:pt idx="10">
                  <c:v>4.4999999999999998E-2</c:v>
                </c:pt>
                <c:pt idx="11">
                  <c:v>2.7E-2</c:v>
                </c:pt>
                <c:pt idx="12">
                  <c:v>2.4E-2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48-4358-9979-FE20234B9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839616"/>
        <c:axId val="63878272"/>
      </c:barChart>
      <c:catAx>
        <c:axId val="6383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3878272"/>
        <c:crosses val="autoZero"/>
        <c:auto val="1"/>
        <c:lblAlgn val="ctr"/>
        <c:lblOffset val="100"/>
        <c:noMultiLvlLbl val="0"/>
      </c:catAx>
      <c:valAx>
        <c:axId val="6387827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3839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5A1-4AA1-9DC1-AD07B8EDE0DA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5A1-4AA1-9DC1-AD07B8EDE0D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5A1-4AA1-9DC1-AD07B8EDE0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0.83199999999999996</c:v>
                </c:pt>
                <c:pt idx="1">
                  <c:v>9.9000000000000005E-2</c:v>
                </c:pt>
                <c:pt idx="2">
                  <c:v>6.8000000000000005E-2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5A1-4AA1-9DC1-AD07B8EDE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87328"/>
        <c:axId val="79197312"/>
      </c:barChart>
      <c:catAx>
        <c:axId val="7918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79197312"/>
        <c:crosses val="autoZero"/>
        <c:auto val="1"/>
        <c:lblAlgn val="ctr"/>
        <c:lblOffset val="100"/>
        <c:noMultiLvlLbl val="0"/>
      </c:catAx>
      <c:valAx>
        <c:axId val="7919731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79187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At/Below $25,365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7D-4AEB-AF2D-DE0AB45F14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At/Below $25,365</c:v>
                </c:pt>
                <c:pt idx="1">
                  <c:v>Above $25,365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0.29799999999999999</c:v>
                </c:pt>
                <c:pt idx="1">
                  <c:v>0.70199999999999996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7D-4AEB-AF2D-DE0AB45F1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Above $25,365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At/Below $25,365</c:v>
                </c:pt>
                <c:pt idx="1">
                  <c:v>Above $25,365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B7D-4AEB-AF2D-DE0AB45F1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13504"/>
        <c:axId val="93015040"/>
      </c:barChart>
      <c:catAx>
        <c:axId val="9301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93015040"/>
        <c:crosses val="autoZero"/>
        <c:auto val="1"/>
        <c:lblAlgn val="ctr"/>
        <c:lblOffset val="100"/>
        <c:noMultiLvlLbl val="0"/>
      </c:catAx>
      <c:valAx>
        <c:axId val="930150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93013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65-4841-9DB8-BD0D41FE62F1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65-4841-9DB8-BD0D41FE62F1}"/>
              </c:ext>
            </c:extLst>
          </c:dPt>
          <c:dPt>
            <c:idx val="2"/>
            <c:invertIfNegative val="0"/>
            <c:bubble3D val="0"/>
            <c:spPr>
              <a:solidFill>
                <a:srgbClr val="E1242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965-4841-9DB8-BD0D41FE62F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Can comfortably afford to pay bills</c:v>
                </c:pt>
                <c:pt idx="1">
                  <c:v>Cann afford to pay bills if careful about spending</c:v>
                </c:pt>
                <c:pt idx="2">
                  <c:v>Have trouble paying bills no matter how careful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0.59199999999999997</c:v>
                </c:pt>
                <c:pt idx="1">
                  <c:v>0.36</c:v>
                </c:pt>
                <c:pt idx="2">
                  <c:v>4.8000000000000001E-2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965-4841-9DB8-BD0D41FE6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382144"/>
        <c:axId val="93383680"/>
      </c:barChart>
      <c:catAx>
        <c:axId val="93382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3383680"/>
        <c:crosses val="autoZero"/>
        <c:auto val="1"/>
        <c:lblAlgn val="ctr"/>
        <c:lblOffset val="100"/>
        <c:noMultiLvlLbl val="0"/>
      </c:catAx>
      <c:valAx>
        <c:axId val="9338368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3382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No Debt</c:v>
                </c:pt>
                <c:pt idx="1">
                  <c:v>Less than $1,000</c:v>
                </c:pt>
                <c:pt idx="2">
                  <c:v>Between $1,000 and $5,000</c:v>
                </c:pt>
                <c:pt idx="3">
                  <c:v>Between $5,000 and $10,000</c:v>
                </c:pt>
                <c:pt idx="4">
                  <c:v>More than $10,000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0.747</c:v>
                </c:pt>
                <c:pt idx="1">
                  <c:v>2.4E-2</c:v>
                </c:pt>
                <c:pt idx="2">
                  <c:v>8.2000000000000003E-2</c:v>
                </c:pt>
                <c:pt idx="3">
                  <c:v>6.2E-2</c:v>
                </c:pt>
                <c:pt idx="4">
                  <c:v>8.5999999999999993E-2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05-4C06-8A9D-F6E3EE5DD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506176"/>
        <c:axId val="94626176"/>
      </c:barChart>
      <c:catAx>
        <c:axId val="93506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626176"/>
        <c:crosses val="autoZero"/>
        <c:auto val="1"/>
        <c:lblAlgn val="ctr"/>
        <c:lblOffset val="100"/>
        <c:noMultiLvlLbl val="0"/>
      </c:catAx>
      <c:valAx>
        <c:axId val="946261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3506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Medical bills</c:v>
                </c:pt>
                <c:pt idx="1">
                  <c:v>Credit cards</c:v>
                </c:pt>
                <c:pt idx="2">
                  <c:v>Property taxes</c:v>
                </c:pt>
                <c:pt idx="3">
                  <c:v>Utilities</c:v>
                </c:pt>
                <c:pt idx="4">
                  <c:v>Mortgage</c:v>
                </c:pt>
                <c:pt idx="5">
                  <c:v>Rent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0.13500000000000001</c:v>
                </c:pt>
                <c:pt idx="1">
                  <c:v>0.122</c:v>
                </c:pt>
                <c:pt idx="2">
                  <c:v>8.1000000000000003E-2</c:v>
                </c:pt>
                <c:pt idx="3">
                  <c:v>6.8000000000000005E-2</c:v>
                </c:pt>
                <c:pt idx="4">
                  <c:v>6.8000000000000005E-2</c:v>
                </c:pt>
                <c:pt idx="5">
                  <c:v>1.4E-2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0D-46D2-B3FA-97A6291F0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579008"/>
        <c:axId val="97580544"/>
      </c:barChart>
      <c:catAx>
        <c:axId val="9757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7580544"/>
        <c:crosses val="autoZero"/>
        <c:auto val="1"/>
        <c:lblAlgn val="ctr"/>
        <c:lblOffset val="100"/>
        <c:noMultiLvlLbl val="0"/>
      </c:catAx>
      <c:valAx>
        <c:axId val="975805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7579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463478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7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7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break it down</a:t>
            </a:r>
          </a:p>
        </p:txBody>
      </p:sp>
    </p:spTree>
    <p:extLst>
      <p:ext uri="{BB962C8B-B14F-4D97-AF65-F5344CB8AC3E}">
        <p14:creationId xmlns:p14="http://schemas.microsoft.com/office/powerpoint/2010/main" val="1666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132 – Chart and</a:t>
            </a:r>
            <a:r>
              <a:rPr lang="en-US" baseline="0" dirty="0"/>
              <a:t> conclusion</a:t>
            </a:r>
          </a:p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133-</a:t>
            </a:r>
            <a:r>
              <a:rPr lang="en-US" dirty="0"/>
              <a:t>138</a:t>
            </a:r>
            <a:r>
              <a:rPr lang="en-US" baseline="0" dirty="0"/>
              <a:t> – 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39" y="2309707"/>
            <a:ext cx="11704320" cy="6436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673600" y="7739491"/>
            <a:ext cx="3733800" cy="2014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c:Users:kendrac:Desktop:mahp_header-14.tif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00" y="76962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4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/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366" y="6394027"/>
            <a:ext cx="10295467" cy="28393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endParaRPr lang="en-US" sz="3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86130" y="4249424"/>
            <a:ext cx="10295467" cy="446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46" tIns="65023" rIns="130046" bIns="65023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1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5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57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AAA 1-B St. Clair County Poll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46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Conducted August 21-26, 2019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(N=292 60 +  Residents)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1/3 Cell Phones/2/3 Landlines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Margin of Error= +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5.72%</a:t>
            </a:r>
            <a:endParaRPr lang="en-US" sz="34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04" y="325121"/>
            <a:ext cx="8453120" cy="251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143723" y="2960120"/>
            <a:ext cx="4780281" cy="25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5252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 and Objectives of the Research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dirty="0"/>
              <a:t>The goals were to determine the following: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7000" dirty="0"/>
              <a:t>Determine attitudes and opinions on a wide variety of issues impacting citizens over the age of 60 who live in St. Clair County, Michigan.  Those issues include:</a:t>
            </a:r>
          </a:p>
          <a:p>
            <a:pPr marL="0" indent="0">
              <a:buNone/>
            </a:pPr>
            <a:r>
              <a:rPr lang="en-US" sz="7000" dirty="0"/>
              <a:t>(1)Conditions in their homes                (8)    Serious Challenges</a:t>
            </a:r>
          </a:p>
          <a:p>
            <a:pPr marL="0" indent="0">
              <a:buNone/>
            </a:pPr>
            <a:r>
              <a:rPr lang="en-US" sz="7000" dirty="0"/>
              <a:t>(2) Transportation issues                       (9)     Unmet Needs </a:t>
            </a:r>
          </a:p>
          <a:p>
            <a:pPr marL="0" indent="0">
              <a:buNone/>
            </a:pPr>
            <a:r>
              <a:rPr lang="en-US" sz="7000" dirty="0"/>
              <a:t>(3) Physical and mental health issues  (10) Knowledge of benefits</a:t>
            </a:r>
          </a:p>
          <a:p>
            <a:pPr marL="0" indent="0">
              <a:buNone/>
            </a:pPr>
            <a:r>
              <a:rPr lang="en-US" sz="7000" dirty="0"/>
              <a:t>(4) Addictions                                           (11) Healthcare resources</a:t>
            </a:r>
          </a:p>
          <a:p>
            <a:pPr marL="0" indent="0">
              <a:buNone/>
            </a:pPr>
            <a:r>
              <a:rPr lang="en-US" sz="7000" dirty="0"/>
              <a:t>(5) Social involvement  		(12) Income/Financial Info</a:t>
            </a:r>
          </a:p>
          <a:p>
            <a:pPr marL="0" indent="0">
              <a:buNone/>
            </a:pPr>
            <a:r>
              <a:rPr lang="en-US" sz="7000" dirty="0"/>
              <a:t>(6) Treatment by others</a:t>
            </a:r>
          </a:p>
          <a:p>
            <a:pPr marL="0" indent="0">
              <a:buNone/>
            </a:pPr>
            <a:r>
              <a:rPr lang="en-US" sz="7000" dirty="0"/>
              <a:t>(7) Hardships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8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0239" y="2057401"/>
            <a:ext cx="11704320" cy="6689232"/>
          </a:xfrm>
        </p:spPr>
        <p:txBody>
          <a:bodyPr>
            <a:normAutofit/>
          </a:bodyPr>
          <a:lstStyle/>
          <a:p>
            <a:r>
              <a:rPr lang="en-US" sz="2800" dirty="0"/>
              <a:t>Mitchell Research &amp; Communications conducted a quantitative study (telephone survey) to determine attitudes and opinions on a wide variety of issues facing 60+ residents of St. Clair County.</a:t>
            </a:r>
          </a:p>
          <a:p>
            <a:r>
              <a:rPr lang="en-US" sz="2800" dirty="0"/>
              <a:t>The telephone survey of N=292 St. Clair County residents over the age of 60 was conducted August 21-26, 2019 and has a </a:t>
            </a:r>
            <a:r>
              <a:rPr lang="en-US" sz="2800" dirty="0" err="1"/>
              <a:t>MoE</a:t>
            </a:r>
            <a:r>
              <a:rPr lang="en-US" sz="2800" dirty="0"/>
              <a:t> of + or – </a:t>
            </a:r>
            <a:r>
              <a:rPr lang="en-US" sz="2800" dirty="0" smtClean="0"/>
              <a:t>5.72% </a:t>
            </a:r>
            <a:r>
              <a:rPr lang="en-US" sz="2800" dirty="0"/>
              <a:t>at the 95% level of confidence.</a:t>
            </a:r>
          </a:p>
          <a:p>
            <a:r>
              <a:rPr lang="en-US" sz="2800" dirty="0"/>
              <a:t>A telephone list containing landline and cellphone numbers for all 60+ residents in St. Clair County was used. </a:t>
            </a:r>
          </a:p>
          <a:p>
            <a:r>
              <a:rPr lang="en-US" sz="2800" dirty="0"/>
              <a:t>Filter questions were asked so that only respondents who were 60+ and residents of St. Clair County were surveyed.  Any calls to non-residents or those younger than 60 were terminated. Sixty-seven percent of all calls were completed to landlines and 33% to cell phones. The gender split was 50% female, 50% male.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39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4</a:t>
            </a:fld>
            <a:endParaRPr kumimoji="0"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A67018A-AE24-B94D-A5C9-0B6917BEAE24}"/>
              </a:ext>
            </a:extLst>
          </p:cNvPr>
          <p:cNvSpPr txBox="1">
            <a:spLocks/>
          </p:cNvSpPr>
          <p:nvPr/>
        </p:nvSpPr>
        <p:spPr>
          <a:xfrm>
            <a:off x="975359" y="5862"/>
            <a:ext cx="11054080" cy="2090702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Gender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16E875E7-E2A1-1A40-9340-A466C96A6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114714"/>
              </p:ext>
            </p:extLst>
          </p:nvPr>
        </p:nvGraphicFramePr>
        <p:xfrm>
          <a:off x="2235200" y="1981200"/>
          <a:ext cx="85725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5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5</a:t>
            </a:fld>
            <a:endParaRPr kumimoji="0"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F6624EA9-9DD4-E64B-BF6D-C9196DADD1F8}"/>
              </a:ext>
            </a:extLst>
          </p:cNvPr>
          <p:cNvSpPr txBox="1">
            <a:spLocks/>
          </p:cNvSpPr>
          <p:nvPr/>
        </p:nvSpPr>
        <p:spPr>
          <a:xfrm>
            <a:off x="1013460" y="152400"/>
            <a:ext cx="11054080" cy="7620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 fontScale="75000" lnSpcReduction="20000"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Age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E75E9047-B622-DC41-B35E-92C145F2B2B5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9EC87164-F8CD-4DCD-AE7C-F3F890C6F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584631"/>
              </p:ext>
            </p:extLst>
          </p:nvPr>
        </p:nvGraphicFramePr>
        <p:xfrm>
          <a:off x="787400" y="1143000"/>
          <a:ext cx="1156716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955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939800" y="-15240"/>
            <a:ext cx="11054080" cy="153924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Area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6</a:t>
            </a:fld>
            <a:endParaRPr kumimoji="0"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7342C345-4910-4012-9409-A9792BF4BC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8405703"/>
              </p:ext>
            </p:extLst>
          </p:nvPr>
        </p:nvGraphicFramePr>
        <p:xfrm>
          <a:off x="1010920" y="1371600"/>
          <a:ext cx="1120648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364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Home Condition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The top concerns are “not enough handrails or grab bars” (8.9%) </a:t>
            </a:r>
            <a:r>
              <a:rPr lang="en-US" dirty="0" smtClean="0"/>
              <a:t>(3,965) and </a:t>
            </a:r>
            <a:r>
              <a:rPr lang="en-US" dirty="0"/>
              <a:t>both “home in need of minor repairs” and “too cluttered” at 6.2</a:t>
            </a:r>
            <a:r>
              <a:rPr lang="en-US" dirty="0" smtClean="0"/>
              <a:t>% (2,762)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3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" y="37406"/>
            <a:ext cx="12896427" cy="1625600"/>
          </a:xfrm>
        </p:spPr>
        <p:txBody>
          <a:bodyPr>
            <a:normAutofit/>
          </a:bodyPr>
          <a:lstStyle/>
          <a:p>
            <a:r>
              <a:rPr lang="en-US" dirty="0"/>
              <a:t>Home Condition Concerns</a:t>
            </a:r>
            <a:endParaRPr lang="en-US" dirty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F54519-32CF-489D-9CB9-E1F179AB14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894103"/>
              </p:ext>
            </p:extLst>
          </p:nvPr>
        </p:nvGraphicFramePr>
        <p:xfrm>
          <a:off x="436880" y="1371600"/>
          <a:ext cx="1170432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85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36650" y="152400"/>
            <a:ext cx="105473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2050" y="2362200"/>
            <a:ext cx="110807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top concerns are “not enough handrails or grab bars” (8.9%) </a:t>
            </a:r>
            <a:r>
              <a:rPr lang="en-US" sz="2800" dirty="0" smtClean="0"/>
              <a:t>(3,965) and </a:t>
            </a:r>
            <a:r>
              <a:rPr lang="en-US" sz="2800" dirty="0"/>
              <a:t>both “home in need of minor repairs” and “too cluttered” tied at  6.2</a:t>
            </a:r>
            <a:r>
              <a:rPr lang="en-US" sz="2800" dirty="0" smtClean="0"/>
              <a:t>% (2,762).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“Home in need of minor repairs” varies by income, where a higher proportion of those making less than $25K cited this issue (11.5</a:t>
            </a:r>
            <a:r>
              <a:rPr lang="en-US" sz="2800" dirty="0" smtClean="0"/>
              <a:t>%) (1,537)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differences between the specific groups (age, income, area) among those responding “not enough handrails or grab bars” and “too cluttered</a:t>
            </a:r>
            <a:r>
              <a:rPr lang="en-US" sz="2800" dirty="0" smtClean="0"/>
              <a:t>”.</a:t>
            </a:r>
            <a:endParaRPr lang="en-US" sz="2800" dirty="0"/>
          </a:p>
          <a:p>
            <a:pPr algn="l"/>
            <a:r>
              <a:rPr lang="en-US" sz="2800" dirty="0"/>
              <a:t>Over a quarter (27.7%) </a:t>
            </a:r>
            <a:r>
              <a:rPr lang="en-US" sz="2800" dirty="0" smtClean="0"/>
              <a:t>(12,342) of </a:t>
            </a:r>
            <a:r>
              <a:rPr lang="en-US" sz="2800" dirty="0"/>
              <a:t>respondents cited “no safety concerns”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was significantly higher among those making less than $25K (34.5</a:t>
            </a:r>
            <a:r>
              <a:rPr lang="en-US" sz="2800" dirty="0" smtClean="0"/>
              <a:t>%) (4,612) </a:t>
            </a:r>
            <a:r>
              <a:rPr lang="en-US" sz="2800" dirty="0"/>
              <a:t>and among those living in rural areas (35.9%) </a:t>
            </a:r>
            <a:r>
              <a:rPr lang="en-US" sz="2800" dirty="0" smtClean="0"/>
              <a:t>(5,119)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264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1524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Home Condition Concerns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8400" y="2438400"/>
            <a:ext cx="10134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next grouping of issues would be “need smoke detector” (5.8</a:t>
            </a:r>
            <a:r>
              <a:rPr lang="en-US" sz="2800" dirty="0" smtClean="0"/>
              <a:t>%) (2,584), </a:t>
            </a:r>
            <a:r>
              <a:rPr lang="en-US" sz="2800" dirty="0"/>
              <a:t>and “poor water quality” (5.5</a:t>
            </a:r>
            <a:r>
              <a:rPr lang="en-US" sz="2800" dirty="0" smtClean="0"/>
              <a:t>%) (2,451).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differences between the specific groups (age, income, area) tested.</a:t>
            </a:r>
          </a:p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/>
              <a:t>The final two would be “need a ramp” (3.8%) </a:t>
            </a:r>
            <a:r>
              <a:rPr lang="en-US" sz="2800" dirty="0" smtClean="0"/>
              <a:t>(1,693) and </a:t>
            </a:r>
            <a:r>
              <a:rPr lang="en-US" sz="2800" dirty="0"/>
              <a:t>“presence of mold” (3.8%) </a:t>
            </a:r>
            <a:r>
              <a:rPr lang="en-US" sz="2800" dirty="0" smtClean="0"/>
              <a:t>(1,693). 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differences between the specific groups (age, income, area) tested.</a:t>
            </a:r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675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Issues – </a:t>
            </a:r>
            <a:r>
              <a:rPr lang="en-US" dirty="0" smtClean="0"/>
              <a:t>Transportation </a:t>
            </a:r>
            <a:r>
              <a:rPr lang="en-US" dirty="0"/>
              <a:t>to Doctors Appointment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322033"/>
              </p:ext>
            </p:extLst>
          </p:nvPr>
        </p:nvGraphicFramePr>
        <p:xfrm>
          <a:off x="650240" y="2133600"/>
          <a:ext cx="1156716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184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7458004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Issues – Missed a Medical Appointment in Last 12 Months Due to Transportation</a:t>
            </a:r>
            <a:br>
              <a:rPr lang="en-US" dirty="0"/>
            </a:br>
            <a:r>
              <a:rPr lang="en-US" i="1" dirty="0" smtClean="0"/>
              <a:t>6.5%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 smtClean="0"/>
              <a:t>2,896 </a:t>
            </a:r>
            <a:r>
              <a:rPr lang="en-US" i="1" dirty="0"/>
              <a:t>seniors</a:t>
            </a:r>
            <a:br>
              <a:rPr lang="en-US" i="1" dirty="0"/>
            </a:br>
            <a:r>
              <a:rPr lang="en-US" i="1" dirty="0"/>
              <a:t>At least </a:t>
            </a:r>
            <a:r>
              <a:rPr lang="en-US" i="1" dirty="0" smtClean="0"/>
              <a:t>8 </a:t>
            </a:r>
            <a:r>
              <a:rPr lang="en-US" i="1" dirty="0"/>
              <a:t>missed appointments every business day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772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 smtClean="0"/>
              <a:t>Transportation Concerns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Six point five percent (6.5%) (2,896) </a:t>
            </a:r>
            <a:r>
              <a:rPr lang="en-US" sz="2800" dirty="0"/>
              <a:t>of respondents said they have trouble getting to the places they need to go. 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When respondents need to see a doctor, 86.0% </a:t>
            </a:r>
            <a:r>
              <a:rPr lang="en-US" sz="2800" dirty="0" smtClean="0"/>
              <a:t>(38,317) drive </a:t>
            </a:r>
            <a:r>
              <a:rPr lang="en-US" sz="2800" dirty="0"/>
              <a:t>themselves.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As one would expect, the percentage is lower among those making below $25K (74.7%) </a:t>
            </a:r>
            <a:r>
              <a:rPr lang="en-US" sz="2800" dirty="0" smtClean="0"/>
              <a:t>(9,985) and </a:t>
            </a:r>
            <a:r>
              <a:rPr lang="en-US" sz="2800" dirty="0"/>
              <a:t>those 75+ (79.5</a:t>
            </a:r>
            <a:r>
              <a:rPr lang="en-US" sz="2800" dirty="0" smtClean="0"/>
              <a:t>%) (16,294)</a:t>
            </a:r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Another 9.6</a:t>
            </a:r>
            <a:r>
              <a:rPr lang="en-US" sz="2800" dirty="0" smtClean="0"/>
              <a:t>% (4,277) </a:t>
            </a:r>
            <a:r>
              <a:rPr lang="en-US" sz="2800" dirty="0"/>
              <a:t>get a ride from their spouse or family.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number is higher among those making below $25K (14.9</a:t>
            </a:r>
            <a:r>
              <a:rPr lang="en-US" sz="2800" dirty="0" smtClean="0"/>
              <a:t>%) (1,992).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2827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About one third (32.2%) </a:t>
            </a:r>
            <a:r>
              <a:rPr lang="en-US" dirty="0" smtClean="0"/>
              <a:t>(14,347) of </a:t>
            </a:r>
            <a:r>
              <a:rPr lang="en-US" dirty="0"/>
              <a:t>all respondents do not have any health concerns.</a:t>
            </a:r>
          </a:p>
        </p:txBody>
      </p:sp>
    </p:spTree>
    <p:extLst>
      <p:ext uri="{BB962C8B-B14F-4D97-AF65-F5344CB8AC3E}">
        <p14:creationId xmlns:p14="http://schemas.microsoft.com/office/powerpoint/2010/main" val="264847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Health Concerns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20370843"/>
              </p:ext>
            </p:extLst>
          </p:nvPr>
        </p:nvGraphicFramePr>
        <p:xfrm>
          <a:off x="787400" y="1905000"/>
          <a:ext cx="116586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655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Health Concerns 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4827" y="2286000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/>
          </a:p>
          <a:p>
            <a:pPr algn="l"/>
            <a:r>
              <a:rPr lang="en-US" sz="2800" dirty="0"/>
              <a:t>About one third (32.2</a:t>
            </a:r>
            <a:r>
              <a:rPr lang="en-US" sz="2800" dirty="0" smtClean="0"/>
              <a:t>%) () </a:t>
            </a:r>
            <a:r>
              <a:rPr lang="en-US" sz="2800" dirty="0"/>
              <a:t>of all respondents do not have any health concerns. This is pretty consistent across all demographics.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Those </a:t>
            </a:r>
            <a:r>
              <a:rPr lang="en-US" sz="2800" dirty="0"/>
              <a:t>making less than $25K per year had a higher percentage of respondents citing “not being able to do the things I enjoy” (27.6</a:t>
            </a:r>
            <a:r>
              <a:rPr lang="en-US" sz="2800" dirty="0" smtClean="0"/>
              <a:t>%) (), </a:t>
            </a:r>
            <a:r>
              <a:rPr lang="en-US" sz="2800" dirty="0"/>
              <a:t>“coping with pain” (35.6</a:t>
            </a:r>
            <a:r>
              <a:rPr lang="en-US" sz="2800" dirty="0" smtClean="0"/>
              <a:t>%) (), </a:t>
            </a:r>
            <a:r>
              <a:rPr lang="en-US" sz="2800" dirty="0"/>
              <a:t>and “losing my independence” (24.1</a:t>
            </a:r>
            <a:r>
              <a:rPr lang="en-US" sz="2800" dirty="0" smtClean="0"/>
              <a:t>%) ()</a:t>
            </a:r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Among rural residents, “not being able to do things I enjoy” (14.1</a:t>
            </a:r>
            <a:r>
              <a:rPr lang="en-US" sz="2800" dirty="0" smtClean="0"/>
              <a:t>%) () </a:t>
            </a:r>
            <a:r>
              <a:rPr lang="en-US" sz="2800" dirty="0"/>
              <a:t>and “other health concerns” (19.6%) </a:t>
            </a:r>
            <a:r>
              <a:rPr lang="en-US" sz="2800" dirty="0" smtClean="0"/>
              <a:t>() were </a:t>
            </a:r>
            <a:r>
              <a:rPr lang="en-US" sz="2800" dirty="0"/>
              <a:t>cited more frequently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Almost all of the respondents (97.6%) </a:t>
            </a:r>
            <a:r>
              <a:rPr lang="en-US" sz="2800" dirty="0" smtClean="0"/>
              <a:t>() have </a:t>
            </a:r>
            <a:r>
              <a:rPr lang="en-US" sz="2800" dirty="0"/>
              <a:t>a regular primary care physician. That is true of 100% </a:t>
            </a:r>
            <a:r>
              <a:rPr lang="en-US" sz="2800" dirty="0" smtClean="0"/>
              <a:t>(20,495) of </a:t>
            </a:r>
            <a:r>
              <a:rPr lang="en-US" sz="2800" dirty="0"/>
              <a:t>those 75+, but only 95.4</a:t>
            </a:r>
            <a:r>
              <a:rPr lang="en-US" sz="2800" dirty="0" smtClean="0"/>
              <a:t>% () </a:t>
            </a:r>
            <a:r>
              <a:rPr lang="en-US" sz="2800" dirty="0"/>
              <a:t>of those making under $25K per year.</a:t>
            </a:r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7266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17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sz="4800" dirty="0"/>
              <a:t>Missed Doctor and Dentist </a:t>
            </a:r>
            <a:r>
              <a:rPr lang="en-US" sz="4800" dirty="0" smtClean="0"/>
              <a:t>Appointments When They Thought They Should Go</a:t>
            </a:r>
            <a:endParaRPr lang="en-US" sz="48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8473294"/>
              </p:ext>
            </p:extLst>
          </p:nvPr>
        </p:nvGraphicFramePr>
        <p:xfrm>
          <a:off x="3073400" y="2286000"/>
          <a:ext cx="754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1278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Eight and nine tenths percent (8.9%) </a:t>
            </a:r>
            <a:r>
              <a:rPr lang="en-US" sz="2800" dirty="0" smtClean="0"/>
              <a:t>(3,965) of </a:t>
            </a:r>
            <a:r>
              <a:rPr lang="en-US" sz="2800" dirty="0"/>
              <a:t>the respondents said that there have been times in the last twelve months where they thought they should see a doctor but did not.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Again, the percentage of respondents who did not go to a dentist when they thought they should (10.3</a:t>
            </a:r>
            <a:r>
              <a:rPr lang="en-US" sz="2800" dirty="0" smtClean="0"/>
              <a:t>%) (4,589) </a:t>
            </a:r>
            <a:r>
              <a:rPr lang="en-US" sz="2800" dirty="0"/>
              <a:t>is only slightly higher than the </a:t>
            </a:r>
            <a:r>
              <a:rPr lang="en-US" sz="2800" dirty="0" smtClean="0"/>
              <a:t> nearly 9% that </a:t>
            </a:r>
            <a:r>
              <a:rPr lang="en-US" sz="2800" dirty="0"/>
              <a:t>did not see a doctor.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percentage is much higher among those making below $25K (16.1</a:t>
            </a:r>
            <a:r>
              <a:rPr lang="en-US" sz="2800" dirty="0" smtClean="0"/>
              <a:t>%) (2,152) </a:t>
            </a:r>
            <a:r>
              <a:rPr lang="en-US" sz="2800" dirty="0"/>
              <a:t>and lower among those making more than $25K (7.8</a:t>
            </a:r>
            <a:r>
              <a:rPr lang="en-US" sz="2800" dirty="0" smtClean="0"/>
              <a:t>%) (2,433).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5375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Missed Appointments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Reasons cited include (N=26):</a:t>
            </a:r>
          </a:p>
          <a:p>
            <a:pPr algn="l"/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“No way of getting there” and “I could not afford it” were both (34.6</a:t>
            </a:r>
            <a:r>
              <a:rPr lang="en-US" sz="2800" dirty="0" smtClean="0"/>
              <a:t>%) (1,373)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“It was not covered by my insurance (26.9</a:t>
            </a:r>
            <a:r>
              <a:rPr lang="en-US" sz="2800" dirty="0" smtClean="0"/>
              <a:t>%) (1,067)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was too sick to go” (23.1</a:t>
            </a:r>
            <a:r>
              <a:rPr lang="en-US" sz="2800" dirty="0" smtClean="0"/>
              <a:t>%) (916)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“Other” (19.2</a:t>
            </a:r>
            <a:r>
              <a:rPr lang="en-US" sz="2800" dirty="0" smtClean="0"/>
              <a:t>%) (762)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could not get anyone to take me as a patient” (15.4</a:t>
            </a:r>
            <a:r>
              <a:rPr lang="en-US" sz="2800" dirty="0" smtClean="0"/>
              <a:t>%) (611)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“I was too afraid to go” (11.5</a:t>
            </a:r>
            <a:r>
              <a:rPr lang="en-US" sz="2800" dirty="0" smtClean="0"/>
              <a:t>%) (456)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142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About eight in ten (78.4</a:t>
            </a:r>
            <a:r>
              <a:rPr lang="en-US" dirty="0" smtClean="0"/>
              <a:t>%) (34,913) </a:t>
            </a:r>
            <a:r>
              <a:rPr lang="en-US" dirty="0"/>
              <a:t>of respondents said in general their health is very good (32.2%) </a:t>
            </a:r>
            <a:r>
              <a:rPr lang="en-US" dirty="0" smtClean="0"/>
              <a:t>(14,347) or </a:t>
            </a:r>
            <a:r>
              <a:rPr lang="en-US" dirty="0"/>
              <a:t>good (46.2</a:t>
            </a:r>
            <a:r>
              <a:rPr lang="en-US" dirty="0" smtClean="0"/>
              <a:t>%) (20,584).</a:t>
            </a:r>
            <a:endParaRPr lang="en-US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Another 18.5</a:t>
            </a:r>
            <a:r>
              <a:rPr lang="en-US" dirty="0" smtClean="0"/>
              <a:t>% (8,243) </a:t>
            </a:r>
            <a:r>
              <a:rPr lang="en-US" dirty="0"/>
              <a:t>said it is fair while just 3.1</a:t>
            </a:r>
            <a:r>
              <a:rPr lang="en-US" dirty="0" smtClean="0"/>
              <a:t>% (1,381) </a:t>
            </a:r>
            <a:r>
              <a:rPr lang="en-US" dirty="0"/>
              <a:t>said it was poor.</a:t>
            </a:r>
          </a:p>
        </p:txBody>
      </p:sp>
    </p:spTree>
    <p:extLst>
      <p:ext uri="{BB962C8B-B14F-4D97-AF65-F5344CB8AC3E}">
        <p14:creationId xmlns:p14="http://schemas.microsoft.com/office/powerpoint/2010/main" val="2500243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Quality of Health - General Health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500734"/>
              </p:ext>
            </p:extLst>
          </p:nvPr>
        </p:nvGraphicFramePr>
        <p:xfrm>
          <a:off x="650240" y="1828800"/>
          <a:ext cx="1170432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430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Quality of Health - Causes of </a:t>
            </a:r>
            <a:r>
              <a:rPr lang="en-US" dirty="0" smtClean="0"/>
              <a:t>Painful Feelings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453072"/>
              </p:ext>
            </p:extLst>
          </p:nvPr>
        </p:nvGraphicFramePr>
        <p:xfrm>
          <a:off x="406400" y="1676400"/>
          <a:ext cx="12115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3315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2385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Quality of Life</a:t>
            </a:r>
            <a:endParaRPr lang="en-US" sz="63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 smtClean="0"/>
              <a:t>One in seven </a:t>
            </a:r>
            <a:r>
              <a:rPr lang="en-US" sz="2800" dirty="0"/>
              <a:t>respondents (71.6%) </a:t>
            </a:r>
            <a:r>
              <a:rPr lang="en-US" sz="2800" dirty="0" smtClean="0"/>
              <a:t>(31,901) say </a:t>
            </a:r>
            <a:r>
              <a:rPr lang="en-US" sz="2800" dirty="0"/>
              <a:t>that during the past 30 days they have had no difficult or painful feelings such as stress, grief, worry, anger, or loneliness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That percentage is lower among those making less than $25K (66.7</a:t>
            </a:r>
            <a:r>
              <a:rPr lang="en-US" sz="2800" dirty="0" smtClean="0"/>
              <a:t>%) (8,916)</a:t>
            </a:r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Almost one third (29.1</a:t>
            </a:r>
            <a:r>
              <a:rPr lang="en-US" sz="2800" dirty="0" smtClean="0"/>
              <a:t>%) (12,966) </a:t>
            </a:r>
            <a:r>
              <a:rPr lang="en-US" sz="2800" dirty="0"/>
              <a:t>say that from a list of things that might cause them pain, the “inability to do things I used to” is mentioned most often.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This rises to 39.1</a:t>
            </a:r>
            <a:r>
              <a:rPr lang="en-US" sz="2800" dirty="0" smtClean="0"/>
              <a:t>% (5,226) </a:t>
            </a:r>
            <a:r>
              <a:rPr lang="en-US" sz="2800" dirty="0"/>
              <a:t>among those making under $25K per year</a:t>
            </a:r>
          </a:p>
          <a:p>
            <a:pPr algn="l"/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23351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339938"/>
              </p:ext>
            </p:extLst>
          </p:nvPr>
        </p:nvGraphicFramePr>
        <p:xfrm>
          <a:off x="482600" y="1752600"/>
          <a:ext cx="11963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296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Addictions – Working To Quit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80943055"/>
              </p:ext>
            </p:extLst>
          </p:nvPr>
        </p:nvGraphicFramePr>
        <p:xfrm>
          <a:off x="1930400" y="1905000"/>
          <a:ext cx="8983133" cy="601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2885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26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/>
              <a:t>Addictions – Why Not Working To Quit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243202236"/>
              </p:ext>
            </p:extLst>
          </p:nvPr>
        </p:nvGraphicFramePr>
        <p:xfrm>
          <a:off x="787400" y="1986844"/>
          <a:ext cx="11582400" cy="593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8749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Addictions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8800" y="2133600"/>
            <a:ext cx="12115799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550" dirty="0" smtClean="0"/>
          </a:p>
          <a:p>
            <a:pPr algn="l"/>
            <a:r>
              <a:rPr lang="en-US" sz="2550" dirty="0" smtClean="0"/>
              <a:t>Among </a:t>
            </a:r>
            <a:r>
              <a:rPr lang="en-US" sz="2550" dirty="0"/>
              <a:t>the more serious addictions, alcohol was cited by 3.8</a:t>
            </a:r>
            <a:r>
              <a:rPr lang="en-US" sz="2550" dirty="0" smtClean="0"/>
              <a:t>% (1,693), </a:t>
            </a:r>
            <a:r>
              <a:rPr lang="en-US" sz="2550" dirty="0"/>
              <a:t>opioids/narcotic pain medication by 2.7</a:t>
            </a:r>
            <a:r>
              <a:rPr lang="en-US" sz="2550" dirty="0" smtClean="0"/>
              <a:t>% (1,203), </a:t>
            </a:r>
            <a:r>
              <a:rPr lang="en-US" sz="2550" dirty="0"/>
              <a:t>marijuana by 2.4</a:t>
            </a:r>
            <a:r>
              <a:rPr lang="en-US" sz="2550" dirty="0" smtClean="0"/>
              <a:t>% (1,069),  </a:t>
            </a:r>
            <a:r>
              <a:rPr lang="en-US" sz="2550" dirty="0"/>
              <a:t>and illegal drugs by 0.0</a:t>
            </a:r>
            <a:r>
              <a:rPr lang="en-US" sz="2550" dirty="0" smtClean="0"/>
              <a:t>% (0)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50" dirty="0" smtClean="0"/>
              <a:t>Alcohol was cited more frequently by those 60-74 (4.8%) (1,155) and less by those 75+ (1.2%) (246)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50" dirty="0" smtClean="0"/>
              <a:t>Opioids/narcotic pain medication was cited more often by those in rural areas (4.3%) (613)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50" dirty="0" smtClean="0"/>
              <a:t>None of those 75+ cited marijuana</a:t>
            </a:r>
          </a:p>
          <a:p>
            <a:pPr algn="l"/>
            <a:r>
              <a:rPr lang="en-US" sz="2550" dirty="0" smtClean="0"/>
              <a:t>(N=115)</a:t>
            </a:r>
          </a:p>
          <a:p>
            <a:pPr algn="l"/>
            <a:r>
              <a:rPr lang="en-US" sz="2550" dirty="0"/>
              <a:t>About one in five (23.5%) </a:t>
            </a:r>
            <a:r>
              <a:rPr lang="en-US" sz="2550" dirty="0" smtClean="0"/>
              <a:t>(4,124) </a:t>
            </a:r>
            <a:r>
              <a:rPr lang="en-US" sz="2550" dirty="0"/>
              <a:t>said that they are trying to quit. </a:t>
            </a:r>
            <a:endParaRPr lang="en-US" sz="2550" dirty="0" smtClean="0"/>
          </a:p>
          <a:p>
            <a:pPr algn="l"/>
            <a:r>
              <a:rPr lang="en-US" sz="2550" dirty="0"/>
              <a:t>(N=88</a:t>
            </a:r>
            <a:r>
              <a:rPr lang="en-US" sz="2550" dirty="0" smtClean="0"/>
              <a:t>)</a:t>
            </a:r>
          </a:p>
          <a:p>
            <a:pPr algn="l"/>
            <a:r>
              <a:rPr lang="en-US" sz="2550" dirty="0" smtClean="0"/>
              <a:t>When </a:t>
            </a:r>
            <a:r>
              <a:rPr lang="en-US" sz="2550" dirty="0"/>
              <a:t>those who said they were not actively trying to quit were asked why not, the most common answer was “not ready to quit” (73.9</a:t>
            </a:r>
            <a:r>
              <a:rPr lang="en-US" sz="2550" dirty="0" smtClean="0"/>
              <a:t>%) (9,923).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50" dirty="0" smtClean="0"/>
              <a:t>This was lower among those making less than $25K (58.6%) (2,350) and higher among those making more than $25K (81.4%) (7,616) </a:t>
            </a:r>
          </a:p>
          <a:p>
            <a:pPr algn="l"/>
            <a:endParaRPr lang="en-US" sz="255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550" dirty="0"/>
          </a:p>
        </p:txBody>
      </p:sp>
    </p:spTree>
    <p:extLst>
      <p:ext uri="{BB962C8B-B14F-4D97-AF65-F5344CB8AC3E}">
        <p14:creationId xmlns:p14="http://schemas.microsoft.com/office/powerpoint/2010/main" val="4175877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28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Friends, Neighbors, and Relatives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104405"/>
              </p:ext>
            </p:extLst>
          </p:nvPr>
        </p:nvGraphicFramePr>
        <p:xfrm>
          <a:off x="787400" y="22098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259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29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Social Involvement – Social Activity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664160"/>
              </p:ext>
            </p:extLst>
          </p:nvPr>
        </p:nvGraphicFramePr>
        <p:xfrm>
          <a:off x="863600" y="1676400"/>
          <a:ext cx="112014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89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30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sz="5400" dirty="0"/>
              <a:t>Social Involvement – </a:t>
            </a:r>
            <a:r>
              <a:rPr lang="en-US" sz="5400" dirty="0" smtClean="0"/>
              <a:t>Someone </a:t>
            </a:r>
            <a:r>
              <a:rPr lang="en-US" sz="5400" dirty="0"/>
              <a:t>To Count </a:t>
            </a:r>
            <a:r>
              <a:rPr lang="en-US" sz="5400" dirty="0" smtClean="0"/>
              <a:t>On for Understanding and Advice</a:t>
            </a:r>
            <a:endParaRPr lang="en-US" sz="5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262535"/>
              </p:ext>
            </p:extLst>
          </p:nvPr>
        </p:nvGraphicFramePr>
        <p:xfrm>
          <a:off x="1778000" y="2133600"/>
          <a:ext cx="9677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2604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br>
              <a:rPr lang="en-US" dirty="0"/>
            </a:br>
            <a:r>
              <a:rPr lang="en-US" dirty="0" smtClean="0"/>
              <a:t>Would Participate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659625"/>
              </p:ext>
            </p:extLst>
          </p:nvPr>
        </p:nvGraphicFramePr>
        <p:xfrm>
          <a:off x="787400" y="21336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455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Social Involvement – </a:t>
            </a:r>
            <a:r>
              <a:rPr lang="en-US" dirty="0" smtClean="0"/>
              <a:t>What Prevents you from Participating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95192"/>
              </p:ext>
            </p:extLst>
          </p:nvPr>
        </p:nvGraphicFramePr>
        <p:xfrm>
          <a:off x="711200" y="2133600"/>
          <a:ext cx="11430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856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Elder Abuse</a:t>
            </a:r>
            <a:endParaRPr lang="en-US" sz="63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lvl="0" algn="l"/>
            <a:endParaRPr lang="en-US" sz="2800" dirty="0"/>
          </a:p>
          <a:p>
            <a:pPr algn="l"/>
            <a:r>
              <a:rPr lang="en-US" sz="2800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209800"/>
            <a:ext cx="115824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When asked about whether or not they are being treated badly, at least 97</a:t>
            </a:r>
            <a:r>
              <a:rPr lang="en-US" sz="2600" dirty="0" smtClean="0"/>
              <a:t>% (43,218) </a:t>
            </a:r>
            <a:r>
              <a:rPr lang="en-US" sz="2600" dirty="0"/>
              <a:t>say they are not.  As we repeatedly see, there is a higher incidence of people making under $25K a year and those over the age of 75 indicating they are being treated badly.  Conversely, almost no rural residents report being treated badly on any of the issues discussed.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There are three examples: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1.7</a:t>
            </a:r>
            <a:r>
              <a:rPr lang="en-US" sz="2600" dirty="0" smtClean="0"/>
              <a:t>% (757) </a:t>
            </a:r>
            <a:r>
              <a:rPr lang="en-US" sz="2600" dirty="0"/>
              <a:t>of all respondents say “someone hurts me,” but that percentage is 3.4% </a:t>
            </a:r>
            <a:r>
              <a:rPr lang="en-US" sz="2600" dirty="0" smtClean="0"/>
              <a:t>(454) of </a:t>
            </a:r>
            <a:r>
              <a:rPr lang="en-US" sz="2600" dirty="0"/>
              <a:t>those making under $25K. 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1.4% </a:t>
            </a:r>
            <a:r>
              <a:rPr lang="en-US" sz="2600" dirty="0" smtClean="0"/>
              <a:t>(624) say </a:t>
            </a:r>
            <a:r>
              <a:rPr lang="en-US" sz="2600" dirty="0"/>
              <a:t>“someone is supposed to help me with other things but is not doing it,” but the incidence of those making under $25K (3.4</a:t>
            </a:r>
            <a:r>
              <a:rPr lang="en-US" sz="2600" dirty="0" smtClean="0"/>
              <a:t>%) (454) </a:t>
            </a:r>
            <a:r>
              <a:rPr lang="en-US" sz="2600" dirty="0"/>
              <a:t>is higher.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2.7% </a:t>
            </a:r>
            <a:r>
              <a:rPr lang="en-US" sz="2600" dirty="0" smtClean="0"/>
              <a:t>(1,203) say </a:t>
            </a:r>
            <a:r>
              <a:rPr lang="en-US" sz="2600" dirty="0"/>
              <a:t>“someone is taking things from me without asking,” while the percentage goes to 5.7</a:t>
            </a:r>
            <a:r>
              <a:rPr lang="en-US" sz="2600" dirty="0" smtClean="0"/>
              <a:t>% (762) </a:t>
            </a:r>
            <a:r>
              <a:rPr lang="en-US" sz="2600" dirty="0"/>
              <a:t>of those making under $25K.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71701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Greatest </a:t>
            </a:r>
            <a:r>
              <a:rPr lang="en-US" dirty="0" smtClean="0"/>
              <a:t>Hardship Faced by Others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146380747"/>
              </p:ext>
            </p:extLst>
          </p:nvPr>
        </p:nvGraphicFramePr>
        <p:xfrm>
          <a:off x="558800" y="2057400"/>
          <a:ext cx="114300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482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Serious Challenges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82720961"/>
              </p:ext>
            </p:extLst>
          </p:nvPr>
        </p:nvGraphicFramePr>
        <p:xfrm>
          <a:off x="330200" y="1600200"/>
          <a:ext cx="11811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716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59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/>
              <a:t>Conclusions – </a:t>
            </a:r>
          </a:p>
          <a:p>
            <a:r>
              <a:rPr lang="en-US" sz="6300" dirty="0"/>
              <a:t>Biggest Unmet Need Challenges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/>
          </a:p>
          <a:p>
            <a:pPr lvl="0" algn="l"/>
            <a:endParaRPr lang="en-US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3599" y="18150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2333685"/>
            <a:ext cx="11582400" cy="4524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400" dirty="0"/>
              <a:t>The following is the list of the biggest unmet need faced by older adults cited by respondents:</a:t>
            </a:r>
          </a:p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care assistance (20.5%)	</a:t>
            </a:r>
            <a:r>
              <a:rPr lang="en-US" sz="2400" dirty="0" smtClean="0"/>
              <a:t>(9,134)</a:t>
            </a:r>
            <a:r>
              <a:rPr lang="en-US" sz="2400" dirty="0"/>
              <a:t>			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maintenance assistance (13.7</a:t>
            </a:r>
            <a:r>
              <a:rPr lang="en-US" sz="2400" dirty="0" smtClean="0"/>
              <a:t>%)</a:t>
            </a:r>
            <a:r>
              <a:rPr lang="en-US" sz="2400" dirty="0"/>
              <a:t> </a:t>
            </a:r>
            <a:r>
              <a:rPr lang="en-US" sz="2400" dirty="0" smtClean="0"/>
              <a:t>(6,104)</a:t>
            </a:r>
            <a:endParaRPr lang="en-US" sz="2400" dirty="0"/>
          </a:p>
          <a:p>
            <a:pPr lvl="1" indent="0" algn="l"/>
            <a:r>
              <a:rPr lang="en-US" sz="2400" dirty="0"/>
              <a:t>	Less than $25K (19.5%)	</a:t>
            </a:r>
            <a:r>
              <a:rPr lang="en-US" sz="2400" dirty="0" smtClean="0"/>
              <a:t>(2,607)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Door-to-door transportation (12.7</a:t>
            </a:r>
            <a:r>
              <a:rPr lang="en-US" sz="2400" dirty="0" smtClean="0"/>
              <a:t>%) (5,658)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Other (8.2</a:t>
            </a:r>
            <a:r>
              <a:rPr lang="en-US" sz="2400" dirty="0" smtClean="0"/>
              <a:t>%) (36,535)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Affordable housing (7.5</a:t>
            </a:r>
            <a:r>
              <a:rPr lang="en-US" sz="2400" dirty="0" smtClean="0"/>
              <a:t>%) (33,416)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Information about senior </a:t>
            </a:r>
            <a:r>
              <a:rPr lang="en-US" sz="2400" dirty="0" smtClean="0"/>
              <a:t>services </a:t>
            </a:r>
            <a:r>
              <a:rPr lang="en-US" sz="2400" dirty="0"/>
              <a:t>(6.5</a:t>
            </a:r>
            <a:r>
              <a:rPr lang="en-US" sz="2400" dirty="0" smtClean="0"/>
              <a:t>%) (2,896)  </a:t>
            </a:r>
            <a:r>
              <a:rPr lang="en-US" sz="24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Food or nutritious food options (4.8</a:t>
            </a:r>
            <a:r>
              <a:rPr lang="en-US" sz="2400" dirty="0" smtClean="0"/>
              <a:t>%)</a:t>
            </a:r>
            <a:r>
              <a:rPr lang="en-US" sz="2400" dirty="0"/>
              <a:t> </a:t>
            </a:r>
            <a:r>
              <a:rPr lang="en-US" sz="2400" dirty="0" smtClean="0"/>
              <a:t>(2,139)</a:t>
            </a:r>
            <a:r>
              <a:rPr lang="en-US" sz="2400" dirty="0"/>
              <a:t>		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Don’t Know (26.0%) </a:t>
            </a:r>
            <a:r>
              <a:rPr lang="en-US" sz="2400" dirty="0" smtClean="0"/>
              <a:t>(11,584)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42811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Receiving All Benefits Eligible For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54536580"/>
              </p:ext>
            </p:extLst>
          </p:nvPr>
        </p:nvGraphicFramePr>
        <p:xfrm>
          <a:off x="1168400" y="1752600"/>
          <a:ext cx="10896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036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/>
              <a:t>Conclusions – </a:t>
            </a:r>
            <a:br>
              <a:rPr lang="en-US" dirty="0"/>
            </a:br>
            <a:r>
              <a:rPr lang="en-US" dirty="0"/>
              <a:t>Need Assistance or Information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1200" y="3048000"/>
            <a:ext cx="11353800" cy="69865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r>
              <a:rPr lang="en-US" sz="2800" b="1" dirty="0"/>
              <a:t> 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Medication discounts (30.6</a:t>
            </a:r>
            <a:r>
              <a:rPr lang="en-US" sz="2800" dirty="0" smtClean="0"/>
              <a:t>%) (2,288)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Property tax relief (28.6</a:t>
            </a:r>
            <a:r>
              <a:rPr lang="en-US" sz="2800" dirty="0" smtClean="0"/>
              <a:t>%) (2,138)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 premium payment assistance (26.5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(1,981)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Free cell phone (22.4</a:t>
            </a:r>
            <a:r>
              <a:rPr lang="en-US" sz="2800" dirty="0" smtClean="0"/>
              <a:t>%) (1,675)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Medicare/health insurance counseling (20.4</a:t>
            </a:r>
            <a:r>
              <a:rPr lang="en-US" sz="2800" dirty="0" smtClean="0"/>
              <a:t>%) (1,525)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Home energy weatherization (18.4</a:t>
            </a:r>
            <a:r>
              <a:rPr lang="en-US" sz="2800" dirty="0" smtClean="0"/>
              <a:t>%) (1,376)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Food pantry delivery (14.3</a:t>
            </a:r>
            <a:r>
              <a:rPr lang="en-US" sz="2800" dirty="0" smtClean="0"/>
              <a:t>%) (1,069)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Veterans</a:t>
            </a:r>
            <a:r>
              <a:rPr lang="en-US" sz="2800" dirty="0"/>
              <a:t>’ benefits (10.2</a:t>
            </a:r>
            <a:r>
              <a:rPr lang="en-US" sz="2800" dirty="0" smtClean="0"/>
              <a:t>%) (763)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Reverse mortgage counseling (10.2</a:t>
            </a:r>
            <a:r>
              <a:rPr lang="en-US" sz="2800" dirty="0" smtClean="0"/>
              <a:t>%) (763)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Tax preparation/filing assistance (10.2</a:t>
            </a:r>
            <a:r>
              <a:rPr lang="en-US" sz="2800" dirty="0" smtClean="0"/>
              <a:t>%) (763)</a:t>
            </a:r>
            <a:r>
              <a:rPr lang="en-US" sz="28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SNAP/Food stamps/Bridge card (6.1</a:t>
            </a:r>
            <a:r>
              <a:rPr lang="en-US" sz="2800" dirty="0" smtClean="0"/>
              <a:t>%) (456)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Job training or employment assistance (6.1</a:t>
            </a:r>
            <a:r>
              <a:rPr lang="en-US" sz="2800" dirty="0" smtClean="0"/>
              <a:t>%)</a:t>
            </a:r>
            <a:r>
              <a:rPr lang="en-US" sz="2600" dirty="0"/>
              <a:t> </a:t>
            </a:r>
            <a:r>
              <a:rPr lang="en-US" sz="2600" dirty="0" smtClean="0"/>
              <a:t>(456)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711200" y="2551628"/>
            <a:ext cx="105029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 (N=49):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73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Information About Aging and Resources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4000" y="74026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3150" y="3048000"/>
            <a:ext cx="10991850" cy="67403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Friends and family (70.2</a:t>
            </a:r>
            <a:r>
              <a:rPr lang="en-US" sz="2800" dirty="0" smtClean="0"/>
              <a:t>%) (31,278)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Doctor or healthcare provider (61.0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(27,179)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Mail delivered to my home (49.7</a:t>
            </a:r>
            <a:r>
              <a:rPr lang="en-US" sz="2800" dirty="0" smtClean="0"/>
              <a:t>%) (22,148)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Internet search (47.6</a:t>
            </a:r>
            <a:r>
              <a:rPr lang="en-US" sz="2800" dirty="0" smtClean="0"/>
              <a:t>%) (21,208)</a:t>
            </a:r>
            <a:r>
              <a:rPr lang="en-US" sz="2800" dirty="0"/>
              <a:t>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Service agency such  as an Area Agency on Aging	(38.0</a:t>
            </a:r>
            <a:r>
              <a:rPr lang="en-US" sz="2800" dirty="0" smtClean="0"/>
              <a:t>%) (16,931)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Senior centers (31.5</a:t>
            </a:r>
            <a:r>
              <a:rPr lang="en-US" sz="2800" dirty="0" smtClean="0"/>
              <a:t>%) (14,035)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Newspapers (30.5%) (13,589)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TV </a:t>
            </a:r>
            <a:r>
              <a:rPr lang="en-US" sz="2800" dirty="0"/>
              <a:t>(30.1</a:t>
            </a:r>
            <a:r>
              <a:rPr lang="en-US" sz="2800" dirty="0" smtClean="0"/>
              <a:t>%) (13,411)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Library (29.5</a:t>
            </a:r>
            <a:r>
              <a:rPr lang="en-US" sz="2800" dirty="0" smtClean="0"/>
              <a:t>%) (13,144)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Social media (Facebook, Twitter, Pinterest, etc.) </a:t>
            </a:r>
            <a:r>
              <a:rPr lang="en-US" sz="2800" dirty="0" smtClean="0"/>
              <a:t>27.7% (12,342) 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Magazines (25.7</a:t>
            </a:r>
            <a:r>
              <a:rPr lang="en-US" sz="2800" dirty="0" smtClean="0"/>
              <a:t>%) (11,451)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Flyers, posters, or billboards (23.6</a:t>
            </a:r>
            <a:r>
              <a:rPr lang="en-US" sz="2800" dirty="0" smtClean="0"/>
              <a:t>%)</a:t>
            </a:r>
            <a:r>
              <a:rPr lang="en-US" sz="2800" dirty="0"/>
              <a:t> </a:t>
            </a:r>
            <a:r>
              <a:rPr lang="en-US" sz="2800" dirty="0" smtClean="0"/>
              <a:t>(10,515)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Radio (21.9</a:t>
            </a:r>
            <a:r>
              <a:rPr lang="en-US" sz="2800" dirty="0" smtClean="0"/>
              <a:t>%) (9,758)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services</a:t>
            </a:r>
            <a:r>
              <a:rPr lang="en-US" sz="2800" dirty="0" smtClean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875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Total Combined Income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5583225"/>
              </p:ext>
            </p:extLst>
          </p:nvPr>
        </p:nvGraphicFramePr>
        <p:xfrm>
          <a:off x="939800" y="1828800"/>
          <a:ext cx="112014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824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Total Combined Income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2200" y="2514600"/>
            <a:ext cx="10134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Twenty nine and eight tenths (29.8%) </a:t>
            </a:r>
            <a:r>
              <a:rPr lang="en-US" sz="2800" dirty="0" smtClean="0"/>
              <a:t>(13,277) percent </a:t>
            </a:r>
            <a:r>
              <a:rPr lang="en-US" sz="2800" dirty="0"/>
              <a:t>of the respondents make less than $25K a year.  It is 25.8% </a:t>
            </a:r>
            <a:r>
              <a:rPr lang="en-US" sz="2800" dirty="0" smtClean="0"/>
              <a:t>(6,207) among </a:t>
            </a:r>
            <a:r>
              <a:rPr lang="en-US" sz="2800" dirty="0"/>
              <a:t>those 60-74 and 39.8% </a:t>
            </a:r>
            <a:r>
              <a:rPr lang="en-US" sz="2800" dirty="0" smtClean="0"/>
              <a:t>(8,157) with </a:t>
            </a:r>
            <a:r>
              <a:rPr lang="en-US" sz="2800" dirty="0"/>
              <a:t>those over 75.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56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Trouble Paying Bills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905197332"/>
              </p:ext>
            </p:extLst>
          </p:nvPr>
        </p:nvGraphicFramePr>
        <p:xfrm>
          <a:off x="939800" y="1986844"/>
          <a:ext cx="10972800" cy="586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170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Trouble Paying Bills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Just slightly under two thirds (59.2%) </a:t>
            </a:r>
            <a:r>
              <a:rPr lang="en-US" sz="2600" dirty="0" smtClean="0"/>
              <a:t>(26,377) can </a:t>
            </a:r>
            <a:r>
              <a:rPr lang="en-US" sz="2600" dirty="0"/>
              <a:t>“comfortably afford to pay [their] bills with money left over.”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lower with those making under $25K (46.0</a:t>
            </a:r>
            <a:r>
              <a:rPr lang="en-US" sz="2600" dirty="0" smtClean="0"/>
              <a:t>%) (6,149).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It is higher, as you would expect, with those making $25K or more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A little more than a third (36.0</a:t>
            </a:r>
            <a:r>
              <a:rPr lang="en-US" sz="2600" dirty="0" smtClean="0"/>
              <a:t>%) (16,040) </a:t>
            </a:r>
            <a:r>
              <a:rPr lang="en-US" sz="2600" dirty="0"/>
              <a:t>can “afford to pay [their] bills if [they] are careful about spending.”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with those making under $25K (44.8</a:t>
            </a:r>
            <a:r>
              <a:rPr lang="en-US" sz="2600" dirty="0" smtClean="0"/>
              <a:t>%) (5,988).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Four point eight percent (4.8</a:t>
            </a:r>
            <a:r>
              <a:rPr lang="en-US" sz="2600" dirty="0" smtClean="0"/>
              <a:t>%) (2,139) </a:t>
            </a:r>
            <a:r>
              <a:rPr lang="en-US" sz="2600" dirty="0"/>
              <a:t>“have trouble paying bills no matter how careful.”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climbs to 9.2% </a:t>
            </a:r>
            <a:r>
              <a:rPr lang="en-US" sz="2600" dirty="0" smtClean="0"/>
              <a:t>(12,297) of </a:t>
            </a:r>
            <a:r>
              <a:rPr lang="en-US" sz="2600" dirty="0"/>
              <a:t>those making under $25K.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23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Personal Debt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000340520"/>
              </p:ext>
            </p:extLst>
          </p:nvPr>
        </p:nvGraphicFramePr>
        <p:xfrm>
          <a:off x="1168400" y="1600200"/>
          <a:ext cx="10668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513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Personal Debt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Three-fourths </a:t>
            </a:r>
            <a:r>
              <a:rPr lang="en-US" sz="2800" dirty="0"/>
              <a:t>of the respondents (74.7</a:t>
            </a:r>
            <a:r>
              <a:rPr lang="en-US" sz="2800" dirty="0" smtClean="0"/>
              <a:t>%) (33,283) </a:t>
            </a:r>
            <a:r>
              <a:rPr lang="en-US" sz="2800" dirty="0"/>
              <a:t>have no debt.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This number rises when looking at respondents over the age of 75 to eighty point seven percent (80.7%) </a:t>
            </a:r>
            <a:r>
              <a:rPr lang="en-US" sz="2800" dirty="0" smtClean="0"/>
              <a:t>(16,539) and </a:t>
            </a:r>
            <a:r>
              <a:rPr lang="en-US" sz="2800" dirty="0"/>
              <a:t>those who make less than $25K (79.3</a:t>
            </a:r>
            <a:r>
              <a:rPr lang="en-US" sz="2800" dirty="0" smtClean="0"/>
              <a:t>%) (10,600).</a:t>
            </a:r>
            <a:endParaRPr lang="en-US" sz="28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693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/>
              <a:t>Behind On Payment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46756046"/>
              </p:ext>
            </p:extLst>
          </p:nvPr>
        </p:nvGraphicFramePr>
        <p:xfrm>
          <a:off x="1016000" y="1905000"/>
          <a:ext cx="112014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1757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/>
              <a:t>Conclusions – </a:t>
            </a:r>
            <a:br>
              <a:rPr lang="en-US" sz="5700" dirty="0"/>
            </a:br>
            <a:r>
              <a:rPr lang="en-US" sz="5700" dirty="0"/>
              <a:t>Behind On Payment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833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(N=74</a:t>
            </a:r>
            <a:r>
              <a:rPr lang="en-US" sz="2400" dirty="0" smtClean="0"/>
              <a:t>)</a:t>
            </a:r>
            <a:endParaRPr lang="en-US" sz="2600" dirty="0" smtClean="0"/>
          </a:p>
          <a:p>
            <a:pPr algn="l"/>
            <a:endParaRPr lang="en-US" sz="2600" dirty="0"/>
          </a:p>
          <a:p>
            <a:pPr algn="l"/>
            <a:r>
              <a:rPr lang="en-US" sz="2600" dirty="0" smtClean="0"/>
              <a:t>About </a:t>
            </a:r>
            <a:r>
              <a:rPr lang="en-US" sz="2600" dirty="0"/>
              <a:t>one in ten respondents (12.2</a:t>
            </a:r>
            <a:r>
              <a:rPr lang="en-US" sz="2600" dirty="0" smtClean="0"/>
              <a:t>%) (1,265) </a:t>
            </a:r>
            <a:r>
              <a:rPr lang="en-US" sz="2600" dirty="0"/>
              <a:t>are “behind on credit card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with those who live in rural areas (19.2</a:t>
            </a:r>
            <a:r>
              <a:rPr lang="en-US" sz="2600" dirty="0" smtClean="0"/>
              <a:t>%) (684)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Thirteen point five percent (13.5</a:t>
            </a:r>
            <a:r>
              <a:rPr lang="en-US" sz="2600" dirty="0" smtClean="0"/>
              <a:t>%) (1,524) </a:t>
            </a:r>
            <a:r>
              <a:rPr lang="en-US" sz="2600" dirty="0"/>
              <a:t>are “behind on medical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increases heavily by those making less than $25K (22.2</a:t>
            </a:r>
            <a:r>
              <a:rPr lang="en-US" sz="2600" dirty="0" smtClean="0"/>
              <a:t>%) (742)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Eight point one percent (8.1</a:t>
            </a:r>
            <a:r>
              <a:rPr lang="en-US" sz="2600" dirty="0" smtClean="0"/>
              <a:t>%) (915) </a:t>
            </a:r>
            <a:r>
              <a:rPr lang="en-US" sz="2600" dirty="0"/>
              <a:t>are “behind on property taxes”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climbs to 16.7</a:t>
            </a:r>
            <a:r>
              <a:rPr lang="en-US" sz="2600" dirty="0" smtClean="0"/>
              <a:t>% (558) </a:t>
            </a:r>
            <a:r>
              <a:rPr lang="en-US" sz="2600" dirty="0"/>
              <a:t>with those making less than $25K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Six point eight percent (6.8</a:t>
            </a:r>
            <a:r>
              <a:rPr lang="en-US" sz="2600" dirty="0" smtClean="0"/>
              <a:t>%) (768) </a:t>
            </a:r>
            <a:r>
              <a:rPr lang="en-US" sz="2600" dirty="0"/>
              <a:t>are “behind on mortgage”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higher among those who live in rural areas (11.5</a:t>
            </a:r>
            <a:r>
              <a:rPr lang="en-US" sz="2600" dirty="0" smtClean="0"/>
              <a:t>%)</a:t>
            </a:r>
            <a:r>
              <a:rPr lang="en-US" sz="2400" dirty="0"/>
              <a:t> </a:t>
            </a:r>
            <a:r>
              <a:rPr lang="en-US" sz="2400" dirty="0" smtClean="0"/>
              <a:t>(410)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74609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938766" y="4443306"/>
            <a:ext cx="11054080" cy="1517228"/>
          </a:xfrm>
        </p:spPr>
        <p:txBody>
          <a:bodyPr/>
          <a:lstStyle/>
          <a:p>
            <a:r>
              <a:rPr lang="en-US" sz="5700" dirty="0"/>
              <a:t>Thank You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66987" y="5743787"/>
            <a:ext cx="11054080" cy="4009813"/>
          </a:xfrm>
        </p:spPr>
        <p:txBody>
          <a:bodyPr/>
          <a:lstStyle/>
          <a:p>
            <a:r>
              <a:rPr lang="en-US" sz="3400" dirty="0"/>
              <a:t>Steve Mitchell</a:t>
            </a:r>
          </a:p>
          <a:p>
            <a:r>
              <a:rPr lang="en-US" sz="3400" dirty="0"/>
              <a:t>Mitchell Research &amp; Communications, Inc.</a:t>
            </a:r>
          </a:p>
          <a:p>
            <a:r>
              <a:rPr lang="en-US" sz="3400" dirty="0"/>
              <a:t>314 Evergreen Suite B, East Lansing, MI 48823</a:t>
            </a:r>
          </a:p>
          <a:p>
            <a:endParaRPr lang="en-US" sz="3400" dirty="0"/>
          </a:p>
          <a:p>
            <a:r>
              <a:rPr lang="en-US" sz="3400" dirty="0"/>
              <a:t>steve@mitchellresearch.net </a:t>
            </a:r>
          </a:p>
          <a:p>
            <a:r>
              <a:rPr lang="en-US" sz="3400" dirty="0"/>
              <a:t>Office: 517-351-4111 Cell: 248-891-2414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650240"/>
            <a:ext cx="11655289" cy="3467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5400" y="9067800"/>
            <a:ext cx="3034453" cy="519289"/>
          </a:xfrm>
        </p:spPr>
        <p:txBody>
          <a:bodyPr/>
          <a:lstStyle/>
          <a:p>
            <a:r>
              <a:rPr lang="en-US" dirty="0"/>
              <a:t>6/10/2019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473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000000"/>
      </a:hlink>
      <a:folHlink>
        <a:srgbClr val="00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5CC4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52335</TotalTime>
  <Words>1754</Words>
  <Application>Microsoft Office PowerPoint</Application>
  <PresentationFormat>Custom</PresentationFormat>
  <Paragraphs>293</Paragraphs>
  <Slides>48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Custom Design</vt:lpstr>
      <vt:lpstr>PowerPoint Presentation</vt:lpstr>
      <vt:lpstr>Goals and Objectives of the Research</vt:lpstr>
      <vt:lpstr>Methodology</vt:lpstr>
      <vt:lpstr>PowerPoint Presentation</vt:lpstr>
      <vt:lpstr>PowerPoint Presentation</vt:lpstr>
      <vt:lpstr>PowerPoint Presentation</vt:lpstr>
      <vt:lpstr>Home Condition Concerns</vt:lpstr>
      <vt:lpstr>Home Condition Concerns</vt:lpstr>
      <vt:lpstr> </vt:lpstr>
      <vt:lpstr> </vt:lpstr>
      <vt:lpstr>Transportation Issues – Transportation to Doctors Appointment</vt:lpstr>
      <vt:lpstr>Transportation Issues – Missed a Medical Appointment in Last 12 Months Due to Transportation 6.5% 2,896 seniors At least 8 missed appointments every business day </vt:lpstr>
      <vt:lpstr> </vt:lpstr>
      <vt:lpstr>Health Concerns</vt:lpstr>
      <vt:lpstr>Health Concerns</vt:lpstr>
      <vt:lpstr>PowerPoint Presentation</vt:lpstr>
      <vt:lpstr>Missed Doctor and Dentist Appointments When They Thought They Should Go</vt:lpstr>
      <vt:lpstr> </vt:lpstr>
      <vt:lpstr>PowerPoint Presentation</vt:lpstr>
      <vt:lpstr>Quality of Health</vt:lpstr>
      <vt:lpstr>Quality of Health - General Health</vt:lpstr>
      <vt:lpstr>Quality of Health - Causes of Painful Feelings</vt:lpstr>
      <vt:lpstr> </vt:lpstr>
      <vt:lpstr>Addictions</vt:lpstr>
      <vt:lpstr>Addictions – Working To Quit</vt:lpstr>
      <vt:lpstr>Addictions – Why Not Working To Quit</vt:lpstr>
      <vt:lpstr> </vt:lpstr>
      <vt:lpstr>Social Involvement – Friends, Neighbors, and Relatives</vt:lpstr>
      <vt:lpstr>Social Involvement – Social Activity</vt:lpstr>
      <vt:lpstr>Social Involvement – Someone To Count On for Understanding and Advice</vt:lpstr>
      <vt:lpstr>Social Involvement –  Would Participate</vt:lpstr>
      <vt:lpstr>Social Involvement – What Prevents you from Participating</vt:lpstr>
      <vt:lpstr>PowerPoint Presentation</vt:lpstr>
      <vt:lpstr>Greatest Hardship Faced by Others</vt:lpstr>
      <vt:lpstr>Serious Challenges</vt:lpstr>
      <vt:lpstr>PowerPoint Presentation</vt:lpstr>
      <vt:lpstr>Receiving All Benefits Eligible For</vt:lpstr>
      <vt:lpstr>Conclusions –  Need Assistance or Information</vt:lpstr>
      <vt:lpstr>Conclusions –  Information About Aging and Resources</vt:lpstr>
      <vt:lpstr>Total Combined Income</vt:lpstr>
      <vt:lpstr>Conclusions –  Total Combined Income</vt:lpstr>
      <vt:lpstr>Trouble Paying Bills</vt:lpstr>
      <vt:lpstr>Conclusions –  Trouble Paying Bills</vt:lpstr>
      <vt:lpstr>Personal Debt</vt:lpstr>
      <vt:lpstr>Conclusions –  Personal Debt</vt:lpstr>
      <vt:lpstr>Behind On Payment</vt:lpstr>
      <vt:lpstr>Conclusions –  Behind On Payment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Waymire</dc:creator>
  <cp:lastModifiedBy>Mitchell Reasearch</cp:lastModifiedBy>
  <cp:revision>404</cp:revision>
  <dcterms:modified xsi:type="dcterms:W3CDTF">2019-11-19T21:08:29Z</dcterms:modified>
</cp:coreProperties>
</file>