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theme/themeOverride8.xml" ContentType="application/vnd.openxmlformats-officedocument.themeOverride+xml"/>
  <Override PartName="/ppt/charts/chart14.xml" ContentType="application/vnd.openxmlformats-officedocument.drawingml.chart+xml"/>
  <Override PartName="/ppt/theme/themeOverride9.xml" ContentType="application/vnd.openxmlformats-officedocument.themeOverride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theme/themeOverride13.xml" ContentType="application/vnd.openxmlformats-officedocument.themeOverride+xml"/>
  <Override PartName="/ppt/charts/chart19.xml" ContentType="application/vnd.openxmlformats-officedocument.drawingml.chart+xml"/>
  <Override PartName="/ppt/notesSlides/notesSlide14.xml" ContentType="application/vnd.openxmlformats-officedocument.presentationml.notesSlide+xml"/>
  <Override PartName="/ppt/charts/chart20.xml" ContentType="application/vnd.openxmlformats-officedocument.drawingml.chart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theme/themeOverride15.xml" ContentType="application/vnd.openxmlformats-officedocument.themeOverride+xml"/>
  <Override PartName="/ppt/charts/chart22.xml" ContentType="application/vnd.openxmlformats-officedocument.drawingml.chart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charts/chart23.xml" ContentType="application/vnd.openxmlformats-officedocument.drawingml.chart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charts/chart24.xml" ContentType="application/vnd.openxmlformats-officedocument.drawingml.chart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89" r:id="rId2"/>
  </p:sldMasterIdLst>
  <p:notesMasterIdLst>
    <p:notesMasterId r:id="rId50"/>
  </p:notesMasterIdLst>
  <p:sldIdLst>
    <p:sldId id="275" r:id="rId3"/>
    <p:sldId id="430" r:id="rId4"/>
    <p:sldId id="407" r:id="rId5"/>
    <p:sldId id="437" r:id="rId6"/>
    <p:sldId id="438" r:id="rId7"/>
    <p:sldId id="440" r:id="rId8"/>
    <p:sldId id="447" r:id="rId9"/>
    <p:sldId id="290" r:id="rId10"/>
    <p:sldId id="445" r:id="rId11"/>
    <p:sldId id="446" r:id="rId12"/>
    <p:sldId id="450" r:id="rId13"/>
    <p:sldId id="506" r:id="rId14"/>
    <p:sldId id="336" r:id="rId15"/>
    <p:sldId id="451" r:id="rId16"/>
    <p:sldId id="452" r:id="rId17"/>
    <p:sldId id="454" r:id="rId18"/>
    <p:sldId id="456" r:id="rId19"/>
    <p:sldId id="457" r:id="rId20"/>
    <p:sldId id="480" r:id="rId21"/>
    <p:sldId id="458" r:id="rId22"/>
    <p:sldId id="459" r:id="rId23"/>
    <p:sldId id="481" r:id="rId24"/>
    <p:sldId id="461" r:id="rId25"/>
    <p:sldId id="466" r:id="rId26"/>
    <p:sldId id="482" r:id="rId27"/>
    <p:sldId id="483" r:id="rId28"/>
    <p:sldId id="467" r:id="rId29"/>
    <p:sldId id="471" r:id="rId30"/>
    <p:sldId id="484" r:id="rId31"/>
    <p:sldId id="485" r:id="rId32"/>
    <p:sldId id="486" r:id="rId33"/>
    <p:sldId id="487" r:id="rId34"/>
    <p:sldId id="490" r:id="rId35"/>
    <p:sldId id="475" r:id="rId36"/>
    <p:sldId id="477" r:id="rId37"/>
    <p:sldId id="493" r:id="rId38"/>
    <p:sldId id="494" r:id="rId39"/>
    <p:sldId id="496" r:id="rId40"/>
    <p:sldId id="497" r:id="rId41"/>
    <p:sldId id="498" r:id="rId42"/>
    <p:sldId id="500" r:id="rId43"/>
    <p:sldId id="501" r:id="rId44"/>
    <p:sldId id="502" r:id="rId45"/>
    <p:sldId id="503" r:id="rId46"/>
    <p:sldId id="504" r:id="rId47"/>
    <p:sldId id="505" r:id="rId48"/>
    <p:sldId id="317" r:id="rId49"/>
  </p:sldIdLst>
  <p:sldSz cx="13004800" cy="9753600"/>
  <p:notesSz cx="6858000" cy="9144000"/>
  <p:defaultTextStyle>
    <a:lvl1pPr algn="ctr" defTabSz="584200">
      <a:defRPr sz="4200">
        <a:latin typeface="+mn-lt"/>
        <a:ea typeface="+mn-ea"/>
        <a:cs typeface="+mn-cs"/>
        <a:sym typeface="Gill Sans"/>
      </a:defRPr>
    </a:lvl1pPr>
    <a:lvl2pPr indent="342900" algn="ctr" defTabSz="584200">
      <a:defRPr sz="4200">
        <a:latin typeface="+mn-lt"/>
        <a:ea typeface="+mn-ea"/>
        <a:cs typeface="+mn-cs"/>
        <a:sym typeface="Gill Sans"/>
      </a:defRPr>
    </a:lvl2pPr>
    <a:lvl3pPr indent="685800" algn="ctr" defTabSz="584200">
      <a:defRPr sz="4200">
        <a:latin typeface="+mn-lt"/>
        <a:ea typeface="+mn-ea"/>
        <a:cs typeface="+mn-cs"/>
        <a:sym typeface="Gill Sans"/>
      </a:defRPr>
    </a:lvl3pPr>
    <a:lvl4pPr indent="1028700" algn="ctr" defTabSz="584200">
      <a:defRPr sz="4200">
        <a:latin typeface="+mn-lt"/>
        <a:ea typeface="+mn-ea"/>
        <a:cs typeface="+mn-cs"/>
        <a:sym typeface="Gill Sans"/>
      </a:defRPr>
    </a:lvl4pPr>
    <a:lvl5pPr indent="1371600" algn="ctr" defTabSz="584200">
      <a:defRPr sz="4200">
        <a:latin typeface="+mn-lt"/>
        <a:ea typeface="+mn-ea"/>
        <a:cs typeface="+mn-cs"/>
        <a:sym typeface="Gill Sans"/>
      </a:defRPr>
    </a:lvl5pPr>
    <a:lvl6pPr indent="1714500" algn="ctr" defTabSz="584200">
      <a:defRPr sz="4200">
        <a:latin typeface="+mn-lt"/>
        <a:ea typeface="+mn-ea"/>
        <a:cs typeface="+mn-cs"/>
        <a:sym typeface="Gill Sans"/>
      </a:defRPr>
    </a:lvl6pPr>
    <a:lvl7pPr indent="2057400" algn="ctr" defTabSz="584200">
      <a:defRPr sz="4200">
        <a:latin typeface="+mn-lt"/>
        <a:ea typeface="+mn-ea"/>
        <a:cs typeface="+mn-cs"/>
        <a:sym typeface="Gill Sans"/>
      </a:defRPr>
    </a:lvl7pPr>
    <a:lvl8pPr indent="2400300" algn="ctr" defTabSz="584200">
      <a:defRPr sz="4200">
        <a:latin typeface="+mn-lt"/>
        <a:ea typeface="+mn-ea"/>
        <a:cs typeface="+mn-cs"/>
        <a:sym typeface="Gill Sans"/>
      </a:defRPr>
    </a:lvl8pPr>
    <a:lvl9pPr indent="2743200" algn="ctr" defTabSz="584200">
      <a:defRPr sz="4200"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E1242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CDFE2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E78C3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394F8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B4EB3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solidFill>
            <a:srgbClr val="D9D9D9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FC32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0DDCD"/>
          </a:solidFill>
        </a:fill>
      </a:tcStyle>
    </a:wholeTbl>
    <a:band2H>
      <a:tcTxStyle/>
      <a:tcStyle>
        <a:tcBdr/>
        <a:fill>
          <a:solidFill>
            <a:srgbClr val="D2CFC5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7D8B87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D6DFDF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C5C7C8"/>
          </a:solidFill>
        </a:fill>
      </a:tcStyle>
    </a:wholeTbl>
    <a:band2H>
      <a:tcTxStyle/>
      <a:tcStyle>
        <a:tcBdr/>
        <a:fill>
          <a:solidFill>
            <a:srgbClr val="D6D6D7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1454E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D8086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26972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8EAEA"/>
          </a:solidFill>
        </a:fill>
      </a:tcStyle>
    </a:band2H>
    <a:firstCol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8BBBD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88" autoAdjust="0"/>
    <p:restoredTop sz="77976" autoAdjust="0"/>
  </p:normalViewPr>
  <p:slideViewPr>
    <p:cSldViewPr>
      <p:cViewPr>
        <p:scale>
          <a:sx n="40" d="100"/>
          <a:sy n="40" d="100"/>
        </p:scale>
        <p:origin x="-306" y="-21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20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8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9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1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2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3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4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5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6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7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29778095919827E-2"/>
          <c:y val="2.3952195986587269E-2"/>
          <c:w val="0.93777022190408021"/>
          <c:h val="0.919380703979797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E9C-5246-962E-C3FEE8C3062B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9C-5246-962E-C3FEE8C3062B}"/>
              </c:ext>
            </c:extLst>
          </c:dPt>
          <c:dLbls>
            <c:dLbl>
              <c:idx val="0"/>
              <c:layout>
                <c:manualLayout>
                  <c:x val="3.5555555555555556E-2"/>
                  <c:y val="-0.479729729729729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111111111111111E-2"/>
                  <c:y val="-0.477477477477477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9C-5246-962E-C3FEE8C30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988480"/>
        <c:axId val="132027136"/>
      </c:barChart>
      <c:catAx>
        <c:axId val="13198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2027136"/>
        <c:crosses val="autoZero"/>
        <c:auto val="1"/>
        <c:lblAlgn val="ctr"/>
        <c:lblOffset val="1"/>
        <c:noMultiLvlLbl val="0"/>
      </c:catAx>
      <c:valAx>
        <c:axId val="13202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1988480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9933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4"/>
            <c:invertIfNegative val="0"/>
            <c:bubble3D val="0"/>
            <c:spPr>
              <a:solidFill>
                <a:srgbClr val="7030A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Sheet1!$B$2:$B$6</c:f>
              <c:strCache>
                <c:ptCount val="5"/>
                <c:pt idx="0">
                  <c:v>60-64</c:v>
                </c:pt>
                <c:pt idx="1">
                  <c:v>65-69</c:v>
                </c:pt>
                <c:pt idx="2">
                  <c:v>70-74</c:v>
                </c:pt>
                <c:pt idx="3">
                  <c:v>75-79</c:v>
                </c:pt>
                <c:pt idx="4">
                  <c:v>80+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0.19</c:v>
                </c:pt>
                <c:pt idx="1">
                  <c:v>0.21</c:v>
                </c:pt>
                <c:pt idx="2">
                  <c:v>0.23</c:v>
                </c:pt>
                <c:pt idx="3">
                  <c:v>0.16</c:v>
                </c:pt>
                <c:pt idx="4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833280"/>
        <c:axId val="132834816"/>
      </c:barChart>
      <c:catAx>
        <c:axId val="132833280"/>
        <c:scaling>
          <c:orientation val="minMax"/>
        </c:scaling>
        <c:delete val="0"/>
        <c:axPos val="b"/>
        <c:majorTickMark val="out"/>
        <c:minorTickMark val="none"/>
        <c:tickLblPos val="nextTo"/>
        <c:crossAx val="132834816"/>
        <c:crosses val="autoZero"/>
        <c:auto val="1"/>
        <c:lblAlgn val="ctr"/>
        <c:lblOffset val="100"/>
        <c:noMultiLvlLbl val="0"/>
      </c:catAx>
      <c:valAx>
        <c:axId val="1328348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2833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Sheet1!$B$2:$B$3</c:f>
              <c:strCache>
                <c:ptCount val="2"/>
                <c:pt idx="0">
                  <c:v>Rural</c:v>
                </c:pt>
                <c:pt idx="1">
                  <c:v>Urban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0.48599999999999999</c:v>
                </c:pt>
                <c:pt idx="1">
                  <c:v>0.51400000000000001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488448"/>
        <c:axId val="134489984"/>
      </c:barChart>
      <c:catAx>
        <c:axId val="134488448"/>
        <c:scaling>
          <c:orientation val="minMax"/>
        </c:scaling>
        <c:delete val="0"/>
        <c:axPos val="b"/>
        <c:majorTickMark val="out"/>
        <c:minorTickMark val="none"/>
        <c:tickLblPos val="nextTo"/>
        <c:crossAx val="134489984"/>
        <c:crossesAt val="0"/>
        <c:auto val="1"/>
        <c:lblAlgn val="ctr"/>
        <c:lblOffset val="100"/>
        <c:noMultiLvlLbl val="0"/>
      </c:catAx>
      <c:valAx>
        <c:axId val="134489984"/>
        <c:scaling>
          <c:orientation val="minMax"/>
          <c:min val="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4488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8366738248628"/>
          <c:y val="5.0995599234306237E-2"/>
          <c:w val="0.79801181102362206"/>
          <c:h val="0.45353919575842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Concerned About Home Condition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rgbClr val="0070C0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A06-1948-8607-BB15EB9FD567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A06-1948-8607-BB15EB9FD567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A06-1948-8607-BB15EB9FD567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A06-1948-8607-BB15EB9FD567}"/>
              </c:ext>
            </c:extLst>
          </c:dPt>
          <c:dLbls>
            <c:dLbl>
              <c:idx val="0"/>
              <c:layout>
                <c:manualLayout>
                  <c:x val="1.556808239879106E-2"/>
                  <c:y val="-2.7360837707786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06-1948-8607-BB15EB9FD567}"/>
                </c:ext>
              </c:extLst>
            </c:dLbl>
            <c:dLbl>
              <c:idx val="1"/>
              <c:layout>
                <c:manualLayout>
                  <c:x val="9.7872425037778907E-3"/>
                  <c:y val="-2.9398034230096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6-1948-8607-BB15EB9FD567}"/>
                </c:ext>
              </c:extLst>
            </c:dLbl>
            <c:dLbl>
              <c:idx val="2"/>
              <c:layout>
                <c:manualLayout>
                  <c:x val="8.1696890161457557E-3"/>
                  <c:y val="-8.6861944991251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06-1948-8607-BB15EB9FD567}"/>
                </c:ext>
              </c:extLst>
            </c:dLbl>
            <c:dLbl>
              <c:idx val="3"/>
              <c:layout>
                <c:manualLayout>
                  <c:x val="1.0694941541398235E-2"/>
                  <c:y val="-1.3616681703849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06-1948-8607-BB15EB9FD567}"/>
                </c:ext>
              </c:extLst>
            </c:dLbl>
            <c:dLbl>
              <c:idx val="4"/>
              <c:layout>
                <c:manualLayout>
                  <c:x val="1.0101010101010102E-2"/>
                  <c:y val="-1.0850694444444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06-1948-8607-BB15EB9FD567}"/>
                </c:ext>
              </c:extLst>
            </c:dLbl>
            <c:dLbl>
              <c:idx val="7"/>
              <c:layout>
                <c:manualLayout>
                  <c:x val="2.52525252525252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Not Enough Handrails/Grab Bars</c:v>
                </c:pt>
                <c:pt idx="1">
                  <c:v>Home in Need of Minor Repairs</c:v>
                </c:pt>
                <c:pt idx="2">
                  <c:v>Poor Water Quality</c:v>
                </c:pt>
                <c:pt idx="3">
                  <c:v>Too Cluttered</c:v>
                </c:pt>
                <c:pt idx="4">
                  <c:v>Need Smoke Detector</c:v>
                </c:pt>
                <c:pt idx="5">
                  <c:v>Need a Ramp</c:v>
                </c:pt>
                <c:pt idx="6">
                  <c:v>Presence of Mold</c:v>
                </c:pt>
                <c:pt idx="7">
                  <c:v>No Safety Concerns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0.13400000000000001</c:v>
                </c:pt>
                <c:pt idx="1">
                  <c:v>0.113</c:v>
                </c:pt>
                <c:pt idx="2">
                  <c:v>7.1999999999999995E-2</c:v>
                </c:pt>
                <c:pt idx="3">
                  <c:v>6.2E-2</c:v>
                </c:pt>
                <c:pt idx="4">
                  <c:v>4.8000000000000001E-2</c:v>
                </c:pt>
                <c:pt idx="5">
                  <c:v>3.4000000000000002E-2</c:v>
                </c:pt>
                <c:pt idx="6">
                  <c:v>2.4E-2</c:v>
                </c:pt>
                <c:pt idx="7">
                  <c:v>0.312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A06-1948-8607-BB15EB9FD5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4712320"/>
        <c:axId val="134715264"/>
      </c:barChart>
      <c:catAx>
        <c:axId val="13471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34715264"/>
        <c:crosses val="autoZero"/>
        <c:auto val="1"/>
        <c:lblAlgn val="ctr"/>
        <c:lblOffset val="100"/>
        <c:noMultiLvlLbl val="0"/>
      </c:catAx>
      <c:valAx>
        <c:axId val="134715264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134712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Sheet1!$B$3:$B$7</c:f>
              <c:strCache>
                <c:ptCount val="5"/>
                <c:pt idx="0">
                  <c:v>Drive Themselves</c:v>
                </c:pt>
                <c:pt idx="1">
                  <c:v>Ride From Spouse/Family</c:v>
                </c:pt>
                <c:pt idx="2">
                  <c:v>Public Transportation Doesn't Meet Needs</c:v>
                </c:pt>
                <c:pt idx="3">
                  <c:v>Paying For Ride Is Too Expensive</c:v>
                </c:pt>
                <c:pt idx="4">
                  <c:v>Other</c:v>
                </c:pt>
              </c:strCache>
            </c:strRef>
          </c:cat>
          <c:val>
            <c:numRef>
              <c:f>Sheet1!$C$3:$C$7</c:f>
              <c:numCache>
                <c:formatCode>0.0%</c:formatCode>
                <c:ptCount val="5"/>
                <c:pt idx="0">
                  <c:v>0.84199999999999997</c:v>
                </c:pt>
                <c:pt idx="1">
                  <c:v>0.10299999999999999</c:v>
                </c:pt>
                <c:pt idx="2">
                  <c:v>1.7000000000000001E-2</c:v>
                </c:pt>
                <c:pt idx="3">
                  <c:v>7.0000000000000001E-3</c:v>
                </c:pt>
                <c:pt idx="4">
                  <c:v>3.1E-2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283072"/>
        <c:axId val="135284608"/>
      </c:barChart>
      <c:catAx>
        <c:axId val="135283072"/>
        <c:scaling>
          <c:orientation val="minMax"/>
        </c:scaling>
        <c:delete val="0"/>
        <c:axPos val="b"/>
        <c:majorTickMark val="out"/>
        <c:minorTickMark val="none"/>
        <c:tickLblPos val="nextTo"/>
        <c:crossAx val="135284608"/>
        <c:crosses val="autoZero"/>
        <c:auto val="1"/>
        <c:lblAlgn val="ctr"/>
        <c:lblOffset val="100"/>
        <c:noMultiLvlLbl val="0"/>
      </c:catAx>
      <c:valAx>
        <c:axId val="13528460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35283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PowerPoint]Sheet1'!$C$1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PowerPoint]Sheet1'!$B$2:$B$8</c:f>
              <c:strCache>
                <c:ptCount val="7"/>
                <c:pt idx="0">
                  <c:v>Not Able To Do Things I Enjoy</c:v>
                </c:pt>
                <c:pt idx="1">
                  <c:v>Coping With Pain</c:v>
                </c:pt>
                <c:pt idx="2">
                  <c:v>Fear of Falling</c:v>
                </c:pt>
                <c:pt idx="3">
                  <c:v>Paying For Health Care</c:v>
                </c:pt>
                <c:pt idx="4">
                  <c:v>Losing My Independence</c:v>
                </c:pt>
                <c:pt idx="5">
                  <c:v>Other Health Concerns</c:v>
                </c:pt>
                <c:pt idx="6">
                  <c:v>No Health Concerns</c:v>
                </c:pt>
              </c:strCache>
            </c:strRef>
          </c:cat>
          <c:val>
            <c:numRef>
              <c:f>'[Chart in Microsoft PowerPoint]Sheet1'!$C$2:$C$8</c:f>
              <c:numCache>
                <c:formatCode>0.0%</c:formatCode>
                <c:ptCount val="7"/>
                <c:pt idx="0">
                  <c:v>0.22900000000000001</c:v>
                </c:pt>
                <c:pt idx="1">
                  <c:v>0.22900000000000001</c:v>
                </c:pt>
                <c:pt idx="2">
                  <c:v>0.16400000000000001</c:v>
                </c:pt>
                <c:pt idx="3">
                  <c:v>0.161</c:v>
                </c:pt>
                <c:pt idx="4">
                  <c:v>0.154</c:v>
                </c:pt>
                <c:pt idx="5">
                  <c:v>0.14699999999999999</c:v>
                </c:pt>
                <c:pt idx="6">
                  <c:v>0.308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541888"/>
        <c:axId val="135543424"/>
      </c:barChart>
      <c:catAx>
        <c:axId val="135541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35543424"/>
        <c:crosses val="autoZero"/>
        <c:auto val="1"/>
        <c:lblAlgn val="ctr"/>
        <c:lblOffset val="100"/>
        <c:noMultiLvlLbl val="0"/>
      </c:catAx>
      <c:valAx>
        <c:axId val="13554342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35541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Doctor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Sheet1!$C$3</c:f>
              <c:numCache>
                <c:formatCode>0.0%</c:formatCode>
                <c:ptCount val="1"/>
                <c:pt idx="0">
                  <c:v>9.1999999999999998E-2</c:v>
                </c:pt>
              </c:numCache>
            </c:numRef>
          </c:val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Dentist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Sheet1!$C$4</c:f>
              <c:numCache>
                <c:formatCode>0.0%</c:formatCode>
                <c:ptCount val="1"/>
                <c:pt idx="0">
                  <c:v>0.158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003456"/>
        <c:axId val="144005376"/>
      </c:barChart>
      <c:catAx>
        <c:axId val="144003456"/>
        <c:scaling>
          <c:orientation val="minMax"/>
        </c:scaling>
        <c:delete val="0"/>
        <c:axPos val="b"/>
        <c:majorTickMark val="out"/>
        <c:minorTickMark val="none"/>
        <c:tickLblPos val="nextTo"/>
        <c:crossAx val="144005376"/>
        <c:crosses val="autoZero"/>
        <c:auto val="1"/>
        <c:lblAlgn val="ctr"/>
        <c:lblOffset val="100"/>
        <c:noMultiLvlLbl val="0"/>
      </c:catAx>
      <c:valAx>
        <c:axId val="14400537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440034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Sheet1!$C$4:$C$7</c:f>
              <c:numCache>
                <c:formatCode>0.0%</c:formatCode>
                <c:ptCount val="4"/>
                <c:pt idx="0">
                  <c:v>0.318</c:v>
                </c:pt>
                <c:pt idx="1">
                  <c:v>0.41399999999999998</c:v>
                </c:pt>
                <c:pt idx="2">
                  <c:v>0.23599999999999999</c:v>
                </c:pt>
                <c:pt idx="3">
                  <c:v>3.1E-2</c:v>
                </c:pt>
              </c:numCache>
            </c:numRef>
          </c:val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&lt;25K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Sheet1!$D$4:$D$7</c:f>
              <c:numCache>
                <c:formatCode>General</c:formatCode>
                <c:ptCount val="4"/>
                <c:pt idx="0" formatCode="0.0%">
                  <c:v>0.16700000000000001</c:v>
                </c:pt>
                <c:pt idx="2" formatCode="0.0%">
                  <c:v>0.40600000000000003</c:v>
                </c:pt>
              </c:numCache>
            </c:numRef>
          </c:val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&gt;25K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Sheet1!$B$4:$B$7</c:f>
              <c:strCache>
                <c:ptCount val="4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Sheet1!$E$4:$E$7</c:f>
              <c:numCache>
                <c:formatCode>General</c:formatCode>
                <c:ptCount val="4"/>
                <c:pt idx="0" formatCode="0.0%">
                  <c:v>0.39300000000000002</c:v>
                </c:pt>
                <c:pt idx="2" formatCode="0.0%">
                  <c:v>0.153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399552"/>
        <c:axId val="139401088"/>
      </c:barChart>
      <c:catAx>
        <c:axId val="139399552"/>
        <c:scaling>
          <c:orientation val="minMax"/>
        </c:scaling>
        <c:delete val="0"/>
        <c:axPos val="b"/>
        <c:majorTickMark val="out"/>
        <c:minorTickMark val="none"/>
        <c:tickLblPos val="nextTo"/>
        <c:crossAx val="139401088"/>
        <c:crosses val="autoZero"/>
        <c:auto val="1"/>
        <c:lblAlgn val="ctr"/>
        <c:lblOffset val="100"/>
        <c:noMultiLvlLbl val="0"/>
      </c:catAx>
      <c:valAx>
        <c:axId val="13940108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393995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Sheet1!$B$2:$B$13</c:f>
              <c:strCache>
                <c:ptCount val="12"/>
                <c:pt idx="0">
                  <c:v>Inability To Do Things I Used To Do</c:v>
                </c:pt>
                <c:pt idx="1">
                  <c:v>Loss of A Loved One</c:v>
                </c:pt>
                <c:pt idx="2">
                  <c:v>My Declining Health</c:v>
                </c:pt>
                <c:pt idx="3">
                  <c:v>Having Enough of The Right Kind of Food To Eat</c:v>
                </c:pt>
                <c:pt idx="4">
                  <c:v>Other Sad or Stressful Events</c:v>
                </c:pt>
                <c:pt idx="5">
                  <c:v>Financial Difficulties/Trouble Paying Bills</c:v>
                </c:pt>
                <c:pt idx="6">
                  <c:v>Loss of Independence</c:v>
                </c:pt>
                <c:pt idx="7">
                  <c:v>Other Relationship Problems</c:v>
                </c:pt>
                <c:pt idx="8">
                  <c:v>Being Stuck At Home Without Transportation</c:v>
                </c:pt>
                <c:pt idx="9">
                  <c:v>Problems Getting Health Care Needed</c:v>
                </c:pt>
                <c:pt idx="10">
                  <c:v>Social Isolation</c:v>
                </c:pt>
                <c:pt idx="11">
                  <c:v>Trouble With My Home or Neighborhood</c:v>
                </c:pt>
              </c:strCache>
            </c:strRef>
          </c:cat>
          <c:val>
            <c:numRef>
              <c:f>Sheet1!$C$2:$C$13</c:f>
              <c:numCache>
                <c:formatCode>0.0%</c:formatCode>
                <c:ptCount val="12"/>
                <c:pt idx="0">
                  <c:v>0.32900000000000001</c:v>
                </c:pt>
                <c:pt idx="1">
                  <c:v>0.26700000000000002</c:v>
                </c:pt>
                <c:pt idx="2">
                  <c:v>0.16400000000000001</c:v>
                </c:pt>
                <c:pt idx="3">
                  <c:v>0.158</c:v>
                </c:pt>
                <c:pt idx="4">
                  <c:v>0.14399999999999999</c:v>
                </c:pt>
                <c:pt idx="5">
                  <c:v>0.13</c:v>
                </c:pt>
                <c:pt idx="6">
                  <c:v>0.11600000000000001</c:v>
                </c:pt>
                <c:pt idx="7">
                  <c:v>6.5000000000000002E-2</c:v>
                </c:pt>
                <c:pt idx="8">
                  <c:v>5.5E-2</c:v>
                </c:pt>
                <c:pt idx="9">
                  <c:v>4.8000000000000001E-2</c:v>
                </c:pt>
                <c:pt idx="10">
                  <c:v>4.4999999999999998E-2</c:v>
                </c:pt>
                <c:pt idx="11">
                  <c:v>2.7E-2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016128"/>
        <c:axId val="144017664"/>
      </c:barChart>
      <c:catAx>
        <c:axId val="144016128"/>
        <c:scaling>
          <c:orientation val="minMax"/>
        </c:scaling>
        <c:delete val="0"/>
        <c:axPos val="b"/>
        <c:majorTickMark val="out"/>
        <c:minorTickMark val="none"/>
        <c:tickLblPos val="nextTo"/>
        <c:crossAx val="144017664"/>
        <c:crosses val="autoZero"/>
        <c:auto val="1"/>
        <c:lblAlgn val="ctr"/>
        <c:lblOffset val="100"/>
        <c:noMultiLvlLbl val="0"/>
      </c:catAx>
      <c:valAx>
        <c:axId val="14401766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44016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Sheet1!$B$2:$B$10</c:f>
              <c:strCache>
                <c:ptCount val="9"/>
                <c:pt idx="0">
                  <c:v>Coffee, Tea, or Other Caffeine Drinks</c:v>
                </c:pt>
                <c:pt idx="1">
                  <c:v>Sweet Foods</c:v>
                </c:pt>
                <c:pt idx="2">
                  <c:v>Tobacco</c:v>
                </c:pt>
                <c:pt idx="3">
                  <c:v>Other Perscription Drugs</c:v>
                </c:pt>
                <c:pt idx="4">
                  <c:v>Sweet Beverages</c:v>
                </c:pt>
                <c:pt idx="5">
                  <c:v>Opioids/Narcotic Pain Medication</c:v>
                </c:pt>
                <c:pt idx="6">
                  <c:v>Marijuana</c:v>
                </c:pt>
                <c:pt idx="7">
                  <c:v>Alcohol</c:v>
                </c:pt>
                <c:pt idx="8">
                  <c:v>Illegal Drugs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0.182</c:v>
                </c:pt>
                <c:pt idx="1">
                  <c:v>0.11</c:v>
                </c:pt>
                <c:pt idx="2">
                  <c:v>6.2E-2</c:v>
                </c:pt>
                <c:pt idx="3">
                  <c:v>4.4999999999999998E-2</c:v>
                </c:pt>
                <c:pt idx="4">
                  <c:v>3.7999999999999999E-2</c:v>
                </c:pt>
                <c:pt idx="5">
                  <c:v>1.7000000000000001E-2</c:v>
                </c:pt>
                <c:pt idx="6">
                  <c:v>7.0000000000000001E-3</c:v>
                </c:pt>
                <c:pt idx="7">
                  <c:v>3.0000000000000001E-3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72640"/>
        <c:axId val="161074176"/>
      </c:barChart>
      <c:catAx>
        <c:axId val="161072640"/>
        <c:scaling>
          <c:orientation val="minMax"/>
        </c:scaling>
        <c:delete val="0"/>
        <c:axPos val="b"/>
        <c:majorTickMark val="out"/>
        <c:minorTickMark val="none"/>
        <c:tickLblPos val="nextTo"/>
        <c:crossAx val="161074176"/>
        <c:crosses val="autoZero"/>
        <c:auto val="1"/>
        <c:lblAlgn val="ctr"/>
        <c:lblOffset val="100"/>
        <c:noMultiLvlLbl val="0"/>
      </c:catAx>
      <c:valAx>
        <c:axId val="16107417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1072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Sheet1!$B$3:$B$4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Sheet1!$C$3:$C$4</c:f>
              <c:numCache>
                <c:formatCode>0.0%</c:formatCode>
                <c:ptCount val="2"/>
                <c:pt idx="0">
                  <c:v>0.26700000000000002</c:v>
                </c:pt>
                <c:pt idx="1">
                  <c:v>0.73299999999999998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103360"/>
        <c:axId val="131219840"/>
      </c:barChart>
      <c:catAx>
        <c:axId val="131103360"/>
        <c:scaling>
          <c:orientation val="minMax"/>
        </c:scaling>
        <c:delete val="0"/>
        <c:axPos val="b"/>
        <c:majorTickMark val="out"/>
        <c:minorTickMark val="none"/>
        <c:tickLblPos val="nextTo"/>
        <c:crossAx val="131219840"/>
        <c:crosses val="autoZero"/>
        <c:auto val="1"/>
        <c:lblAlgn val="ctr"/>
        <c:lblOffset val="100"/>
        <c:noMultiLvlLbl val="0"/>
      </c:catAx>
      <c:valAx>
        <c:axId val="13121984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31103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Sheet3!$D$2</c:f>
              <c:strCache>
                <c:ptCount val="1"/>
                <c:pt idx="0">
                  <c:v>Why They Are Not Working To Quit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Sheet3!$C$3:$C$8</c:f>
              <c:strCache>
                <c:ptCount val="6"/>
                <c:pt idx="0">
                  <c:v>Not Ready</c:v>
                </c:pt>
                <c:pt idx="1">
                  <c:v>Don't Know of Local Programs</c:v>
                </c:pt>
                <c:pt idx="2">
                  <c:v>Can't Get to Programs</c:v>
                </c:pt>
                <c:pt idx="3">
                  <c:v>Can't Afford It</c:v>
                </c:pt>
                <c:pt idx="4">
                  <c:v>Programs Are For Young People</c:v>
                </c:pt>
                <c:pt idx="5">
                  <c:v>Tried, Unsuccessful</c:v>
                </c:pt>
              </c:strCache>
            </c:strRef>
          </c:cat>
          <c:val>
            <c:numRef>
              <c:f>Sheet3!$D$3:$D$8</c:f>
              <c:numCache>
                <c:formatCode>0.00%</c:formatCode>
                <c:ptCount val="6"/>
                <c:pt idx="0">
                  <c:v>0.79700000000000004</c:v>
                </c:pt>
                <c:pt idx="1">
                  <c:v>1.4E-2</c:v>
                </c:pt>
                <c:pt idx="2">
                  <c:v>4.2999999999999997E-2</c:v>
                </c:pt>
                <c:pt idx="3">
                  <c:v>2.9000000000000001E-2</c:v>
                </c:pt>
                <c:pt idx="4">
                  <c:v>7.1999999999999995E-2</c:v>
                </c:pt>
                <c:pt idx="5">
                  <c:v>4.2999999999999997E-2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250048"/>
        <c:axId val="131251584"/>
      </c:barChart>
      <c:catAx>
        <c:axId val="131250048"/>
        <c:scaling>
          <c:orientation val="minMax"/>
        </c:scaling>
        <c:delete val="0"/>
        <c:axPos val="b"/>
        <c:majorTickMark val="out"/>
        <c:minorTickMark val="none"/>
        <c:tickLblPos val="nextTo"/>
        <c:crossAx val="131251584"/>
        <c:crosses val="autoZero"/>
        <c:auto val="1"/>
        <c:lblAlgn val="ctr"/>
        <c:lblOffset val="100"/>
        <c:noMultiLvlLbl val="0"/>
      </c:catAx>
      <c:valAx>
        <c:axId val="13125158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31250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0.14399999999999999</c:v>
                </c:pt>
                <c:pt idx="1">
                  <c:v>0.78400000000000003</c:v>
                </c:pt>
                <c:pt idx="2">
                  <c:v>7.1999999999999995E-2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75+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0.20499999999999999</c:v>
                </c:pt>
                <c:pt idx="1">
                  <c:v>0.72599999999999998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103936"/>
        <c:axId val="168105472"/>
      </c:barChart>
      <c:catAx>
        <c:axId val="168103936"/>
        <c:scaling>
          <c:orientation val="minMax"/>
        </c:scaling>
        <c:delete val="0"/>
        <c:axPos val="b"/>
        <c:majorTickMark val="out"/>
        <c:minorTickMark val="none"/>
        <c:tickLblPos val="nextTo"/>
        <c:crossAx val="168105472"/>
        <c:crosses val="autoZero"/>
        <c:auto val="1"/>
        <c:lblAlgn val="ctr"/>
        <c:lblOffset val="100"/>
        <c:noMultiLvlLbl val="0"/>
      </c:catAx>
      <c:valAx>
        <c:axId val="16810547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81039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0.188</c:v>
                </c:pt>
                <c:pt idx="1">
                  <c:v>0.75</c:v>
                </c:pt>
                <c:pt idx="2">
                  <c:v>6.2E-2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&lt;25K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0.29199999999999998</c:v>
                </c:pt>
                <c:pt idx="1">
                  <c:v>0.67700000000000005</c:v>
                </c:pt>
              </c:numCache>
            </c:numRef>
          </c:val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&gt;25K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Sheet1!$B$2:$B$4</c:f>
              <c:strCache>
                <c:ptCount val="3"/>
                <c:pt idx="0">
                  <c:v>Not Enough</c:v>
                </c:pt>
                <c:pt idx="1">
                  <c:v>About Enough</c:v>
                </c:pt>
                <c:pt idx="2">
                  <c:v>Too Much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 formatCode="0.0%">
                  <c:v>0.13800000000000001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187008"/>
        <c:axId val="168188544"/>
      </c:barChart>
      <c:catAx>
        <c:axId val="168187008"/>
        <c:scaling>
          <c:orientation val="minMax"/>
        </c:scaling>
        <c:delete val="0"/>
        <c:axPos val="b"/>
        <c:majorTickMark val="out"/>
        <c:minorTickMark val="none"/>
        <c:tickLblPos val="nextTo"/>
        <c:crossAx val="168188544"/>
        <c:crosses val="autoZero"/>
        <c:auto val="1"/>
        <c:lblAlgn val="ctr"/>
        <c:lblOffset val="100"/>
        <c:noMultiLvlLbl val="0"/>
      </c:catAx>
      <c:valAx>
        <c:axId val="16818854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8187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Sheet1!$B$2:$B$3</c:f>
              <c:strCache>
                <c:ptCount val="2"/>
                <c:pt idx="0">
                  <c:v>Total</c:v>
                </c:pt>
                <c:pt idx="1">
                  <c:v>&lt;25K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0.93200000000000005</c:v>
                </c:pt>
                <c:pt idx="1">
                  <c:v>0.875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402944"/>
        <c:axId val="168404480"/>
      </c:barChart>
      <c:catAx>
        <c:axId val="168402944"/>
        <c:scaling>
          <c:orientation val="minMax"/>
        </c:scaling>
        <c:delete val="0"/>
        <c:axPos val="b"/>
        <c:majorTickMark val="out"/>
        <c:minorTickMark val="none"/>
        <c:tickLblPos val="nextTo"/>
        <c:crossAx val="168404480"/>
        <c:crosses val="autoZero"/>
        <c:auto val="1"/>
        <c:lblAlgn val="ctr"/>
        <c:lblOffset val="100"/>
        <c:noMultiLvlLbl val="0"/>
      </c:catAx>
      <c:valAx>
        <c:axId val="168404480"/>
        <c:scaling>
          <c:orientation val="minMax"/>
          <c:min val="0.84000000000000008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8402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Sheet1!$B$2:$B$8</c:f>
              <c:strCache>
                <c:ptCount val="7"/>
                <c:pt idx="0">
                  <c:v>Participate in Senior Center Programs</c:v>
                </c:pt>
                <c:pt idx="1">
                  <c:v>Join Church, Social Club, Community Org.</c:v>
                </c:pt>
                <c:pt idx="2">
                  <c:v>Volunteer at Local School, Library, Charity</c:v>
                </c:pt>
                <c:pt idx="3">
                  <c:v>Participate in Group Wellness/Fitness Class</c:v>
                </c:pt>
                <c:pt idx="4">
                  <c:v>Eat Lunch at Senior Congrecate Dining Program</c:v>
                </c:pt>
                <c:pt idx="5">
                  <c:v>Becoming Active on Internet/Social Media</c:v>
                </c:pt>
                <c:pt idx="6">
                  <c:v>Receiving Calls From Fiendly Reassurance Phone Program</c:v>
                </c:pt>
              </c:strCache>
            </c:strRef>
          </c:cat>
          <c:val>
            <c:numRef>
              <c:f>Sheet1!$C$2:$C$8</c:f>
              <c:numCache>
                <c:formatCode>0.00%</c:formatCode>
                <c:ptCount val="7"/>
                <c:pt idx="0">
                  <c:v>0.63600000000000001</c:v>
                </c:pt>
                <c:pt idx="1">
                  <c:v>0.61399999999999999</c:v>
                </c:pt>
                <c:pt idx="2">
                  <c:v>0.5</c:v>
                </c:pt>
                <c:pt idx="3">
                  <c:v>0.45500000000000002</c:v>
                </c:pt>
                <c:pt idx="4">
                  <c:v>0.432</c:v>
                </c:pt>
                <c:pt idx="5">
                  <c:v>0.20499999999999999</c:v>
                </c:pt>
                <c:pt idx="6">
                  <c:v>0.159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454400"/>
        <c:axId val="168513536"/>
      </c:barChart>
      <c:catAx>
        <c:axId val="168454400"/>
        <c:scaling>
          <c:orientation val="minMax"/>
        </c:scaling>
        <c:delete val="0"/>
        <c:axPos val="b"/>
        <c:majorTickMark val="out"/>
        <c:minorTickMark val="none"/>
        <c:tickLblPos val="nextTo"/>
        <c:crossAx val="168513536"/>
        <c:crosses val="autoZero"/>
        <c:auto val="1"/>
        <c:lblAlgn val="ctr"/>
        <c:lblOffset val="100"/>
        <c:noMultiLvlLbl val="0"/>
      </c:catAx>
      <c:valAx>
        <c:axId val="16851353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68454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Sheet1!$B$2:$B$7</c:f>
              <c:strCache>
                <c:ptCount val="6"/>
                <c:pt idx="0">
                  <c:v>Don't Know of Such Programs</c:v>
                </c:pt>
                <c:pt idx="1">
                  <c:v>Too Sick/Disabled to Participate</c:v>
                </c:pt>
                <c:pt idx="2">
                  <c:v>Cannot Afford It</c:v>
                </c:pt>
                <c:pt idx="3">
                  <c:v>Prefer To Be With Younger People</c:v>
                </c:pt>
                <c:pt idx="4">
                  <c:v>Don't Want To Be With People In The Programs</c:v>
                </c:pt>
                <c:pt idx="5">
                  <c:v>Don't Have A Way To Get There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0.13700000000000001</c:v>
                </c:pt>
                <c:pt idx="1">
                  <c:v>0.127</c:v>
                </c:pt>
                <c:pt idx="2">
                  <c:v>0.11600000000000001</c:v>
                </c:pt>
                <c:pt idx="3">
                  <c:v>0.11600000000000001</c:v>
                </c:pt>
                <c:pt idx="4">
                  <c:v>7.9000000000000001E-2</c:v>
                </c:pt>
                <c:pt idx="5">
                  <c:v>7.1999999999999995E-2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628992"/>
        <c:axId val="168630528"/>
      </c:barChart>
      <c:catAx>
        <c:axId val="168628992"/>
        <c:scaling>
          <c:orientation val="minMax"/>
        </c:scaling>
        <c:delete val="0"/>
        <c:axPos val="b"/>
        <c:majorTickMark val="out"/>
        <c:minorTickMark val="none"/>
        <c:tickLblPos val="nextTo"/>
        <c:crossAx val="168630528"/>
        <c:crosses val="autoZero"/>
        <c:auto val="1"/>
        <c:lblAlgn val="ctr"/>
        <c:lblOffset val="100"/>
        <c:noMultiLvlLbl val="0"/>
      </c:catAx>
      <c:valAx>
        <c:axId val="16863052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8628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Sheet1!$B$2:$B$10</c:f>
              <c:strCache>
                <c:ptCount val="9"/>
                <c:pt idx="0">
                  <c:v>Physical/Verbal abuse</c:v>
                </c:pt>
                <c:pt idx="1">
                  <c:v>Inability to Make Ends Meet Financially</c:v>
                </c:pt>
                <c:pt idx="2">
                  <c:v>Loss of Physical Mobility</c:v>
                </c:pt>
                <c:pt idx="3">
                  <c:v>Lack of Transportation</c:v>
                </c:pt>
                <c:pt idx="4">
                  <c:v>Loneliness/Isolation</c:v>
                </c:pt>
                <c:pt idx="5">
                  <c:v>Financial Abuse/Exploitation</c:v>
                </c:pt>
                <c:pt idx="6">
                  <c:v>Inadequate Housing</c:v>
                </c:pt>
                <c:pt idx="7">
                  <c:v>Receiving Appropriate Medical Care</c:v>
                </c:pt>
                <c:pt idx="8">
                  <c:v>Inability to Cook and Eat Healthy Meals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0.27400000000000002</c:v>
                </c:pt>
                <c:pt idx="1">
                  <c:v>0.25600000000000001</c:v>
                </c:pt>
                <c:pt idx="2">
                  <c:v>0.14799999999999999</c:v>
                </c:pt>
                <c:pt idx="3">
                  <c:v>0.112</c:v>
                </c:pt>
                <c:pt idx="4">
                  <c:v>0.108</c:v>
                </c:pt>
                <c:pt idx="5">
                  <c:v>3.5999999999999997E-2</c:v>
                </c:pt>
                <c:pt idx="6">
                  <c:v>2.7E-2</c:v>
                </c:pt>
                <c:pt idx="7">
                  <c:v>2.7E-2</c:v>
                </c:pt>
                <c:pt idx="8">
                  <c:v>1.2999999999999999E-2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699392"/>
        <c:axId val="168700928"/>
      </c:barChart>
      <c:catAx>
        <c:axId val="168699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68700928"/>
        <c:crosses val="autoZero"/>
        <c:auto val="1"/>
        <c:lblAlgn val="ctr"/>
        <c:lblOffset val="100"/>
        <c:noMultiLvlLbl val="0"/>
      </c:catAx>
      <c:valAx>
        <c:axId val="16870092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8699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numFmt formatCode="0.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Sheet1!$B$2:$B$14</c:f>
              <c:strCache>
                <c:ptCount val="13"/>
                <c:pt idx="0">
                  <c:v>Walking/Climbing Stairs</c:v>
                </c:pt>
                <c:pt idx="1">
                  <c:v>Snow Removal</c:v>
                </c:pt>
                <c:pt idx="2">
                  <c:v>Lawn Mowing/Yard Care</c:v>
                </c:pt>
                <c:pt idx="3">
                  <c:v>Household Maintenance</c:v>
                </c:pt>
                <c:pt idx="4">
                  <c:v>Shopping/Running Errands Alone</c:v>
                </c:pt>
                <c:pt idx="5">
                  <c:v>House Cleaning</c:v>
                </c:pt>
                <c:pt idx="6">
                  <c:v>Concentration, Memory, or Making Decisions</c:v>
                </c:pt>
                <c:pt idx="7">
                  <c:v>Caring For Child, Grandchild, Spouse, or Parent</c:v>
                </c:pt>
                <c:pt idx="8">
                  <c:v>Managing Finances/Paying Bills</c:v>
                </c:pt>
                <c:pt idx="9">
                  <c:v>Social Involvement</c:v>
                </c:pt>
                <c:pt idx="10">
                  <c:v>Managing Health/Medication</c:v>
                </c:pt>
                <c:pt idx="11">
                  <c:v>Preparing Meals</c:v>
                </c:pt>
                <c:pt idx="12">
                  <c:v>Dressing or Bathing</c:v>
                </c:pt>
              </c:strCache>
            </c:strRef>
          </c:cat>
          <c:val>
            <c:numRef>
              <c:f>Sheet1!$C$2:$C$14</c:f>
              <c:numCache>
                <c:formatCode>0.0%</c:formatCode>
                <c:ptCount val="13"/>
                <c:pt idx="0">
                  <c:v>0.29099999999999998</c:v>
                </c:pt>
                <c:pt idx="1">
                  <c:v>0.182</c:v>
                </c:pt>
                <c:pt idx="2">
                  <c:v>0.17100000000000001</c:v>
                </c:pt>
                <c:pt idx="3">
                  <c:v>0.154</c:v>
                </c:pt>
                <c:pt idx="4">
                  <c:v>0.11600000000000001</c:v>
                </c:pt>
                <c:pt idx="5">
                  <c:v>0.10299999999999999</c:v>
                </c:pt>
                <c:pt idx="6">
                  <c:v>0.10299999999999999</c:v>
                </c:pt>
                <c:pt idx="7">
                  <c:v>7.4999999999999997E-2</c:v>
                </c:pt>
                <c:pt idx="8">
                  <c:v>5.5E-2</c:v>
                </c:pt>
                <c:pt idx="9">
                  <c:v>5.0999999999999997E-2</c:v>
                </c:pt>
                <c:pt idx="10">
                  <c:v>4.8000000000000001E-2</c:v>
                </c:pt>
                <c:pt idx="11">
                  <c:v>4.1000000000000002E-2</c:v>
                </c:pt>
                <c:pt idx="12">
                  <c:v>3.4000000000000002E-2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424640"/>
        <c:axId val="131426176"/>
      </c:barChart>
      <c:catAx>
        <c:axId val="131424640"/>
        <c:scaling>
          <c:orientation val="minMax"/>
        </c:scaling>
        <c:delete val="0"/>
        <c:axPos val="b"/>
        <c:majorTickMark val="out"/>
        <c:minorTickMark val="none"/>
        <c:tickLblPos val="nextTo"/>
        <c:crossAx val="131426176"/>
        <c:crosses val="autoZero"/>
        <c:auto val="1"/>
        <c:lblAlgn val="ctr"/>
        <c:lblOffset val="100"/>
        <c:noMultiLvlLbl val="0"/>
      </c:catAx>
      <c:valAx>
        <c:axId val="13142617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31424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Sure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0.84599999999999997</c:v>
                </c:pt>
                <c:pt idx="1">
                  <c:v>0.113</c:v>
                </c:pt>
                <c:pt idx="2">
                  <c:v>4.1000000000000002E-2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861696"/>
        <c:axId val="168863232"/>
      </c:barChart>
      <c:catAx>
        <c:axId val="168861696"/>
        <c:scaling>
          <c:orientation val="minMax"/>
        </c:scaling>
        <c:delete val="0"/>
        <c:axPos val="b"/>
        <c:majorTickMark val="out"/>
        <c:minorTickMark val="none"/>
        <c:tickLblPos val="nextTo"/>
        <c:crossAx val="168863232"/>
        <c:crosses val="autoZero"/>
        <c:auto val="1"/>
        <c:lblAlgn val="ctr"/>
        <c:lblOffset val="100"/>
        <c:noMultiLvlLbl val="0"/>
      </c:catAx>
      <c:valAx>
        <c:axId val="16886323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8861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Sheet1!$B$2:$B$3</c:f>
              <c:strCache>
                <c:ptCount val="2"/>
                <c:pt idx="0">
                  <c:v>At or Below $25,365 </c:v>
                </c:pt>
                <c:pt idx="1">
                  <c:v>Above $25,365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0.32900000000000001</c:v>
                </c:pt>
                <c:pt idx="1">
                  <c:v>0.67100000000000004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030016"/>
        <c:axId val="169031552"/>
      </c:barChart>
      <c:catAx>
        <c:axId val="169030016"/>
        <c:scaling>
          <c:orientation val="minMax"/>
        </c:scaling>
        <c:delete val="0"/>
        <c:axPos val="b"/>
        <c:majorTickMark val="out"/>
        <c:minorTickMark val="none"/>
        <c:tickLblPos val="nextTo"/>
        <c:crossAx val="169031552"/>
        <c:crosses val="autoZero"/>
        <c:auto val="1"/>
        <c:lblAlgn val="ctr"/>
        <c:lblOffset val="100"/>
        <c:noMultiLvlLbl val="0"/>
      </c:catAx>
      <c:valAx>
        <c:axId val="16903155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69030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CECFF">
                  <a:lumMod val="5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Sheet1!$B$3:$B$5</c:f>
              <c:strCache>
                <c:ptCount val="3"/>
                <c:pt idx="0">
                  <c:v>Comfortably Afford to Pay Bills</c:v>
                </c:pt>
                <c:pt idx="1">
                  <c:v>Can Afford to Pay Bills if Careful</c:v>
                </c:pt>
                <c:pt idx="2">
                  <c:v>Have Trouble Paying Bills No Matter What</c:v>
                </c:pt>
              </c:strCache>
            </c:strRef>
          </c:cat>
          <c:val>
            <c:numRef>
              <c:f>Sheet1!$C$3:$C$5</c:f>
              <c:numCache>
                <c:formatCode>0.0%</c:formatCode>
                <c:ptCount val="3"/>
                <c:pt idx="0">
                  <c:v>0.57899999999999996</c:v>
                </c:pt>
                <c:pt idx="1">
                  <c:v>0.36</c:v>
                </c:pt>
                <c:pt idx="2">
                  <c:v>6.2E-2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471424"/>
        <c:axId val="106472960"/>
      </c:barChart>
      <c:catAx>
        <c:axId val="106471424"/>
        <c:scaling>
          <c:orientation val="minMax"/>
        </c:scaling>
        <c:delete val="0"/>
        <c:axPos val="b"/>
        <c:majorTickMark val="out"/>
        <c:minorTickMark val="none"/>
        <c:tickLblPos val="nextTo"/>
        <c:crossAx val="106472960"/>
        <c:crosses val="autoZero"/>
        <c:auto val="1"/>
        <c:lblAlgn val="ctr"/>
        <c:lblOffset val="100"/>
        <c:noMultiLvlLbl val="0"/>
      </c:catAx>
      <c:valAx>
        <c:axId val="10647296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06471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Sheet1!$B$3:$B$7</c:f>
              <c:strCache>
                <c:ptCount val="5"/>
                <c:pt idx="0">
                  <c:v>No Debt</c:v>
                </c:pt>
                <c:pt idx="1">
                  <c:v>Less than $1,000</c:v>
                </c:pt>
                <c:pt idx="2">
                  <c:v>Between $1,000-$5,000</c:v>
                </c:pt>
                <c:pt idx="3">
                  <c:v>Between $5,00-$10,000</c:v>
                </c:pt>
                <c:pt idx="4">
                  <c:v>More than $10,000</c:v>
                </c:pt>
              </c:strCache>
            </c:strRef>
          </c:cat>
          <c:val>
            <c:numRef>
              <c:f>Sheet1!$C$3:$C$7</c:f>
              <c:numCache>
                <c:formatCode>0.0%</c:formatCode>
                <c:ptCount val="5"/>
                <c:pt idx="0">
                  <c:v>0.75</c:v>
                </c:pt>
                <c:pt idx="1">
                  <c:v>6.2E-2</c:v>
                </c:pt>
                <c:pt idx="2">
                  <c:v>6.2E-2</c:v>
                </c:pt>
                <c:pt idx="3">
                  <c:v>4.1000000000000002E-2</c:v>
                </c:pt>
                <c:pt idx="4">
                  <c:v>8.5999999999999993E-2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151680"/>
        <c:axId val="58153216"/>
      </c:barChart>
      <c:catAx>
        <c:axId val="58151680"/>
        <c:scaling>
          <c:orientation val="minMax"/>
        </c:scaling>
        <c:delete val="0"/>
        <c:axPos val="b"/>
        <c:majorTickMark val="out"/>
        <c:minorTickMark val="none"/>
        <c:tickLblPos val="nextTo"/>
        <c:crossAx val="58153216"/>
        <c:crosses val="autoZero"/>
        <c:auto val="1"/>
        <c:lblAlgn val="ctr"/>
        <c:lblOffset val="100"/>
        <c:noMultiLvlLbl val="0"/>
      </c:catAx>
      <c:valAx>
        <c:axId val="5815321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58151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ECFF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Sheet1!$B$2:$B$7</c:f>
              <c:strCache>
                <c:ptCount val="6"/>
                <c:pt idx="0">
                  <c:v>Medical Bills</c:v>
                </c:pt>
                <c:pt idx="1">
                  <c:v>Credit Cards</c:v>
                </c:pt>
                <c:pt idx="2">
                  <c:v>Property Taxes</c:v>
                </c:pt>
                <c:pt idx="3">
                  <c:v>Mortgages</c:v>
                </c:pt>
                <c:pt idx="4">
                  <c:v>Utilities (water, gas, electric)</c:v>
                </c:pt>
                <c:pt idx="5">
                  <c:v>Rent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 formatCode="0%">
                  <c:v>0.11</c:v>
                </c:pt>
                <c:pt idx="1">
                  <c:v>9.6000000000000002E-2</c:v>
                </c:pt>
                <c:pt idx="2">
                  <c:v>6.8000000000000005E-2</c:v>
                </c:pt>
                <c:pt idx="3">
                  <c:v>6.8000000000000005E-2</c:v>
                </c:pt>
                <c:pt idx="4">
                  <c:v>5.5E-2</c:v>
                </c:pt>
                <c:pt idx="5">
                  <c:v>1.4E-2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216128"/>
        <c:axId val="111217664"/>
      </c:barChart>
      <c:catAx>
        <c:axId val="111216128"/>
        <c:scaling>
          <c:orientation val="minMax"/>
        </c:scaling>
        <c:delete val="0"/>
        <c:axPos val="b"/>
        <c:majorTickMark val="out"/>
        <c:minorTickMark val="none"/>
        <c:tickLblPos val="nextTo"/>
        <c:crossAx val="111217664"/>
        <c:crosses val="autoZero"/>
        <c:auto val="1"/>
        <c:lblAlgn val="ctr"/>
        <c:lblOffset val="100"/>
        <c:noMultiLvlLbl val="0"/>
      </c:catAx>
      <c:valAx>
        <c:axId val="1112176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11216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463478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7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74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break it down</a:t>
            </a:r>
          </a:p>
        </p:txBody>
      </p:sp>
    </p:spTree>
    <p:extLst>
      <p:ext uri="{BB962C8B-B14F-4D97-AF65-F5344CB8AC3E}">
        <p14:creationId xmlns:p14="http://schemas.microsoft.com/office/powerpoint/2010/main" val="16669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6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133-</a:t>
            </a:r>
            <a:r>
              <a:rPr lang="en-US" dirty="0" smtClean="0"/>
              <a:t>138</a:t>
            </a:r>
            <a:r>
              <a:rPr lang="en-US" baseline="0" dirty="0" smtClean="0"/>
              <a:t> – conclusions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133-</a:t>
            </a:r>
            <a:r>
              <a:rPr lang="en-US" dirty="0" smtClean="0"/>
              <a:t>138</a:t>
            </a:r>
            <a:r>
              <a:rPr lang="en-US" baseline="0" dirty="0" smtClean="0"/>
              <a:t> – conclusions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6701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39" y="2309707"/>
            <a:ext cx="11704320" cy="6436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673600" y="7739491"/>
            <a:ext cx="3733800" cy="2014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c:Users:kendrac:Desktop:mahp_header-14.tif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800" y="76962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7/25/2014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4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/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5" y="9040813"/>
            <a:ext cx="30337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7/25/2014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3" y="9040813"/>
            <a:ext cx="41179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213" y="9040813"/>
            <a:ext cx="303371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A91CC-BE27-4C51-8F5D-D933660D3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8366" y="6394027"/>
            <a:ext cx="10295467" cy="2839381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endParaRPr lang="en-US" sz="3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386130" y="4249424"/>
            <a:ext cx="10295467" cy="446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46" tIns="65023" rIns="130046" bIns="65023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1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sz="5100" b="1" i="1" u="sng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57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AAA 1-B Monroe County Poll</a:t>
            </a:r>
            <a:endParaRPr lang="en-US" sz="5700" b="1" i="1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46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Conducted </a:t>
            </a:r>
            <a:r>
              <a:rPr lang="en-US" sz="46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August 21-26, 2019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(N=292 60 +  Residents)</a:t>
            </a:r>
            <a:endParaRPr lang="en-US" sz="3400" b="1" i="1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1/3 Cell Phones/2/3 </a:t>
            </a: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Landlines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400" b="1" i="1" dirty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Margin of Error= </a:t>
            </a: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+</a:t>
            </a:r>
            <a:r>
              <a:rPr lang="en-US" sz="3400" b="1" i="1" dirty="0" smtClean="0">
                <a:solidFill>
                  <a:srgbClr val="336699"/>
                </a:solidFill>
                <a:uFill>
                  <a:solidFill>
                    <a:srgbClr val="00B050"/>
                  </a:solidFill>
                </a:uFill>
              </a:rPr>
              <a:t>5.71%</a:t>
            </a:r>
            <a:endParaRPr lang="en-US" sz="3400" b="1" i="1" dirty="0">
              <a:solidFill>
                <a:srgbClr val="336699"/>
              </a:solidFill>
              <a:uFill>
                <a:solidFill>
                  <a:srgbClr val="00B050"/>
                </a:solidFill>
              </a:u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04" y="325121"/>
            <a:ext cx="8453120" cy="2515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63" r="-3105" b="24019"/>
          <a:stretch/>
        </p:blipFill>
        <p:spPr>
          <a:xfrm>
            <a:off x="4143723" y="2960120"/>
            <a:ext cx="4780281" cy="25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525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Goals and Objectives of the Research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7000" dirty="0" smtClean="0"/>
              <a:t>The goals were to determine the following: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7000" dirty="0" smtClean="0"/>
              <a:t>Determine attitudes and opinions on a wide variety of issues impacting citizens over the age of 60 who live in Monroe County, Michigan.  Those issues include:</a:t>
            </a:r>
          </a:p>
          <a:p>
            <a:pPr marL="0" indent="0">
              <a:buNone/>
            </a:pPr>
            <a:r>
              <a:rPr lang="en-US" sz="7000" dirty="0" smtClean="0"/>
              <a:t>(1)Conditions in their homes                (8)    Serious Challenges</a:t>
            </a:r>
            <a:endParaRPr lang="en-US" sz="7000" dirty="0"/>
          </a:p>
          <a:p>
            <a:pPr marL="0" indent="0">
              <a:buNone/>
            </a:pPr>
            <a:r>
              <a:rPr lang="en-US" sz="7000" dirty="0" smtClean="0"/>
              <a:t>(2) Transportation issues                       (9)     Unmet Needs </a:t>
            </a:r>
            <a:endParaRPr lang="en-US" sz="7000" dirty="0"/>
          </a:p>
          <a:p>
            <a:pPr marL="0" indent="0">
              <a:buNone/>
            </a:pPr>
            <a:r>
              <a:rPr lang="en-US" sz="7000" dirty="0" smtClean="0"/>
              <a:t>(3) Physical and mental health issues  (10) Knowledge of benefits</a:t>
            </a:r>
            <a:endParaRPr lang="en-US" sz="7000" dirty="0"/>
          </a:p>
          <a:p>
            <a:pPr marL="0" indent="0">
              <a:buNone/>
            </a:pPr>
            <a:r>
              <a:rPr lang="en-US" sz="7000" dirty="0" smtClean="0"/>
              <a:t>(4) Addictions                                           (11) Healthcare resources</a:t>
            </a:r>
            <a:endParaRPr lang="en-US" sz="7000" dirty="0"/>
          </a:p>
          <a:p>
            <a:pPr marL="0" indent="0">
              <a:buNone/>
            </a:pPr>
            <a:r>
              <a:rPr lang="en-US" sz="7000" dirty="0" smtClean="0"/>
              <a:t>(5) Social involvement  		(12) Income/Financial Info</a:t>
            </a:r>
            <a:endParaRPr lang="en-US" sz="7000" dirty="0"/>
          </a:p>
          <a:p>
            <a:pPr marL="0" indent="0">
              <a:buNone/>
            </a:pPr>
            <a:r>
              <a:rPr lang="en-US" sz="7000" dirty="0" smtClean="0"/>
              <a:t>(6) Treatment by others</a:t>
            </a:r>
          </a:p>
          <a:p>
            <a:pPr marL="0" indent="0">
              <a:buNone/>
            </a:pPr>
            <a:r>
              <a:rPr lang="en-US" sz="7000" dirty="0" smtClean="0"/>
              <a:t>(7) Hardships</a:t>
            </a:r>
            <a:endParaRPr lang="en-US" sz="7000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8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0239" y="2057401"/>
            <a:ext cx="11704320" cy="6689232"/>
          </a:xfrm>
        </p:spPr>
        <p:txBody>
          <a:bodyPr>
            <a:normAutofit/>
          </a:bodyPr>
          <a:lstStyle/>
          <a:p>
            <a:r>
              <a:rPr lang="en-US" sz="2800" dirty="0"/>
              <a:t>Mitchell Research &amp; Communications conducted a quantitative study (telephone survey) </a:t>
            </a:r>
            <a:r>
              <a:rPr lang="en-US" sz="2800" dirty="0" smtClean="0"/>
              <a:t>to determine attitudes and opinions on a wide variety of issues facing 60+ residents of Livingston County.</a:t>
            </a:r>
            <a:endParaRPr lang="en-US" sz="2800" dirty="0"/>
          </a:p>
          <a:p>
            <a:r>
              <a:rPr lang="en-US" sz="2800" dirty="0"/>
              <a:t>The telephone survey of </a:t>
            </a:r>
            <a:r>
              <a:rPr lang="en-US" sz="2800" dirty="0" smtClean="0"/>
              <a:t>N=292 Monroe County residents over the age of 60 was </a:t>
            </a:r>
            <a:r>
              <a:rPr lang="en-US" sz="2800" dirty="0"/>
              <a:t>conducted </a:t>
            </a:r>
            <a:r>
              <a:rPr lang="en-US" sz="2800" dirty="0" smtClean="0"/>
              <a:t>August 21-26, </a:t>
            </a:r>
            <a:r>
              <a:rPr lang="en-US" sz="2800" dirty="0"/>
              <a:t>2019 and has a </a:t>
            </a:r>
            <a:r>
              <a:rPr lang="en-US" sz="2800" dirty="0" err="1"/>
              <a:t>MoE</a:t>
            </a:r>
            <a:r>
              <a:rPr lang="en-US" sz="2800" dirty="0"/>
              <a:t> of + or – </a:t>
            </a:r>
            <a:r>
              <a:rPr lang="en-US" sz="2800" dirty="0" smtClean="0"/>
              <a:t>5.71% </a:t>
            </a:r>
            <a:r>
              <a:rPr lang="en-US" sz="2800" dirty="0"/>
              <a:t>at the 95% level of confidence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/>
              <a:t>A telephone list containing </a:t>
            </a:r>
            <a:r>
              <a:rPr lang="en-US" sz="2800" dirty="0" smtClean="0"/>
              <a:t>landline </a:t>
            </a:r>
            <a:r>
              <a:rPr lang="en-US" sz="2800" dirty="0"/>
              <a:t>and cellphone numbers for all 60+ residents </a:t>
            </a:r>
            <a:r>
              <a:rPr lang="en-US" sz="2800" dirty="0" smtClean="0"/>
              <a:t>in Monroe County was used. </a:t>
            </a:r>
            <a:endParaRPr lang="en-US" sz="2800" dirty="0"/>
          </a:p>
          <a:p>
            <a:r>
              <a:rPr lang="en-US" sz="2800" dirty="0"/>
              <a:t>Filter questions were asked so that only respondents who were </a:t>
            </a:r>
            <a:r>
              <a:rPr lang="en-US" sz="2800" dirty="0" smtClean="0"/>
              <a:t>60+ and residents of Monroe County were </a:t>
            </a:r>
            <a:r>
              <a:rPr lang="en-US" sz="2800" dirty="0"/>
              <a:t>surveyed.  Any calls to </a:t>
            </a:r>
            <a:r>
              <a:rPr lang="en-US" sz="2800" dirty="0" smtClean="0"/>
              <a:t>non-residents or those younger than 60 were </a:t>
            </a:r>
            <a:r>
              <a:rPr lang="en-US" sz="2800" dirty="0"/>
              <a:t>terminated. </a:t>
            </a:r>
            <a:r>
              <a:rPr lang="en-US" sz="2800" dirty="0" smtClean="0"/>
              <a:t>Sixty-seven </a:t>
            </a:r>
            <a:r>
              <a:rPr lang="en-US" sz="2800" dirty="0"/>
              <a:t>percent of all calls were completed to </a:t>
            </a:r>
            <a:r>
              <a:rPr lang="en-US" sz="2800" dirty="0" smtClean="0"/>
              <a:t>landlines </a:t>
            </a:r>
            <a:r>
              <a:rPr lang="en-US" sz="2800" dirty="0"/>
              <a:t>and </a:t>
            </a:r>
            <a:r>
              <a:rPr lang="en-US" sz="2800" dirty="0" smtClean="0"/>
              <a:t>33% to cell phones. The gender split was 52% female, 48% male.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3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4</a:t>
            </a:fld>
            <a:endParaRPr kumimoji="0" lang="en-US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CA67018A-AE24-B94D-A5C9-0B6917BEAE24}"/>
              </a:ext>
            </a:extLst>
          </p:cNvPr>
          <p:cNvSpPr txBox="1">
            <a:spLocks/>
          </p:cNvSpPr>
          <p:nvPr/>
        </p:nvSpPr>
        <p:spPr>
          <a:xfrm>
            <a:off x="975359" y="5862"/>
            <a:ext cx="11054080" cy="2090702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Gender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="" xmlns:a16="http://schemas.microsoft.com/office/drawing/2014/main" id="{16E875E7-E2A1-1A40-9340-A466C96A6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114714"/>
              </p:ext>
            </p:extLst>
          </p:nvPr>
        </p:nvGraphicFramePr>
        <p:xfrm>
          <a:off x="2235200" y="1981200"/>
          <a:ext cx="85725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65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5</a:t>
            </a:fld>
            <a:endParaRPr kumimoji="0"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329604A1-7A74-5640-9293-907DAAB0FEEB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F6624EA9-9DD4-E64B-BF6D-C9196DADD1F8}"/>
              </a:ext>
            </a:extLst>
          </p:cNvPr>
          <p:cNvSpPr txBox="1">
            <a:spLocks/>
          </p:cNvSpPr>
          <p:nvPr/>
        </p:nvSpPr>
        <p:spPr>
          <a:xfrm>
            <a:off x="1013460" y="152400"/>
            <a:ext cx="11054080" cy="7620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 fontScale="75000" lnSpcReduction="20000"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Age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="" xmlns:a16="http://schemas.microsoft.com/office/drawing/2014/main" id="{E75E9047-B622-DC41-B35E-92C145F2B2B5}"/>
              </a:ext>
            </a:extLst>
          </p:cNvPr>
          <p:cNvSpPr txBox="1">
            <a:spLocks/>
          </p:cNvSpPr>
          <p:nvPr/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 defTabSz="584200"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Gill Sans"/>
              </a:defRPr>
            </a:lvl1pPr>
            <a:lvl2pPr indent="3429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2pPr>
            <a:lvl3pPr indent="6858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3pPr>
            <a:lvl4pPr indent="10287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4pPr>
            <a:lvl5pPr indent="13716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5pPr>
            <a:lvl6pPr indent="17145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6pPr>
            <a:lvl7pPr indent="20574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7pPr>
            <a:lvl8pPr indent="24003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8pPr>
            <a:lvl9pPr indent="2743200" algn="ctr" defTabSz="584200">
              <a:defRPr sz="42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fld id="{D5BBC35B-A44B-4119-B8DA-DE9E3DFADA20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555849"/>
              </p:ext>
            </p:extLst>
          </p:nvPr>
        </p:nvGraphicFramePr>
        <p:xfrm>
          <a:off x="558800" y="1219200"/>
          <a:ext cx="1179576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955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939800" y="-15240"/>
            <a:ext cx="11054080" cy="153924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20107" y="9040143"/>
            <a:ext cx="3034453" cy="519289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6</a:t>
            </a:fld>
            <a:endParaRPr kumimoji="0"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8499761"/>
              </p:ext>
            </p:extLst>
          </p:nvPr>
        </p:nvGraphicFramePr>
        <p:xfrm>
          <a:off x="939800" y="1371600"/>
          <a:ext cx="1105408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364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Home Condition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smtClean="0"/>
              <a:t>The top two concerns are “not enough handrails or grab bars” (13.4%) (5,586) and “home in need of minor repairs” (11.3%) (4,710)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" y="37406"/>
            <a:ext cx="12896427" cy="1625600"/>
          </a:xfrm>
        </p:spPr>
        <p:txBody>
          <a:bodyPr>
            <a:normAutofit/>
          </a:bodyPr>
          <a:lstStyle/>
          <a:p>
            <a:r>
              <a:rPr lang="en-US" dirty="0" smtClean="0"/>
              <a:t>Home Condition Concerns</a:t>
            </a:r>
            <a:endParaRPr lang="en-US" dirty="0"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F54519-32CF-489D-9CB9-E1F179AB14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85173"/>
              </p:ext>
            </p:extLst>
          </p:nvPr>
        </p:nvGraphicFramePr>
        <p:xfrm>
          <a:off x="436880" y="1371600"/>
          <a:ext cx="1170432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485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36650" y="152400"/>
            <a:ext cx="105473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Home Condition Concerns </a:t>
            </a:r>
            <a:endParaRPr lang="en-US" sz="63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6650" y="2590800"/>
            <a:ext cx="10134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The top two concerns are “not enough handrails or grab bars” (</a:t>
            </a:r>
            <a:r>
              <a:rPr lang="en-US" sz="2800" dirty="0" smtClean="0"/>
              <a:t>13.4%) (5,586) and </a:t>
            </a:r>
            <a:r>
              <a:rPr lang="en-US" sz="2800" dirty="0"/>
              <a:t>“home in need of minor repairs” (</a:t>
            </a:r>
            <a:r>
              <a:rPr lang="en-US" sz="2800" dirty="0" smtClean="0"/>
              <a:t>11.3%) (4,710).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In </a:t>
            </a:r>
            <a:r>
              <a:rPr lang="en-US" sz="2800" dirty="0"/>
              <a:t>terms of “not enough handrails or grab bars,” there are major differences by age, with </a:t>
            </a:r>
            <a:r>
              <a:rPr lang="en-US" sz="2800" dirty="0" smtClean="0"/>
              <a:t>16.6% (4,359) of </a:t>
            </a:r>
            <a:r>
              <a:rPr lang="en-US" sz="2800" dirty="0"/>
              <a:t>those under 75 saying this is an issue compared to </a:t>
            </a:r>
            <a:r>
              <a:rPr lang="en-US" sz="2800" dirty="0" smtClean="0"/>
              <a:t>8.5% (1,311) of </a:t>
            </a:r>
            <a:r>
              <a:rPr lang="en-US" sz="2800" dirty="0"/>
              <a:t>those over 75</a:t>
            </a:r>
            <a:r>
              <a:rPr lang="en-US" sz="2800" dirty="0" smtClean="0"/>
              <a:t>.</a:t>
            </a:r>
          </a:p>
          <a:p>
            <a:pPr algn="l"/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9264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1524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Home Condition Concerns </a:t>
            </a:r>
            <a:endParaRPr lang="en-US" sz="63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68400" y="2438400"/>
            <a:ext cx="10134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The next grouping of issues would be “poor water quality” (</a:t>
            </a:r>
            <a:r>
              <a:rPr lang="en-US" sz="2800" dirty="0" smtClean="0"/>
              <a:t>7.2%) (3,001), and </a:t>
            </a:r>
            <a:r>
              <a:rPr lang="en-US" sz="2800" dirty="0"/>
              <a:t>“too cluttered” </a:t>
            </a:r>
            <a:r>
              <a:rPr lang="en-US" sz="2800" dirty="0" smtClean="0"/>
              <a:t>(6.2%) (2,584).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There are no differences between the specific groups (age, income, area) tested</a:t>
            </a:r>
            <a:r>
              <a:rPr lang="en-US" sz="2800" dirty="0" smtClean="0"/>
              <a:t>.</a:t>
            </a:r>
          </a:p>
          <a:p>
            <a:pPr algn="l"/>
            <a:r>
              <a:rPr lang="en-US" sz="2800" dirty="0"/>
              <a:t> </a:t>
            </a:r>
          </a:p>
          <a:p>
            <a:pPr algn="l"/>
            <a:r>
              <a:rPr lang="en-US" sz="2800" dirty="0"/>
              <a:t>The final </a:t>
            </a:r>
            <a:r>
              <a:rPr lang="en-US" sz="2800" dirty="0" smtClean="0"/>
              <a:t>three </a:t>
            </a:r>
            <a:r>
              <a:rPr lang="en-US" sz="2800" dirty="0"/>
              <a:t>would be “need smoke detector” (4.8</a:t>
            </a:r>
            <a:r>
              <a:rPr lang="en-US" sz="2800" dirty="0" smtClean="0"/>
              <a:t>%) (2,001), </a:t>
            </a:r>
            <a:r>
              <a:rPr lang="en-US" sz="2800" dirty="0"/>
              <a:t>“need a ramp” </a:t>
            </a:r>
            <a:r>
              <a:rPr lang="en-US" sz="2800" dirty="0" smtClean="0"/>
              <a:t>(3.4%) (1,417) and </a:t>
            </a:r>
            <a:r>
              <a:rPr lang="en-US" sz="2800" dirty="0"/>
              <a:t>“presence of mold” (2.4</a:t>
            </a:r>
            <a:r>
              <a:rPr lang="en-US" sz="2800" dirty="0" smtClean="0"/>
              <a:t>%) (1,000).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There </a:t>
            </a:r>
            <a:r>
              <a:rPr lang="en-US" sz="2800" dirty="0"/>
              <a:t>are no differences between the specific groups (age, income, area) tested.</a:t>
            </a:r>
          </a:p>
          <a:p>
            <a:pPr algn="l"/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6675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Transportation Issues – Transportation to Doctors Appointment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264152"/>
              </p:ext>
            </p:extLst>
          </p:nvPr>
        </p:nvGraphicFramePr>
        <p:xfrm>
          <a:off x="406400" y="1828800"/>
          <a:ext cx="12039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184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7458004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Transportation Issues – Missed a Medical Appointment in Last 12 Months Due to Transportation</a:t>
            </a:r>
            <a:br>
              <a:rPr lang="en-US" dirty="0"/>
            </a:br>
            <a:r>
              <a:rPr lang="en-US" i="1" dirty="0"/>
              <a:t>3</a:t>
            </a:r>
            <a:r>
              <a:rPr lang="en-US" i="1" dirty="0" smtClean="0"/>
              <a:t>%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 smtClean="0"/>
              <a:t>1,250 </a:t>
            </a:r>
            <a:r>
              <a:rPr lang="en-US" i="1" dirty="0"/>
              <a:t>seniors</a:t>
            </a:r>
            <a:br>
              <a:rPr lang="en-US" i="1" dirty="0"/>
            </a:br>
            <a:r>
              <a:rPr lang="en-US" i="1" dirty="0"/>
              <a:t>At least 4 missed appointments every business day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08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Home Condition Concerns 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Only </a:t>
            </a:r>
            <a:r>
              <a:rPr lang="en-US" sz="2800" dirty="0" smtClean="0"/>
              <a:t>5.5% (2,293) of </a:t>
            </a:r>
            <a:r>
              <a:rPr lang="en-US" sz="2800" dirty="0"/>
              <a:t>respondents said they have trouble getting to the places they need to go. </a:t>
            </a:r>
            <a:endParaRPr lang="en-US" sz="2800" dirty="0" smtClean="0"/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When respondents need to see a doctor, </a:t>
            </a:r>
            <a:r>
              <a:rPr lang="en-US" sz="2800" dirty="0" smtClean="0"/>
              <a:t>84.2% (35,098) drive </a:t>
            </a:r>
            <a:r>
              <a:rPr lang="en-US" sz="2800" dirty="0"/>
              <a:t>themselves. </a:t>
            </a: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As </a:t>
            </a:r>
            <a:r>
              <a:rPr lang="en-US" sz="2800" dirty="0"/>
              <a:t>one would expect, the percentage is lower </a:t>
            </a:r>
            <a:r>
              <a:rPr lang="en-US" sz="2800" dirty="0" smtClean="0"/>
              <a:t>among </a:t>
            </a:r>
            <a:r>
              <a:rPr lang="en-US" sz="2800" dirty="0"/>
              <a:t>those making below $25,000 </a:t>
            </a:r>
            <a:r>
              <a:rPr lang="en-US" sz="2800" dirty="0" smtClean="0"/>
              <a:t>(68.8%) (9,464) and much higher among those making more than $25,000 (91.8%) (25,638).</a:t>
            </a:r>
          </a:p>
          <a:p>
            <a:pPr algn="l"/>
            <a:r>
              <a:rPr lang="en-US" sz="2800" dirty="0" smtClean="0"/>
              <a:t>Another 10.3% (4,293) get </a:t>
            </a:r>
            <a:r>
              <a:rPr lang="en-US" sz="2800" dirty="0"/>
              <a:t>a ride from their spouse or family. </a:t>
            </a: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This </a:t>
            </a:r>
            <a:r>
              <a:rPr lang="en-US" sz="2800" dirty="0"/>
              <a:t>number is </a:t>
            </a:r>
            <a:r>
              <a:rPr lang="en-US" sz="2800" dirty="0" smtClean="0"/>
              <a:t>higher among those </a:t>
            </a:r>
            <a:r>
              <a:rPr lang="en-US" sz="2800" dirty="0"/>
              <a:t>making below $25,000 </a:t>
            </a:r>
            <a:r>
              <a:rPr lang="en-US" sz="2800" dirty="0" smtClean="0"/>
              <a:t>(19.8%) (2,724).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28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Health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Almost one third (</a:t>
            </a:r>
            <a:r>
              <a:rPr lang="en-US" dirty="0" smtClean="0"/>
              <a:t>30.8%) (12,839) of </a:t>
            </a:r>
            <a:r>
              <a:rPr lang="en-US" dirty="0"/>
              <a:t>all </a:t>
            </a:r>
            <a:r>
              <a:rPr lang="en-US" dirty="0" smtClean="0"/>
              <a:t>respondents </a:t>
            </a:r>
            <a:r>
              <a:rPr lang="en-US" dirty="0"/>
              <a:t>do not have any health </a:t>
            </a:r>
            <a:r>
              <a:rPr lang="en-US" dirty="0" smtClean="0"/>
              <a:t>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4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Health Concerns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748819"/>
              </p:ext>
            </p:extLst>
          </p:nvPr>
        </p:nvGraphicFramePr>
        <p:xfrm>
          <a:off x="482600" y="1676400"/>
          <a:ext cx="120396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655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Health Concerns 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 smtClean="0"/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Those making less than $25,000 per year had a higher percentage of respondents citing “not being able to do the things I enjoy,” “coping with pain,” “fear of falling,” and “losing my independence”</a:t>
            </a:r>
          </a:p>
          <a:p>
            <a:r>
              <a:rPr lang="en-US" sz="2800" dirty="0"/>
              <a:t> </a:t>
            </a:r>
          </a:p>
          <a:p>
            <a:pPr algn="l"/>
            <a:r>
              <a:rPr lang="en-US" sz="2800" dirty="0"/>
              <a:t>Almost all of the respondents (</a:t>
            </a:r>
            <a:r>
              <a:rPr lang="en-US" sz="2800" dirty="0" smtClean="0"/>
              <a:t>97.6%) (40,684) have </a:t>
            </a:r>
            <a:r>
              <a:rPr lang="en-US" sz="2800" dirty="0"/>
              <a:t>a regular primary care physician. That is true of </a:t>
            </a:r>
            <a:r>
              <a:rPr lang="en-US" sz="2800" dirty="0" smtClean="0"/>
              <a:t>99.1% (15,284) of </a:t>
            </a:r>
            <a:r>
              <a:rPr lang="en-US" sz="2800" dirty="0"/>
              <a:t>those 75+, but only </a:t>
            </a:r>
            <a:r>
              <a:rPr lang="en-US" sz="2800" dirty="0" smtClean="0"/>
              <a:t>94.8% (13,041) of </a:t>
            </a:r>
            <a:r>
              <a:rPr lang="en-US" sz="2800" dirty="0"/>
              <a:t>those making under $25,000 per year</a:t>
            </a:r>
            <a:r>
              <a:rPr lang="en-US" sz="2800" dirty="0" smtClean="0"/>
              <a:t>.</a:t>
            </a:r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72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17</a:t>
            </a:fld>
            <a:endParaRPr kumimoji="0"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961164"/>
              </p:ext>
            </p:extLst>
          </p:nvPr>
        </p:nvGraphicFramePr>
        <p:xfrm>
          <a:off x="3073400" y="2286000"/>
          <a:ext cx="7010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sz="4800" dirty="0"/>
              <a:t>Missed Doctor and Dentist Appointments when they Thought They Should Go</a:t>
            </a:r>
          </a:p>
        </p:txBody>
      </p:sp>
    </p:spTree>
    <p:extLst>
      <p:ext uri="{BB962C8B-B14F-4D97-AF65-F5344CB8AC3E}">
        <p14:creationId xmlns:p14="http://schemas.microsoft.com/office/powerpoint/2010/main" val="48127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Missed Appointments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Nine and </a:t>
            </a:r>
            <a:r>
              <a:rPr lang="en-US" sz="2800" dirty="0" smtClean="0"/>
              <a:t>two </a:t>
            </a:r>
            <a:r>
              <a:rPr lang="en-US" sz="2800" dirty="0"/>
              <a:t>tenths percent </a:t>
            </a:r>
            <a:r>
              <a:rPr lang="en-US" sz="2800" dirty="0" smtClean="0"/>
              <a:t>(9.2%) (3,835) of </a:t>
            </a:r>
            <a:r>
              <a:rPr lang="en-US" sz="2800" dirty="0"/>
              <a:t>the respondents said that there have been times in the last twelve months where they thought they should see a doctor but did </a:t>
            </a:r>
            <a:r>
              <a:rPr lang="en-US" sz="2800" dirty="0" smtClean="0"/>
              <a:t>not.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Again, the </a:t>
            </a:r>
            <a:r>
              <a:rPr lang="en-US" sz="2800" dirty="0"/>
              <a:t>percentage of respondents who did not go to a dentist when they thought they should (</a:t>
            </a:r>
            <a:r>
              <a:rPr lang="en-US" sz="2800" dirty="0" smtClean="0"/>
              <a:t>15.8%) (6,586) is </a:t>
            </a:r>
            <a:r>
              <a:rPr lang="en-US" sz="2800" dirty="0"/>
              <a:t>only slightly higher than the </a:t>
            </a:r>
            <a:r>
              <a:rPr lang="en-US" sz="2800" dirty="0" smtClean="0"/>
              <a:t>9.0% (3,752) that </a:t>
            </a:r>
            <a:r>
              <a:rPr lang="en-US" sz="2800" dirty="0"/>
              <a:t>did not see a </a:t>
            </a:r>
            <a:r>
              <a:rPr lang="en-US" sz="2800" dirty="0" smtClean="0"/>
              <a:t>doctor.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percentage is much higher among those making below $25,000 (</a:t>
            </a:r>
            <a:r>
              <a:rPr lang="en-US" sz="2800" dirty="0" smtClean="0"/>
              <a:t>26.0%) (3,577) and lower among those making more than $25,000 (10.7%) (2,988).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537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Missed Appointments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Reasons cited include (N=37):</a:t>
            </a:r>
          </a:p>
          <a:p>
            <a:pPr algn="l"/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“No way of getting there” (33.3</a:t>
            </a:r>
            <a:r>
              <a:rPr lang="en-US" sz="2800" dirty="0" smtClean="0"/>
              <a:t>%) (1,759)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“Other” </a:t>
            </a:r>
            <a:r>
              <a:rPr lang="en-US" sz="2800" dirty="0" smtClean="0"/>
              <a:t>(29.6%) (1,563)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“I could not afford it,” “not covered by insurance” and “too sick to go” were all (22.2%) (1,172)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“I was too afraid”</a:t>
            </a:r>
            <a:r>
              <a:rPr lang="en-US" sz="2800" dirty="0"/>
              <a:t> </a:t>
            </a:r>
            <a:r>
              <a:rPr lang="en-US" sz="2800" dirty="0" smtClean="0"/>
              <a:t>and “could not get in as patient” were both (7.4%) (391)</a:t>
            </a:r>
          </a:p>
        </p:txBody>
      </p:sp>
    </p:spTree>
    <p:extLst>
      <p:ext uri="{BB962C8B-B14F-4D97-AF65-F5344CB8AC3E}">
        <p14:creationId xmlns:p14="http://schemas.microsoft.com/office/powerpoint/2010/main" val="138142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Quality of Health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5000" y="2895600"/>
            <a:ext cx="10134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smtClean="0"/>
              <a:t>Seven </a:t>
            </a:r>
            <a:r>
              <a:rPr lang="en-US" dirty="0"/>
              <a:t>in ten </a:t>
            </a:r>
            <a:r>
              <a:rPr lang="en-US" dirty="0" smtClean="0"/>
              <a:t>(73.2%) (30,513) of </a:t>
            </a:r>
            <a:r>
              <a:rPr lang="en-US" dirty="0"/>
              <a:t>respondents said in general their health is very good (</a:t>
            </a:r>
            <a:r>
              <a:rPr lang="en-US" dirty="0" smtClean="0"/>
              <a:t>31.8%) (13,256) </a:t>
            </a:r>
            <a:r>
              <a:rPr lang="en-US" dirty="0"/>
              <a:t>or good (</a:t>
            </a:r>
            <a:r>
              <a:rPr lang="en-US" dirty="0" smtClean="0"/>
              <a:t>41.4%) (17,257).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smtClean="0"/>
              <a:t>Another 23.6% (9,837) said </a:t>
            </a:r>
            <a:r>
              <a:rPr lang="en-US" dirty="0"/>
              <a:t>it is fair while just </a:t>
            </a:r>
            <a:r>
              <a:rPr lang="en-US" dirty="0" smtClean="0"/>
              <a:t>3.1% (1,292) </a:t>
            </a:r>
            <a:r>
              <a:rPr lang="en-US" dirty="0"/>
              <a:t>said it was poor.</a:t>
            </a:r>
          </a:p>
        </p:txBody>
      </p:sp>
    </p:spTree>
    <p:extLst>
      <p:ext uri="{BB962C8B-B14F-4D97-AF65-F5344CB8AC3E}">
        <p14:creationId xmlns:p14="http://schemas.microsoft.com/office/powerpoint/2010/main" val="250024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Quality of Health - General Health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892771"/>
              </p:ext>
            </p:extLst>
          </p:nvPr>
        </p:nvGraphicFramePr>
        <p:xfrm>
          <a:off x="711200" y="1676400"/>
          <a:ext cx="115824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43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Quality of Health - Causes of </a:t>
            </a:r>
            <a:r>
              <a:rPr lang="en-US" dirty="0" smtClean="0"/>
              <a:t>Painful Feelings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30264"/>
              </p:ext>
            </p:extLst>
          </p:nvPr>
        </p:nvGraphicFramePr>
        <p:xfrm>
          <a:off x="406400" y="1676400"/>
          <a:ext cx="121158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331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Quality of Life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Almost four out of five respondents </a:t>
            </a:r>
            <a:r>
              <a:rPr lang="en-US" sz="2800" dirty="0"/>
              <a:t>(</a:t>
            </a:r>
            <a:r>
              <a:rPr lang="en-US" sz="2800" dirty="0" smtClean="0"/>
              <a:t>79.1%) (32,972) say </a:t>
            </a:r>
            <a:r>
              <a:rPr lang="en-US" sz="2800" dirty="0"/>
              <a:t>that during the past 30 days they have had no difficult or painful feelings such as stress, grief, worry, anger, or </a:t>
            </a:r>
            <a:r>
              <a:rPr lang="en-US" sz="2800" dirty="0" smtClean="0"/>
              <a:t>loneliness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</a:t>
            </a:r>
            <a:r>
              <a:rPr lang="en-US" sz="2800" dirty="0" smtClean="0"/>
              <a:t>hat </a:t>
            </a:r>
            <a:r>
              <a:rPr lang="en-US" sz="2800" dirty="0"/>
              <a:t>percentage is </a:t>
            </a:r>
            <a:r>
              <a:rPr lang="en-US" sz="2800" dirty="0" smtClean="0"/>
              <a:t>lower among those making less than $25,000 (71.9%) (9,891)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Almost one third </a:t>
            </a:r>
            <a:r>
              <a:rPr lang="en-US" sz="2800" dirty="0"/>
              <a:t>(</a:t>
            </a:r>
            <a:r>
              <a:rPr lang="en-US" sz="2800" dirty="0" smtClean="0"/>
              <a:t>32.9%) (13,714) say </a:t>
            </a:r>
            <a:r>
              <a:rPr lang="en-US" sz="2800" dirty="0"/>
              <a:t>that from a list of things that might cause them pain, the “inability to do things I used to” is mentioned most often. </a:t>
            </a: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This rises </a:t>
            </a:r>
            <a:r>
              <a:rPr lang="en-US" sz="2800" dirty="0"/>
              <a:t>to </a:t>
            </a:r>
            <a:r>
              <a:rPr lang="en-US" sz="2800" dirty="0" smtClean="0"/>
              <a:t>46.9% (6,452) among </a:t>
            </a:r>
            <a:r>
              <a:rPr lang="en-US" sz="2800" dirty="0"/>
              <a:t>those making under $25,000 per </a:t>
            </a:r>
            <a:r>
              <a:rPr lang="en-US" sz="2800" dirty="0" smtClean="0"/>
              <a:t>year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This falls to 25.6% (3,948) among those 75+ and to 26.0% (7,261) among those making more than $25,000</a:t>
            </a:r>
            <a:endParaRPr lang="en-US" sz="2800" dirty="0"/>
          </a:p>
          <a:p>
            <a:pPr algn="l"/>
            <a:r>
              <a:rPr lang="en-US" sz="2800" dirty="0"/>
              <a:t> </a:t>
            </a:r>
          </a:p>
          <a:p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2335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24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Addictions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730701"/>
              </p:ext>
            </p:extLst>
          </p:nvPr>
        </p:nvGraphicFramePr>
        <p:xfrm>
          <a:off x="482600" y="1752600"/>
          <a:ext cx="119634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296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25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Addictions – Working To Quit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027986"/>
              </p:ext>
            </p:extLst>
          </p:nvPr>
        </p:nvGraphicFramePr>
        <p:xfrm>
          <a:off x="1778000" y="1676400"/>
          <a:ext cx="94488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288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26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Addictions – Why Not Working To Quit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996833"/>
              </p:ext>
            </p:extLst>
          </p:nvPr>
        </p:nvGraphicFramePr>
        <p:xfrm>
          <a:off x="863600" y="1600200"/>
          <a:ext cx="114300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874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71600"/>
            <a:ext cx="11807283" cy="5791200"/>
          </a:xfrm>
        </p:spPr>
        <p:txBody>
          <a:bodyPr>
            <a:noAutofit/>
          </a:bodyPr>
          <a:lstStyle/>
          <a:p>
            <a:pPr algn="l"/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Addictions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2133600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In looking at some of the more serious addictions, opioids/narcotic pain medication were cited by 1.7% (709), marijuana by 0.7% (292), alcohol by 0.3% (125), and illegal drugs by 0.0% (0)</a:t>
            </a:r>
            <a:endParaRPr lang="en-US" sz="2800" dirty="0"/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(N=67)</a:t>
            </a:r>
            <a:endParaRPr lang="en-US" sz="2800" dirty="0"/>
          </a:p>
          <a:p>
            <a:pPr algn="l"/>
            <a:r>
              <a:rPr lang="en-US" sz="2800" dirty="0"/>
              <a:t>Those with addictions were asked whether or not they are actively working to quit.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About one in four (26.7%) </a:t>
            </a:r>
            <a:r>
              <a:rPr lang="en-US" sz="2800" dirty="0" smtClean="0"/>
              <a:t>(2,554) said </a:t>
            </a:r>
            <a:r>
              <a:rPr lang="en-US" sz="2800" dirty="0"/>
              <a:t>that they are trying to quit.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It is higher among those 75+ (33.3</a:t>
            </a:r>
            <a:r>
              <a:rPr lang="en-US" sz="2800" dirty="0" smtClean="0"/>
              <a:t>%) (1,178).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58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28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 smtClean="0"/>
              <a:t>Social Involvement – Friends, Neighbors, and Relatives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079946"/>
              </p:ext>
            </p:extLst>
          </p:nvPr>
        </p:nvGraphicFramePr>
        <p:xfrm>
          <a:off x="787400" y="22098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525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29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Social Involvement – Social Activity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6102116"/>
              </p:ext>
            </p:extLst>
          </p:nvPr>
        </p:nvGraphicFramePr>
        <p:xfrm>
          <a:off x="863600" y="1676400"/>
          <a:ext cx="112014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289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30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sz="5400" dirty="0" smtClean="0"/>
              <a:t>Social Involvement –  Someone To Count On for Understanding and Advice</a:t>
            </a:r>
            <a:endParaRPr lang="en-US" sz="5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53869"/>
              </p:ext>
            </p:extLst>
          </p:nvPr>
        </p:nvGraphicFramePr>
        <p:xfrm>
          <a:off x="1778000" y="2133600"/>
          <a:ext cx="9677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260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31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 smtClean="0"/>
              <a:t>Social Involvement – </a:t>
            </a:r>
            <a:br>
              <a:rPr lang="en-US" dirty="0" smtClean="0"/>
            </a:br>
            <a:r>
              <a:rPr lang="en-US" dirty="0" smtClean="0"/>
              <a:t>Would Participate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4013613"/>
              </p:ext>
            </p:extLst>
          </p:nvPr>
        </p:nvGraphicFramePr>
        <p:xfrm>
          <a:off x="787400" y="2133600"/>
          <a:ext cx="1135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04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32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 smtClean="0"/>
              <a:t>Social Involvement – </a:t>
            </a:r>
            <a:r>
              <a:rPr lang="en-US" dirty="0" smtClean="0"/>
              <a:t>What Prevents You From Participating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64781"/>
              </p:ext>
            </p:extLst>
          </p:nvPr>
        </p:nvGraphicFramePr>
        <p:xfrm>
          <a:off x="711200" y="2133600"/>
          <a:ext cx="11430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485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1346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Elder Abuse</a:t>
            </a:r>
            <a:endParaRPr lang="en-US" sz="63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 smtClean="0"/>
          </a:p>
          <a:p>
            <a:pPr lvl="0" algn="l"/>
            <a:endParaRPr lang="en-US" sz="2800" dirty="0"/>
          </a:p>
          <a:p>
            <a:pPr lvl="0" algn="l"/>
            <a:endParaRPr lang="en-US" sz="2800" dirty="0" smtClean="0"/>
          </a:p>
          <a:p>
            <a:pPr algn="l"/>
            <a:r>
              <a:rPr lang="en-US" sz="2800" dirty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2209800"/>
            <a:ext cx="115824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/>
              <a:t>When asked about whether or not they are being treated badly, at least 98% </a:t>
            </a:r>
            <a:r>
              <a:rPr lang="en-US" sz="2600" dirty="0" smtClean="0"/>
              <a:t>(40,850) say </a:t>
            </a:r>
            <a:r>
              <a:rPr lang="en-US" sz="2600" dirty="0"/>
              <a:t>they are not.  </a:t>
            </a:r>
            <a:r>
              <a:rPr lang="en-US" sz="2600" dirty="0" smtClean="0"/>
              <a:t>The questions asked regarding poor treatment were overall consistent across all demographics.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 smtClean="0"/>
              <a:t>Those that provide unpaid care to an adult relative or friend account for 25.3% (10,546) of respondents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This is higher among those 75+ (30.8%) (4,750)</a:t>
            </a:r>
          </a:p>
          <a:p>
            <a:pPr algn="l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717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34</a:t>
            </a:fld>
            <a:endParaRPr kumimoji="0"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Greatest Hardship Faced by Others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94831"/>
              </p:ext>
            </p:extLst>
          </p:nvPr>
        </p:nvGraphicFramePr>
        <p:xfrm>
          <a:off x="406400" y="1752600"/>
          <a:ext cx="119634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948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Serious Challenges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290625"/>
              </p:ext>
            </p:extLst>
          </p:nvPr>
        </p:nvGraphicFramePr>
        <p:xfrm>
          <a:off x="406400" y="1828800"/>
          <a:ext cx="121920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971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321FDA2-FB38-FD44-8884-2C264BBE40EE}"/>
              </a:ext>
            </a:extLst>
          </p:cNvPr>
          <p:cNvSpPr txBox="1"/>
          <p:nvPr/>
        </p:nvSpPr>
        <p:spPr>
          <a:xfrm>
            <a:off x="1168400" y="304800"/>
            <a:ext cx="1059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 smtClean="0"/>
              <a:t>Conclusions – </a:t>
            </a:r>
          </a:p>
          <a:p>
            <a:r>
              <a:rPr lang="en-US" sz="6300" dirty="0" smtClean="0"/>
              <a:t>Biggest Unmet Need Challenges</a:t>
            </a:r>
            <a:endParaRPr lang="en-US" sz="6300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1199" y="16626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sz="2800" dirty="0" smtClean="0"/>
          </a:p>
          <a:p>
            <a:pPr lvl="0" algn="l"/>
            <a:endParaRPr lang="en-US"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63599" y="1815078"/>
            <a:ext cx="11807283" cy="57912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300" y="2133600"/>
            <a:ext cx="11582400" cy="63094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400" dirty="0"/>
              <a:t>The following is the list of the biggest unmet need faced by older adults cited by respondents:</a:t>
            </a:r>
          </a:p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Don’t know (25.0%) (10,421)</a:t>
            </a:r>
          </a:p>
          <a:p>
            <a:pPr lvl="0" algn="l"/>
            <a:r>
              <a:rPr lang="en-US" sz="2400" dirty="0" smtClean="0"/>
              <a:t>		A higher percentage of those 60-74, 34.3% (9,008) </a:t>
            </a:r>
          </a:p>
          <a:p>
            <a:pPr lvl="0" algn="l"/>
            <a:r>
              <a:rPr lang="en-US" sz="2400" dirty="0" smtClean="0"/>
              <a:t>		Of those 75+, 11.1% (1,712) cited this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Home </a:t>
            </a:r>
            <a:r>
              <a:rPr lang="en-US" sz="2400" dirty="0"/>
              <a:t>care assistance (18.5</a:t>
            </a:r>
            <a:r>
              <a:rPr lang="en-US" sz="2400" dirty="0" smtClean="0"/>
              <a:t>%) (7,712)</a:t>
            </a:r>
          </a:p>
          <a:p>
            <a:pPr lvl="0" algn="l"/>
            <a:r>
              <a:rPr lang="en-US" sz="2400" dirty="0"/>
              <a:t>	</a:t>
            </a:r>
            <a:r>
              <a:rPr lang="en-US" sz="2400" dirty="0" smtClean="0"/>
              <a:t>	24.8% (3,825) of those 75+ cited this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Affordable </a:t>
            </a:r>
            <a:r>
              <a:rPr lang="en-US" sz="2400" dirty="0"/>
              <a:t>housing (</a:t>
            </a:r>
            <a:r>
              <a:rPr lang="en-US" sz="2400" dirty="0" smtClean="0"/>
              <a:t>12.0%) (5,002)</a:t>
            </a:r>
            <a:r>
              <a:rPr lang="en-US" sz="2400" dirty="0"/>
              <a:t>	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Home maintenance assistance (</a:t>
            </a:r>
            <a:r>
              <a:rPr lang="en-US" sz="2400" dirty="0" smtClean="0"/>
              <a:t>11.3%)</a:t>
            </a:r>
            <a:r>
              <a:rPr lang="en-US" sz="2400" dirty="0"/>
              <a:t>	</a:t>
            </a:r>
            <a:r>
              <a:rPr lang="en-US" sz="2400" dirty="0" smtClean="0"/>
              <a:t>(4,710)</a:t>
            </a:r>
          </a:p>
          <a:p>
            <a:pPr lvl="0" algn="l"/>
            <a:r>
              <a:rPr lang="en-US" sz="2400" dirty="0"/>
              <a:t>	</a:t>
            </a:r>
            <a:r>
              <a:rPr lang="en-US" sz="2400" dirty="0" smtClean="0"/>
              <a:t>	Of those making less than $25,000, 6.3% </a:t>
            </a:r>
            <a:r>
              <a:rPr lang="en-US" sz="2400" dirty="0"/>
              <a:t> </a:t>
            </a:r>
            <a:r>
              <a:rPr lang="en-US" sz="2400" dirty="0" smtClean="0"/>
              <a:t>(867) cited this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Door-to-door </a:t>
            </a:r>
            <a:r>
              <a:rPr lang="en-US" sz="2400" dirty="0"/>
              <a:t>transportation </a:t>
            </a:r>
            <a:r>
              <a:rPr lang="en-US" sz="2400" dirty="0" smtClean="0"/>
              <a:t>(9.9%) (4,127)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Other (8.6%) (3,585)</a:t>
            </a:r>
            <a:endParaRPr lang="en-US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Information about senior services	 </a:t>
            </a:r>
            <a:r>
              <a:rPr lang="en-US" sz="2400" dirty="0" smtClean="0"/>
              <a:t>(8.2%)</a:t>
            </a:r>
            <a:r>
              <a:rPr lang="en-US" sz="2400" dirty="0"/>
              <a:t> </a:t>
            </a:r>
            <a:r>
              <a:rPr lang="en-US" sz="2400" dirty="0" smtClean="0"/>
              <a:t>(3,418)  </a:t>
            </a:r>
            <a:r>
              <a:rPr lang="en-US" sz="2400" dirty="0"/>
              <a:t>	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Food or nutritious food options (6.5%)</a:t>
            </a:r>
            <a:r>
              <a:rPr lang="en-US" sz="2400" dirty="0"/>
              <a:t> </a:t>
            </a:r>
            <a:r>
              <a:rPr lang="en-US" sz="2400" dirty="0" smtClean="0"/>
              <a:t>(2,709)</a:t>
            </a:r>
            <a:r>
              <a:rPr lang="en-US" sz="2400" dirty="0"/>
              <a:t>		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142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Receiving All Benefits Eligible For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510742"/>
              </p:ext>
            </p:extLst>
          </p:nvPr>
        </p:nvGraphicFramePr>
        <p:xfrm>
          <a:off x="1168400" y="1676400"/>
          <a:ext cx="108966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003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>
            <a:noAutofit/>
          </a:bodyPr>
          <a:lstStyle/>
          <a:p>
            <a:r>
              <a:rPr lang="en-US" dirty="0" smtClean="0"/>
              <a:t>Conclusions – </a:t>
            </a:r>
            <a:br>
              <a:rPr lang="en-US" dirty="0" smtClean="0"/>
            </a:br>
            <a:r>
              <a:rPr lang="en-US" dirty="0" smtClean="0"/>
              <a:t>Need Assistance or Information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04900" y="2743200"/>
            <a:ext cx="10134600" cy="784830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l"/>
            <a:r>
              <a:rPr lang="en-US" sz="2800" b="1" dirty="0"/>
              <a:t> 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Property tax relief (31.1%) (2,353)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Medication </a:t>
            </a:r>
            <a:r>
              <a:rPr lang="en-US" sz="2800" dirty="0"/>
              <a:t>discounts </a:t>
            </a:r>
            <a:r>
              <a:rPr lang="en-US" sz="2800" dirty="0" smtClean="0"/>
              <a:t>(28.9%) (2,187)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Home energy weatherization (20.0%) (1,513)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Medical/health insurance counseling (13.3%) (1,006)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Free cell phone (13.3%) (1,006)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Veterans’ benefits </a:t>
            </a:r>
            <a:r>
              <a:rPr lang="en-US" sz="2800" dirty="0" smtClean="0"/>
              <a:t>(11.1%) (840)</a:t>
            </a:r>
            <a:r>
              <a:rPr lang="en-US" sz="2800" dirty="0"/>
              <a:t>	</a:t>
            </a: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Tax </a:t>
            </a:r>
            <a:r>
              <a:rPr lang="en-US" sz="2800" dirty="0" smtClean="0"/>
              <a:t>prep/filing assistance</a:t>
            </a:r>
            <a:r>
              <a:rPr lang="en-US" sz="2800" dirty="0"/>
              <a:t> </a:t>
            </a:r>
            <a:r>
              <a:rPr lang="en-US" sz="2800" dirty="0" smtClean="0"/>
              <a:t>(11.1%)</a:t>
            </a:r>
            <a:r>
              <a:rPr lang="en-US" sz="2800" dirty="0"/>
              <a:t> </a:t>
            </a:r>
            <a:r>
              <a:rPr lang="en-US" sz="2800" dirty="0" smtClean="0"/>
              <a:t>(840)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Medicare premium payment </a:t>
            </a:r>
            <a:r>
              <a:rPr lang="en-US" sz="2800" dirty="0" smtClean="0"/>
              <a:t>assistance (11.1%) (840)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SNAP/food stamps/Bridge card (8.9%) (673)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Reverse </a:t>
            </a:r>
            <a:r>
              <a:rPr lang="en-US" sz="2800" dirty="0"/>
              <a:t>mortgage counseling </a:t>
            </a:r>
            <a:r>
              <a:rPr lang="en-US" sz="2800" dirty="0" smtClean="0"/>
              <a:t>(4.4%) (333)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Food delivery (2.2%)(166)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Job </a:t>
            </a:r>
            <a:r>
              <a:rPr lang="en-US" sz="2800" dirty="0"/>
              <a:t>training or employment assistance </a:t>
            </a:r>
            <a:r>
              <a:rPr lang="en-US" sz="2800" dirty="0" smtClean="0"/>
              <a:t>(0.0%)</a:t>
            </a:r>
            <a:r>
              <a:rPr lang="en-US" sz="2600" dirty="0"/>
              <a:t>	</a:t>
            </a:r>
            <a:r>
              <a:rPr lang="en-US" sz="2600" dirty="0" smtClean="0"/>
              <a:t>(0)</a:t>
            </a:r>
            <a:endParaRPr lang="en-US" sz="26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9500" y="2266146"/>
            <a:ext cx="101346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</a:t>
            </a:r>
            <a:r>
              <a:rPr lang="en-US" sz="2800" dirty="0" smtClean="0"/>
              <a:t>services (N=53):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1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 smtClean="0"/>
              <a:t>Conclusions – </a:t>
            </a:r>
            <a:br>
              <a:rPr lang="en-US" sz="5700" dirty="0" smtClean="0"/>
            </a:br>
            <a:r>
              <a:rPr lang="en-US" sz="5700" dirty="0" smtClean="0"/>
              <a:t>Information About Aging and Resources</a:t>
            </a:r>
            <a:endParaRPr lang="en-US" sz="5700" dirty="0"/>
          </a:p>
        </p:txBody>
      </p:sp>
      <p:sp>
        <p:nvSpPr>
          <p:cNvPr id="2" name="TextBox 1"/>
          <p:cNvSpPr txBox="1"/>
          <p:nvPr/>
        </p:nvSpPr>
        <p:spPr>
          <a:xfrm>
            <a:off x="254000" y="74026"/>
            <a:ext cx="624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 </a:t>
            </a:r>
            <a:endParaRPr lang="en-US" sz="2400" dirty="0"/>
          </a:p>
          <a:p>
            <a:pPr lvl="0" algn="l"/>
            <a:endParaRPr lang="en-US" sz="24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3150" y="3048000"/>
            <a:ext cx="10134600" cy="649408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l"/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Friends and family (71.9%) (29,971)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Doctor </a:t>
            </a:r>
            <a:r>
              <a:rPr lang="en-US" sz="2800" dirty="0"/>
              <a:t>or healthcare provider (62.7</a:t>
            </a:r>
            <a:r>
              <a:rPr lang="en-US" sz="2800" dirty="0" smtClean="0"/>
              <a:t>%) (26,136)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Mail delivered to my home (</a:t>
            </a:r>
            <a:r>
              <a:rPr lang="en-US" sz="2800" dirty="0" smtClean="0"/>
              <a:t>45.5%) (18,966)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Service agency such as Area Agency on Aging (38.4%) (16,007)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Internet search (36.0%) (15,006)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Senior centers (</a:t>
            </a:r>
            <a:r>
              <a:rPr lang="en-US" sz="2800" dirty="0" smtClean="0"/>
              <a:t>33.6%) (15,006)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Newspapers (32.2</a:t>
            </a:r>
            <a:r>
              <a:rPr lang="en-US" sz="2800" dirty="0" smtClean="0"/>
              <a:t>%) (13,422)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Library (31.2%) (13,005)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TV (27.1%) (11,296)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Magazines (23.6%) (9,837)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Flyers, posters, or billboards (21.9%) (9,129)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Social media (Facebook, Twitter, Pinterest, etc.) </a:t>
            </a:r>
            <a:r>
              <a:rPr lang="en-US" sz="2800" dirty="0" smtClean="0"/>
              <a:t>20.9% (8,712)</a:t>
            </a: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Radio (16.8%) (7,003)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79500" y="2551628"/>
            <a:ext cx="10134600" cy="9541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en-US" sz="2800" dirty="0"/>
              <a:t>Ranked in order from most to least mentioned, the following are the list of </a:t>
            </a:r>
            <a:r>
              <a:rPr lang="en-US" sz="2800" dirty="0" smtClean="0"/>
              <a:t>services: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787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Total Combined Income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4710370"/>
              </p:ext>
            </p:extLst>
          </p:nvPr>
        </p:nvGraphicFramePr>
        <p:xfrm>
          <a:off x="1625600" y="1828800"/>
          <a:ext cx="9982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582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Trouble Paying Bills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2549301"/>
              </p:ext>
            </p:extLst>
          </p:nvPr>
        </p:nvGraphicFramePr>
        <p:xfrm>
          <a:off x="863600" y="1828800"/>
          <a:ext cx="109728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517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 smtClean="0"/>
              <a:t>Conclusions – </a:t>
            </a:r>
            <a:br>
              <a:rPr lang="en-US" sz="5700" dirty="0" smtClean="0"/>
            </a:br>
            <a:r>
              <a:rPr lang="en-US" sz="5700" dirty="0" smtClean="0"/>
              <a:t>Trouble Paying Bills</a:t>
            </a:r>
            <a:endParaRPr lang="en-US" sz="5700" dirty="0"/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591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/>
              <a:t>Almost two-thirds </a:t>
            </a:r>
            <a:r>
              <a:rPr lang="en-US" sz="2600" dirty="0" smtClean="0"/>
              <a:t>(57.9%) (24,135) can </a:t>
            </a:r>
            <a:r>
              <a:rPr lang="en-US" sz="2600" dirty="0"/>
              <a:t>“comfortably afford to pay [their] bills with money left over.”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It is lower among those making less than $25K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It </a:t>
            </a:r>
            <a:r>
              <a:rPr lang="en-US" sz="2600" dirty="0"/>
              <a:t>is higher, as you would expect, with those making $25K or more</a:t>
            </a:r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/>
              <a:t>A third (</a:t>
            </a:r>
            <a:r>
              <a:rPr lang="en-US" sz="2600" dirty="0" smtClean="0"/>
              <a:t>36.0%) (15,006) </a:t>
            </a:r>
            <a:r>
              <a:rPr lang="en-US" sz="2600" dirty="0"/>
              <a:t>can “afford to pay [their] bills if [they] are careful about spending.”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</a:t>
            </a:r>
            <a:r>
              <a:rPr lang="en-US" sz="2600" dirty="0" smtClean="0"/>
              <a:t>lower </a:t>
            </a:r>
            <a:r>
              <a:rPr lang="en-US" sz="2600" dirty="0"/>
              <a:t>with those making over $25K </a:t>
            </a:r>
            <a:r>
              <a:rPr lang="en-US" sz="2600" dirty="0" smtClean="0"/>
              <a:t>(29.6%) (8,267).</a:t>
            </a:r>
            <a:endParaRPr lang="en-US" sz="26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It is also </a:t>
            </a:r>
            <a:r>
              <a:rPr lang="en-US" sz="2600" dirty="0" smtClean="0"/>
              <a:t>higher </a:t>
            </a:r>
            <a:r>
              <a:rPr lang="en-US" sz="2600" dirty="0"/>
              <a:t>with those making under $25K (</a:t>
            </a:r>
            <a:r>
              <a:rPr lang="en-US" sz="2600" dirty="0" smtClean="0"/>
              <a:t>49.0%) (6,740).</a:t>
            </a:r>
            <a:endParaRPr lang="en-US" sz="2600" dirty="0"/>
          </a:p>
          <a:p>
            <a:pPr algn="l"/>
            <a:r>
              <a:rPr lang="en-US" sz="2600" dirty="0"/>
              <a:t> </a:t>
            </a:r>
          </a:p>
          <a:p>
            <a:pPr algn="l"/>
            <a:r>
              <a:rPr lang="en-US" sz="2600" dirty="0" smtClean="0"/>
              <a:t>Six point two percent (6.2%) (2,584) “have </a:t>
            </a:r>
            <a:r>
              <a:rPr lang="en-US" sz="2600" dirty="0"/>
              <a:t>trouble paying bills not matter how careful.”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2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Personal Debt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771159"/>
              </p:ext>
            </p:extLst>
          </p:nvPr>
        </p:nvGraphicFramePr>
        <p:xfrm>
          <a:off x="787400" y="1676400"/>
          <a:ext cx="113538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45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 smtClean="0"/>
              <a:t>Conclusions – </a:t>
            </a:r>
            <a:br>
              <a:rPr lang="en-US" sz="5700" dirty="0" smtClean="0"/>
            </a:br>
            <a:r>
              <a:rPr lang="en-US" sz="5700" dirty="0" smtClean="0"/>
              <a:t>Personal Debt</a:t>
            </a:r>
            <a:endParaRPr lang="en-US" sz="5700" dirty="0"/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591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</a:t>
            </a:r>
            <a:r>
              <a:rPr lang="en-US" sz="2800" dirty="0" smtClean="0"/>
              <a:t>hree-fourths </a:t>
            </a:r>
            <a:r>
              <a:rPr lang="en-US" sz="2800" dirty="0"/>
              <a:t>of the respondents (</a:t>
            </a:r>
            <a:r>
              <a:rPr lang="en-US" sz="2800" dirty="0" smtClean="0"/>
              <a:t>75.0%) (3,126) have </a:t>
            </a:r>
            <a:r>
              <a:rPr lang="en-US" sz="2800" dirty="0"/>
              <a:t>no debt</a:t>
            </a:r>
            <a:r>
              <a:rPr lang="en-US" sz="2800" dirty="0" smtClean="0"/>
              <a:t>.</a:t>
            </a:r>
          </a:p>
          <a:p>
            <a:pPr lvl="5" indent="0" algn="l"/>
            <a:endParaRPr lang="en-US" sz="2800" dirty="0"/>
          </a:p>
          <a:p>
            <a:pPr lvl="5" indent="0" algn="l"/>
            <a:r>
              <a:rPr lang="en-US" sz="2800" dirty="0" smtClean="0"/>
              <a:t>This is consistent across all demographics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6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/>
          <a:p>
            <a:r>
              <a:rPr lang="en-US" dirty="0" smtClean="0"/>
              <a:t>Behind On Payment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018623"/>
              </p:ext>
            </p:extLst>
          </p:nvPr>
        </p:nvGraphicFramePr>
        <p:xfrm>
          <a:off x="711200" y="1752600"/>
          <a:ext cx="117348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317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2600" y="390596"/>
            <a:ext cx="12039600" cy="1625600"/>
          </a:xfrm>
        </p:spPr>
        <p:txBody>
          <a:bodyPr>
            <a:noAutofit/>
          </a:bodyPr>
          <a:lstStyle/>
          <a:p>
            <a:r>
              <a:rPr lang="en-US" sz="5700" dirty="0" smtClean="0"/>
              <a:t>Conclusions – </a:t>
            </a:r>
            <a:br>
              <a:rPr lang="en-US" sz="5700" dirty="0" smtClean="0"/>
            </a:br>
            <a:r>
              <a:rPr lang="en-US" sz="5700" dirty="0" smtClean="0"/>
              <a:t>Behind On Payment</a:t>
            </a:r>
            <a:endParaRPr lang="en-US" sz="5700" dirty="0"/>
          </a:p>
        </p:txBody>
      </p:sp>
      <p:sp>
        <p:nvSpPr>
          <p:cNvPr id="2" name="TextBox 1"/>
          <p:cNvSpPr txBox="1"/>
          <p:nvPr/>
        </p:nvSpPr>
        <p:spPr>
          <a:xfrm>
            <a:off x="850900" y="2514600"/>
            <a:ext cx="10591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 smtClean="0"/>
              <a:t>(N=79)</a:t>
            </a:r>
          </a:p>
          <a:p>
            <a:pPr algn="l"/>
            <a:r>
              <a:rPr lang="en-US" sz="2600" dirty="0" smtClean="0"/>
              <a:t>About </a:t>
            </a:r>
            <a:r>
              <a:rPr lang="en-US" sz="2600" dirty="0"/>
              <a:t>one in ten respondents </a:t>
            </a:r>
            <a:r>
              <a:rPr lang="en-US" sz="2600" dirty="0" smtClean="0"/>
              <a:t>(9.6%) (1,083) are </a:t>
            </a:r>
            <a:r>
              <a:rPr lang="en-US" sz="2600" dirty="0"/>
              <a:t>“behind on credit card bills”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/>
              <a:t>This is higher </a:t>
            </a:r>
            <a:r>
              <a:rPr lang="en-US" sz="2600" dirty="0" smtClean="0"/>
              <a:t>among those in rural areas (17.1%) (943) and lower among those in urban areas (0.0%) (0)</a:t>
            </a:r>
            <a:endParaRPr lang="en-US" sz="2600" dirty="0"/>
          </a:p>
          <a:p>
            <a:pPr algn="l"/>
            <a:r>
              <a:rPr lang="en-US" sz="2600" dirty="0"/>
              <a:t>About one in ten respondents (</a:t>
            </a:r>
            <a:r>
              <a:rPr lang="en-US" sz="2600" dirty="0" smtClean="0"/>
              <a:t>11.0%) (1,241) are </a:t>
            </a:r>
            <a:r>
              <a:rPr lang="en-US" sz="2600" dirty="0"/>
              <a:t>“behind on medical bills</a:t>
            </a:r>
            <a:r>
              <a:rPr lang="en-US" sz="2600" dirty="0" smtClean="0"/>
              <a:t>”</a:t>
            </a:r>
            <a:endParaRPr lang="en-US" sz="2600" dirty="0"/>
          </a:p>
          <a:p>
            <a:pPr algn="l"/>
            <a:r>
              <a:rPr lang="en-US" sz="2600" dirty="0" smtClean="0"/>
              <a:t>Six point eight percent (6.8%) (767) are “behind on property taxes” and behind on their mortgage”</a:t>
            </a:r>
            <a:endParaRPr lang="en-US" sz="26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This is at 0.0% (0) among those making over $25K</a:t>
            </a:r>
            <a:endParaRPr lang="en-US" sz="2600" dirty="0"/>
          </a:p>
          <a:p>
            <a:pPr algn="l"/>
            <a:endParaRPr lang="en-US" sz="2600" dirty="0" smtClean="0"/>
          </a:p>
          <a:p>
            <a:pPr algn="l"/>
            <a:r>
              <a:rPr lang="en-US" sz="2600" dirty="0" smtClean="0"/>
              <a:t>Approximately one in twenty (5.5%) (620) are “behind on utilities”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smtClean="0"/>
              <a:t>This percentage falls to 0.0% (0) among those in urban areas</a:t>
            </a:r>
            <a:r>
              <a:rPr lang="en-US" sz="2600" dirty="0"/>
              <a:t> </a:t>
            </a:r>
            <a:endParaRPr lang="en-US" sz="2600" dirty="0" smtClean="0"/>
          </a:p>
          <a:p>
            <a:pPr algn="l"/>
            <a:endParaRPr lang="en-US" sz="2600" dirty="0"/>
          </a:p>
          <a:p>
            <a:pPr algn="l"/>
            <a:r>
              <a:rPr lang="en-US" sz="2600" dirty="0" smtClean="0"/>
              <a:t>Only one point four percent (1.4%) (158) are “behind on rent”</a:t>
            </a:r>
          </a:p>
          <a:p>
            <a:pPr lvl="0" algn="l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0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 sz="quarter"/>
          </p:nvPr>
        </p:nvSpPr>
        <p:spPr>
          <a:xfrm>
            <a:off x="938766" y="4443306"/>
            <a:ext cx="11054080" cy="1517228"/>
          </a:xfrm>
        </p:spPr>
        <p:txBody>
          <a:bodyPr/>
          <a:lstStyle/>
          <a:p>
            <a:r>
              <a:rPr lang="en-US" sz="5700" dirty="0"/>
              <a:t>Thank You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866987" y="5743787"/>
            <a:ext cx="11054080" cy="4009813"/>
          </a:xfrm>
        </p:spPr>
        <p:txBody>
          <a:bodyPr/>
          <a:lstStyle/>
          <a:p>
            <a:r>
              <a:rPr lang="en-US" sz="3400" dirty="0"/>
              <a:t>Steve Mitchell</a:t>
            </a:r>
          </a:p>
          <a:p>
            <a:r>
              <a:rPr lang="en-US" sz="3400" dirty="0"/>
              <a:t>Mitchell Research &amp; Communications, Inc.</a:t>
            </a:r>
          </a:p>
          <a:p>
            <a:r>
              <a:rPr lang="en-US" sz="3400" dirty="0"/>
              <a:t>314 Evergreen Suite B, East Lansing, MI 48823</a:t>
            </a:r>
          </a:p>
          <a:p>
            <a:endParaRPr lang="en-US" sz="3400" dirty="0"/>
          </a:p>
          <a:p>
            <a:r>
              <a:rPr lang="en-US" sz="3400" dirty="0"/>
              <a:t>steve@mitchellresearch.net </a:t>
            </a:r>
          </a:p>
          <a:p>
            <a:r>
              <a:rPr lang="en-US" sz="3400" dirty="0"/>
              <a:t>Office: 517-351-4111 Cell: 248-891-2414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650240"/>
            <a:ext cx="11655289" cy="3467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2C932-02EF-475A-9931-964FAFD92F4A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5400" y="9067800"/>
            <a:ext cx="3034453" cy="519289"/>
          </a:xfrm>
        </p:spPr>
        <p:txBody>
          <a:bodyPr/>
          <a:lstStyle/>
          <a:p>
            <a:r>
              <a:rPr lang="en-US" dirty="0"/>
              <a:t>6/10/2019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547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000000"/>
      </a:hlink>
      <a:folHlink>
        <a:srgbClr val="0099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42464D"/>
      </a:dk2>
      <a:lt2>
        <a:srgbClr val="D4D6D9"/>
      </a:lt2>
      <a:accent1>
        <a:srgbClr val="095CC4"/>
      </a:accent1>
      <a:accent2>
        <a:srgbClr val="1B8518"/>
      </a:accent2>
      <a:accent3>
        <a:srgbClr val="D3B21C"/>
      </a:accent3>
      <a:accent4>
        <a:srgbClr val="D45510"/>
      </a:accent4>
      <a:accent5>
        <a:srgbClr val="BA120A"/>
      </a:accent5>
      <a:accent6>
        <a:srgbClr val="62298A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5CC4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56323</TotalTime>
  <Words>1677</Words>
  <Application>Microsoft Office PowerPoint</Application>
  <PresentationFormat>Custom</PresentationFormat>
  <Paragraphs>275</Paragraphs>
  <Slides>47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Custom Design</vt:lpstr>
      <vt:lpstr>PowerPoint Presentation</vt:lpstr>
      <vt:lpstr>Goals and Objectives of the Research</vt:lpstr>
      <vt:lpstr>Methodology</vt:lpstr>
      <vt:lpstr>PowerPoint Presentation</vt:lpstr>
      <vt:lpstr>PowerPoint Presentation</vt:lpstr>
      <vt:lpstr>PowerPoint Presentation</vt:lpstr>
      <vt:lpstr>Home Condition Concerns</vt:lpstr>
      <vt:lpstr>Home Condition Concerns</vt:lpstr>
      <vt:lpstr> </vt:lpstr>
      <vt:lpstr> </vt:lpstr>
      <vt:lpstr>Transportation Issues – Transportation to Doctors Appointment</vt:lpstr>
      <vt:lpstr>Transportation Issues – Missed a Medical Appointment in Last 12 Months Due to Transportation 3% 1,250 seniors At least 4 missed appointments every business day </vt:lpstr>
      <vt:lpstr> </vt:lpstr>
      <vt:lpstr>Health Concerns</vt:lpstr>
      <vt:lpstr>Health Concerns</vt:lpstr>
      <vt:lpstr>PowerPoint Presentation</vt:lpstr>
      <vt:lpstr>Missed Doctor and Dentist Appointments when they Thought They Should Go</vt:lpstr>
      <vt:lpstr> </vt:lpstr>
      <vt:lpstr> </vt:lpstr>
      <vt:lpstr>Quality of Health</vt:lpstr>
      <vt:lpstr>Quality of Health - General Health</vt:lpstr>
      <vt:lpstr>Quality of Health - Causes of Painful Feelings</vt:lpstr>
      <vt:lpstr> </vt:lpstr>
      <vt:lpstr>Addictions</vt:lpstr>
      <vt:lpstr>Addictions – Working To Quit</vt:lpstr>
      <vt:lpstr>Addictions – Why Not Working To Quit</vt:lpstr>
      <vt:lpstr> </vt:lpstr>
      <vt:lpstr>Social Involvement – Friends, Neighbors, and Relatives</vt:lpstr>
      <vt:lpstr>Social Involvement – Social Activity</vt:lpstr>
      <vt:lpstr>Social Involvement –  Someone To Count On for Understanding and Advice</vt:lpstr>
      <vt:lpstr>Social Involvement –  Would Participate</vt:lpstr>
      <vt:lpstr>Social Involvement – What Prevents You From Participating</vt:lpstr>
      <vt:lpstr>PowerPoint Presentation</vt:lpstr>
      <vt:lpstr>Greatest Hardship Faced by Others</vt:lpstr>
      <vt:lpstr>Serious Challenges</vt:lpstr>
      <vt:lpstr>PowerPoint Presentation</vt:lpstr>
      <vt:lpstr>Receiving All Benefits Eligible For</vt:lpstr>
      <vt:lpstr>Conclusions –  Need Assistance or Information</vt:lpstr>
      <vt:lpstr>Conclusions –  Information About Aging and Resources</vt:lpstr>
      <vt:lpstr>Total Combined Income</vt:lpstr>
      <vt:lpstr>Trouble Paying Bills</vt:lpstr>
      <vt:lpstr>Conclusions –  Trouble Paying Bills</vt:lpstr>
      <vt:lpstr>Personal Debt</vt:lpstr>
      <vt:lpstr>Conclusions –  Personal Debt</vt:lpstr>
      <vt:lpstr>Behind On Payment</vt:lpstr>
      <vt:lpstr>Conclusions –  Behind On Payment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Dave Waymire</dc:creator>
  <cp:lastModifiedBy>Mitchell Reasearch</cp:lastModifiedBy>
  <cp:revision>377</cp:revision>
  <dcterms:modified xsi:type="dcterms:W3CDTF">2019-11-19T21:11:48Z</dcterms:modified>
</cp:coreProperties>
</file>