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theme/themeOverride9.xml" ContentType="application/vnd.openxmlformats-officedocument.themeOverr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theme/themeOverride11.xml" ContentType="application/vnd.openxmlformats-officedocument.themeOverride+xml"/>
  <Override PartName="/ppt/charts/chart15.xml" ContentType="application/vnd.openxmlformats-officedocument.drawingml.chart+xml"/>
  <Override PartName="/ppt/theme/themeOverride12.xml" ContentType="application/vnd.openxmlformats-officedocument.themeOverride+xml"/>
  <Override PartName="/ppt/charts/chart16.xml" ContentType="application/vnd.openxmlformats-officedocument.drawingml.chart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theme/themeOverride14.xml" ContentType="application/vnd.openxmlformats-officedocument.themeOverride+xml"/>
  <Override PartName="/ppt/charts/chart18.xml" ContentType="application/vnd.openxmlformats-officedocument.drawingml.chart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theme/themeOverride18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3.xml" ContentType="application/vnd.openxmlformats-officedocument.drawingml.chart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50"/>
  </p:notesMasterIdLst>
  <p:sldIdLst>
    <p:sldId id="275" r:id="rId3"/>
    <p:sldId id="430" r:id="rId4"/>
    <p:sldId id="407" r:id="rId5"/>
    <p:sldId id="437" r:id="rId6"/>
    <p:sldId id="438" r:id="rId7"/>
    <p:sldId id="440" r:id="rId8"/>
    <p:sldId id="447" r:id="rId9"/>
    <p:sldId id="290" r:id="rId10"/>
    <p:sldId id="445" r:id="rId11"/>
    <p:sldId id="446" r:id="rId12"/>
    <p:sldId id="507" r:id="rId13"/>
    <p:sldId id="506" r:id="rId14"/>
    <p:sldId id="336" r:id="rId15"/>
    <p:sldId id="451" r:id="rId16"/>
    <p:sldId id="452" r:id="rId17"/>
    <p:sldId id="453" r:id="rId18"/>
    <p:sldId id="454" r:id="rId19"/>
    <p:sldId id="456" r:id="rId20"/>
    <p:sldId id="457" r:id="rId21"/>
    <p:sldId id="480" r:id="rId22"/>
    <p:sldId id="458" r:id="rId23"/>
    <p:sldId id="459" r:id="rId24"/>
    <p:sldId id="481" r:id="rId25"/>
    <p:sldId id="460" r:id="rId26"/>
    <p:sldId id="466" r:id="rId27"/>
    <p:sldId id="482" r:id="rId28"/>
    <p:sldId id="483" r:id="rId29"/>
    <p:sldId id="467" r:id="rId30"/>
    <p:sldId id="471" r:id="rId31"/>
    <p:sldId id="484" r:id="rId32"/>
    <p:sldId id="486" r:id="rId33"/>
    <p:sldId id="487" r:id="rId34"/>
    <p:sldId id="490" r:id="rId35"/>
    <p:sldId id="475" r:id="rId36"/>
    <p:sldId id="477" r:id="rId37"/>
    <p:sldId id="493" r:id="rId38"/>
    <p:sldId id="494" r:id="rId39"/>
    <p:sldId id="496" r:id="rId40"/>
    <p:sldId id="497" r:id="rId41"/>
    <p:sldId id="498" r:id="rId42"/>
    <p:sldId id="502" r:id="rId43"/>
    <p:sldId id="500" r:id="rId44"/>
    <p:sldId id="501" r:id="rId45"/>
    <p:sldId id="503" r:id="rId46"/>
    <p:sldId id="504" r:id="rId47"/>
    <p:sldId id="505" r:id="rId48"/>
    <p:sldId id="317" r:id="rId49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Gill Sans"/>
      </a:defRPr>
    </a:lvl1pPr>
    <a:lvl2pPr indent="342900" algn="ctr" defTabSz="584200">
      <a:defRPr sz="4200">
        <a:latin typeface="+mn-lt"/>
        <a:ea typeface="+mn-ea"/>
        <a:cs typeface="+mn-cs"/>
        <a:sym typeface="Gill Sans"/>
      </a:defRPr>
    </a:lvl2pPr>
    <a:lvl3pPr indent="685800" algn="ctr" defTabSz="584200">
      <a:defRPr sz="4200">
        <a:latin typeface="+mn-lt"/>
        <a:ea typeface="+mn-ea"/>
        <a:cs typeface="+mn-cs"/>
        <a:sym typeface="Gill Sans"/>
      </a:defRPr>
    </a:lvl3pPr>
    <a:lvl4pPr indent="1028700" algn="ctr" defTabSz="584200">
      <a:defRPr sz="4200">
        <a:latin typeface="+mn-lt"/>
        <a:ea typeface="+mn-ea"/>
        <a:cs typeface="+mn-cs"/>
        <a:sym typeface="Gill Sans"/>
      </a:defRPr>
    </a:lvl4pPr>
    <a:lvl5pPr indent="1371600" algn="ctr" defTabSz="584200">
      <a:defRPr sz="4200">
        <a:latin typeface="+mn-lt"/>
        <a:ea typeface="+mn-ea"/>
        <a:cs typeface="+mn-cs"/>
        <a:sym typeface="Gill Sans"/>
      </a:defRPr>
    </a:lvl5pPr>
    <a:lvl6pPr indent="1714500" algn="ctr" defTabSz="584200">
      <a:defRPr sz="4200">
        <a:latin typeface="+mn-lt"/>
        <a:ea typeface="+mn-ea"/>
        <a:cs typeface="+mn-cs"/>
        <a:sym typeface="Gill Sans"/>
      </a:defRPr>
    </a:lvl6pPr>
    <a:lvl7pPr indent="2057400" algn="ctr" defTabSz="584200">
      <a:defRPr sz="4200">
        <a:latin typeface="+mn-lt"/>
        <a:ea typeface="+mn-ea"/>
        <a:cs typeface="+mn-cs"/>
        <a:sym typeface="Gill Sans"/>
      </a:defRPr>
    </a:lvl7pPr>
    <a:lvl8pPr indent="2400300" algn="ctr" defTabSz="584200">
      <a:defRPr sz="4200">
        <a:latin typeface="+mn-lt"/>
        <a:ea typeface="+mn-ea"/>
        <a:cs typeface="+mn-cs"/>
        <a:sym typeface="Gill Sans"/>
      </a:defRPr>
    </a:lvl8pPr>
    <a:lvl9pPr indent="2743200" algn="ctr" defTabSz="584200">
      <a:defRPr sz="4200"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E1242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CDFE2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78C3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394F8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B4EB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solidFill>
            <a:srgbClr val="D9D9D9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FC32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0DDCD"/>
          </a:solidFill>
        </a:fill>
      </a:tcStyle>
    </a:wholeTbl>
    <a:band2H>
      <a:tcTxStyle/>
      <a:tcStyle>
        <a:tcBdr/>
        <a:fill>
          <a:solidFill>
            <a:srgbClr val="D2CFC5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7D8B8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6DFD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C5C7C8"/>
          </a:solidFill>
        </a:fill>
      </a:tcStyle>
    </a:wholeTbl>
    <a:band2H>
      <a:tcTxStyle/>
      <a:tcStyle>
        <a:tcBdr/>
        <a:fill>
          <a:solidFill>
            <a:srgbClr val="D6D6D7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1454E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D8086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2697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8EAEA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6" autoAdjust="0"/>
    <p:restoredTop sz="92082" autoAdjust="0"/>
  </p:normalViewPr>
  <p:slideViewPr>
    <p:cSldViewPr>
      <p:cViewPr>
        <p:scale>
          <a:sx n="40" d="100"/>
          <a:sy n="40" d="100"/>
        </p:scale>
        <p:origin x="-294" y="-9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9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0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1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2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3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4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5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6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7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8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9778095919827E-2"/>
          <c:y val="2.3952195986587269E-2"/>
          <c:w val="0.93777022190408021"/>
          <c:h val="0.91938070397979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E9C-5246-962E-C3FEE8C3062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9C-5246-962E-C3FEE8C3062B}"/>
              </c:ext>
            </c:extLst>
          </c:dPt>
          <c:dLbls>
            <c:dLbl>
              <c:idx val="0"/>
              <c:layout>
                <c:manualLayout>
                  <c:x val="3.5555555555555556E-2"/>
                  <c:y val="-0.479729729729729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9C-5246-962E-C3FEE8C3062B}"/>
                </c:ext>
              </c:extLst>
            </c:dLbl>
            <c:dLbl>
              <c:idx val="1"/>
              <c:layout>
                <c:manualLayout>
                  <c:x val="3.111111111111111E-2"/>
                  <c:y val="-0.477477477477477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9C-5246-962E-C3FEE8C3062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9C-5246-962E-C3FEE8C3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05664"/>
        <c:axId val="35507200"/>
      </c:barChart>
      <c:catAx>
        <c:axId val="355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5507200"/>
        <c:crosses val="autoZero"/>
        <c:auto val="1"/>
        <c:lblAlgn val="ctr"/>
        <c:lblOffset val="1"/>
        <c:noMultiLvlLbl val="0"/>
      </c:catAx>
      <c:valAx>
        <c:axId val="355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5505664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Sheet1!$B$2:$B$6</c:f>
              <c:strCache>
                <c:ptCount val="5"/>
                <c:pt idx="0">
                  <c:v>60-64</c:v>
                </c:pt>
                <c:pt idx="1">
                  <c:v>65-69</c:v>
                </c:pt>
                <c:pt idx="2">
                  <c:v>70-74</c:v>
                </c:pt>
                <c:pt idx="3">
                  <c:v>75-79</c:v>
                </c:pt>
                <c:pt idx="4">
                  <c:v>80+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</c:v>
                </c:pt>
                <c:pt idx="1">
                  <c:v>0.21</c:v>
                </c:pt>
                <c:pt idx="2">
                  <c:v>0.23</c:v>
                </c:pt>
                <c:pt idx="3">
                  <c:v>0.14000000000000001</c:v>
                </c:pt>
                <c:pt idx="4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18720"/>
        <c:axId val="35520512"/>
      </c:barChart>
      <c:catAx>
        <c:axId val="35518720"/>
        <c:scaling>
          <c:orientation val="minMax"/>
        </c:scaling>
        <c:delete val="0"/>
        <c:axPos val="b"/>
        <c:majorTickMark val="out"/>
        <c:minorTickMark val="none"/>
        <c:tickLblPos val="nextTo"/>
        <c:crossAx val="35520512"/>
        <c:crosses val="autoZero"/>
        <c:auto val="1"/>
        <c:lblAlgn val="ctr"/>
        <c:lblOffset val="100"/>
        <c:noMultiLvlLbl val="0"/>
      </c:catAx>
      <c:valAx>
        <c:axId val="355205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5518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Macomb!$B$8:$B$9</c:f>
              <c:strCache>
                <c:ptCount val="2"/>
                <c:pt idx="0">
                  <c:v>Rural</c:v>
                </c:pt>
                <c:pt idx="1">
                  <c:v>Urban</c:v>
                </c:pt>
              </c:strCache>
            </c:strRef>
          </c:cat>
          <c:val>
            <c:numRef>
              <c:f>Macomb!$D$8:$D$9</c:f>
              <c:numCache>
                <c:formatCode>0.0%</c:formatCode>
                <c:ptCount val="2"/>
                <c:pt idx="0">
                  <c:v>0.09</c:v>
                </c:pt>
                <c:pt idx="1">
                  <c:v>0.91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37504"/>
        <c:axId val="35639296"/>
      </c:barChart>
      <c:catAx>
        <c:axId val="35637504"/>
        <c:scaling>
          <c:orientation val="minMax"/>
        </c:scaling>
        <c:delete val="0"/>
        <c:axPos val="b"/>
        <c:majorTickMark val="out"/>
        <c:minorTickMark val="none"/>
        <c:tickLblPos val="nextTo"/>
        <c:crossAx val="35639296"/>
        <c:crosses val="autoZero"/>
        <c:auto val="1"/>
        <c:lblAlgn val="ctr"/>
        <c:lblOffset val="100"/>
        <c:noMultiLvlLbl val="0"/>
      </c:catAx>
      <c:valAx>
        <c:axId val="3563929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637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8366738248628"/>
          <c:y val="5.0995599234306237E-2"/>
          <c:w val="0.79801181102362206"/>
          <c:h val="0.45353919575842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Concerned About Home Condition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rgbClr val="0070C0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06-1948-8607-BB15EB9FD56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A06-1948-8607-BB15EB9FD56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A06-1948-8607-BB15EB9FD56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A06-1948-8607-BB15EB9FD567}"/>
              </c:ext>
            </c:extLst>
          </c:dPt>
          <c:dLbls>
            <c:dLbl>
              <c:idx val="0"/>
              <c:layout>
                <c:manualLayout>
                  <c:x val="1.556808239879106E-2"/>
                  <c:y val="-2.7360837707786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6-1948-8607-BB15EB9FD567}"/>
                </c:ext>
              </c:extLst>
            </c:dLbl>
            <c:dLbl>
              <c:idx val="1"/>
              <c:layout>
                <c:manualLayout>
                  <c:x val="9.7872425037778907E-3"/>
                  <c:y val="-2.9398034230096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1948-8607-BB15EB9FD567}"/>
                </c:ext>
              </c:extLst>
            </c:dLbl>
            <c:dLbl>
              <c:idx val="2"/>
              <c:layout>
                <c:manualLayout>
                  <c:x val="8.1696890161457557E-3"/>
                  <c:y val="-8.6861944991251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6-1948-8607-BB15EB9FD567}"/>
                </c:ext>
              </c:extLst>
            </c:dLbl>
            <c:dLbl>
              <c:idx val="3"/>
              <c:layout>
                <c:manualLayout>
                  <c:x val="1.0694941541398235E-2"/>
                  <c:y val="-1.3616681703849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6-1948-8607-BB15EB9FD567}"/>
                </c:ext>
              </c:extLst>
            </c:dLbl>
            <c:dLbl>
              <c:idx val="4"/>
              <c:layout>
                <c:manualLayout>
                  <c:x val="1.0101010101010102E-2"/>
                  <c:y val="-1.085069444444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06-1948-8607-BB15EB9FD567}"/>
                </c:ext>
              </c:extLst>
            </c:dLbl>
            <c:dLbl>
              <c:idx val="7"/>
              <c:layout>
                <c:manualLayout>
                  <c:x val="2.5252525252525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85-4FB0-B366-793A18F92E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Not Enough Handrails/Grab Bars</c:v>
                </c:pt>
                <c:pt idx="1">
                  <c:v>Home in Need of Minor Repairs</c:v>
                </c:pt>
                <c:pt idx="2">
                  <c:v>Too Cluttered</c:v>
                </c:pt>
                <c:pt idx="3">
                  <c:v>Need Smoke Detector</c:v>
                </c:pt>
                <c:pt idx="4">
                  <c:v>Poor Water Quality</c:v>
                </c:pt>
                <c:pt idx="5">
                  <c:v>Need a Ramp</c:v>
                </c:pt>
                <c:pt idx="6">
                  <c:v>Presence of Mold</c:v>
                </c:pt>
                <c:pt idx="7">
                  <c:v>No Safety Concerns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0.13600000000000001</c:v>
                </c:pt>
                <c:pt idx="1">
                  <c:v>0.111</c:v>
                </c:pt>
                <c:pt idx="2">
                  <c:v>8.6999999999999994E-2</c:v>
                </c:pt>
                <c:pt idx="3">
                  <c:v>7.5999999999999998E-2</c:v>
                </c:pt>
                <c:pt idx="4">
                  <c:v>4.1000000000000002E-2</c:v>
                </c:pt>
                <c:pt idx="5">
                  <c:v>3.5000000000000003E-2</c:v>
                </c:pt>
                <c:pt idx="6">
                  <c:v>2.4E-2</c:v>
                </c:pt>
                <c:pt idx="7">
                  <c:v>0.32600000000000001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A06-1948-8607-BB15EB9FD5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5743232"/>
        <c:axId val="35746176"/>
      </c:barChart>
      <c:catAx>
        <c:axId val="3574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5746176"/>
        <c:crosses val="autoZero"/>
        <c:auto val="1"/>
        <c:lblAlgn val="ctr"/>
        <c:lblOffset val="100"/>
        <c:noMultiLvlLbl val="0"/>
      </c:catAx>
      <c:valAx>
        <c:axId val="35746176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3574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Sheet1!$B$3:$B$8</c:f>
              <c:strCache>
                <c:ptCount val="6"/>
                <c:pt idx="0">
                  <c:v>Drive Themselves</c:v>
                </c:pt>
                <c:pt idx="1">
                  <c:v>Ride From Spouse/Family</c:v>
                </c:pt>
                <c:pt idx="2">
                  <c:v>Public Transportation</c:v>
                </c:pt>
                <c:pt idx="3">
                  <c:v>Local Senior Transportation Service</c:v>
                </c:pt>
                <c:pt idx="4">
                  <c:v>Other</c:v>
                </c:pt>
                <c:pt idx="5">
                  <c:v>Don't Know/Refused</c:v>
                </c:pt>
              </c:strCache>
            </c:strRef>
          </c:cat>
          <c:val>
            <c:numRef>
              <c:f>Sheet1!$C$3:$C$8</c:f>
              <c:numCache>
                <c:formatCode>0.0%</c:formatCode>
                <c:ptCount val="6"/>
                <c:pt idx="0">
                  <c:v>0.83199999999999996</c:v>
                </c:pt>
                <c:pt idx="1">
                  <c:v>0.114</c:v>
                </c:pt>
                <c:pt idx="2">
                  <c:v>8.0000000000000002E-3</c:v>
                </c:pt>
                <c:pt idx="3">
                  <c:v>8.0000000000000002E-3</c:v>
                </c:pt>
                <c:pt idx="4">
                  <c:v>0.03</c:v>
                </c:pt>
                <c:pt idx="5">
                  <c:v>8.0000000000000002E-3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4B-4B24-9091-AB09C74A5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18496"/>
        <c:axId val="35820288"/>
      </c:barChart>
      <c:catAx>
        <c:axId val="35818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820288"/>
        <c:crosses val="autoZero"/>
        <c:auto val="1"/>
        <c:lblAlgn val="ctr"/>
        <c:lblOffset val="100"/>
        <c:noMultiLvlLbl val="0"/>
      </c:catAx>
      <c:valAx>
        <c:axId val="358202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818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Not Able to Do Things I Enjoy</c:v>
                </c:pt>
                <c:pt idx="1">
                  <c:v>Coping With Pain</c:v>
                </c:pt>
                <c:pt idx="2">
                  <c:v>Losing Independence</c:v>
                </c:pt>
                <c:pt idx="3">
                  <c:v>Paying For Health Care</c:v>
                </c:pt>
                <c:pt idx="4">
                  <c:v>Other Health Concerns</c:v>
                </c:pt>
                <c:pt idx="5">
                  <c:v>Fear of Falling</c:v>
                </c:pt>
                <c:pt idx="6">
                  <c:v>No Health Concerns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0.23599999999999999</c:v>
                </c:pt>
                <c:pt idx="1">
                  <c:v>0.23100000000000001</c:v>
                </c:pt>
                <c:pt idx="2">
                  <c:v>0.20399999999999999</c:v>
                </c:pt>
                <c:pt idx="3">
                  <c:v>0.17699999999999999</c:v>
                </c:pt>
                <c:pt idx="4">
                  <c:v>0.17399999999999999</c:v>
                </c:pt>
                <c:pt idx="5">
                  <c:v>0.16300000000000001</c:v>
                </c:pt>
                <c:pt idx="6">
                  <c:v>0.29599999999999999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51264"/>
        <c:axId val="35943168"/>
      </c:barChart>
      <c:catAx>
        <c:axId val="35851264"/>
        <c:scaling>
          <c:orientation val="minMax"/>
        </c:scaling>
        <c:delete val="0"/>
        <c:axPos val="b"/>
        <c:majorTickMark val="out"/>
        <c:minorTickMark val="none"/>
        <c:tickLblPos val="nextTo"/>
        <c:crossAx val="35943168"/>
        <c:crosses val="autoZero"/>
        <c:auto val="1"/>
        <c:lblAlgn val="ctr"/>
        <c:lblOffset val="100"/>
        <c:noMultiLvlLbl val="0"/>
      </c:catAx>
      <c:valAx>
        <c:axId val="3594316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851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Doctor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Sheet1!$C$3</c:f>
              <c:numCache>
                <c:formatCode>0.0%</c:formatCode>
                <c:ptCount val="1"/>
                <c:pt idx="0">
                  <c:v>7.9000000000000001E-2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20-41F2-BB18-F2D5F0C5F4CC}"/>
            </c:ext>
          </c:extLst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Dentist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Sheet1!$C$4</c:f>
              <c:numCache>
                <c:formatCode>0.0%</c:formatCode>
                <c:ptCount val="1"/>
                <c:pt idx="0">
                  <c:v>0.13900000000000001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20-41F2-BB18-F2D5F0C5F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310144"/>
        <c:axId val="50317184"/>
      </c:barChart>
      <c:catAx>
        <c:axId val="50310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317184"/>
        <c:crosses val="autoZero"/>
        <c:auto val="1"/>
        <c:lblAlgn val="ctr"/>
        <c:lblOffset val="100"/>
        <c:noMultiLvlLbl val="0"/>
      </c:catAx>
      <c:valAx>
        <c:axId val="5031718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0310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PowerPoint]Sheet1'!$C$4:$C$7</c:f>
              <c:numCache>
                <c:formatCode>0.0%</c:formatCode>
                <c:ptCount val="4"/>
                <c:pt idx="0">
                  <c:v>0.28000000000000003</c:v>
                </c:pt>
                <c:pt idx="1">
                  <c:v>0.51100000000000001</c:v>
                </c:pt>
                <c:pt idx="2">
                  <c:v>0.17100000000000001</c:v>
                </c:pt>
                <c:pt idx="3">
                  <c:v>3.7999999999999999E-2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PowerPoint]Sheet1'!$D$3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PowerPoint]Sheet1'!$D$4:$D$7</c:f>
              <c:numCache>
                <c:formatCode>General</c:formatCode>
                <c:ptCount val="4"/>
                <c:pt idx="0" formatCode="0.0%">
                  <c:v>0.188</c:v>
                </c:pt>
                <c:pt idx="2" formatCode="0.0%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695232"/>
        <c:axId val="55696768"/>
      </c:barChart>
      <c:catAx>
        <c:axId val="55695232"/>
        <c:scaling>
          <c:orientation val="minMax"/>
        </c:scaling>
        <c:delete val="0"/>
        <c:axPos val="b"/>
        <c:majorTickMark val="out"/>
        <c:minorTickMark val="none"/>
        <c:tickLblPos val="nextTo"/>
        <c:crossAx val="55696768"/>
        <c:crosses val="autoZero"/>
        <c:auto val="1"/>
        <c:lblAlgn val="ctr"/>
        <c:lblOffset val="100"/>
        <c:noMultiLvlLbl val="0"/>
      </c:catAx>
      <c:valAx>
        <c:axId val="5569676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5695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Sheet1!$B$2:$B$13</c:f>
              <c:strCache>
                <c:ptCount val="12"/>
                <c:pt idx="0">
                  <c:v>Inability To Do Things I Used To Do</c:v>
                </c:pt>
                <c:pt idx="1">
                  <c:v>Loss of A Loved One</c:v>
                </c:pt>
                <c:pt idx="2">
                  <c:v>Other Sad or Stressful Events</c:v>
                </c:pt>
                <c:pt idx="3">
                  <c:v>Having Enough of The Right Kind of Food To Eat</c:v>
                </c:pt>
                <c:pt idx="4">
                  <c:v>My Declining Health</c:v>
                </c:pt>
                <c:pt idx="5">
                  <c:v>Loss of Independence</c:v>
                </c:pt>
                <c:pt idx="6">
                  <c:v>Financial Difficulties/Trouble Paying Bills</c:v>
                </c:pt>
                <c:pt idx="7">
                  <c:v>Social Isolation</c:v>
                </c:pt>
                <c:pt idx="8">
                  <c:v>Other Relationship Problems</c:v>
                </c:pt>
                <c:pt idx="9">
                  <c:v>Problems Getting Health Care Needed</c:v>
                </c:pt>
                <c:pt idx="10">
                  <c:v>Being Stuck At Home Without Transportation</c:v>
                </c:pt>
                <c:pt idx="11">
                  <c:v>Trouble With My Home or Neighborhood</c:v>
                </c:pt>
              </c:strCache>
            </c:strRef>
          </c:cat>
          <c:val>
            <c:numRef>
              <c:f>Sheet1!$C$2:$C$13</c:f>
              <c:numCache>
                <c:formatCode>0.0%</c:formatCode>
                <c:ptCount val="12"/>
                <c:pt idx="0">
                  <c:v>0.35299999999999998</c:v>
                </c:pt>
                <c:pt idx="1">
                  <c:v>0.23100000000000001</c:v>
                </c:pt>
                <c:pt idx="2">
                  <c:v>0.20100000000000001</c:v>
                </c:pt>
                <c:pt idx="3">
                  <c:v>0.19</c:v>
                </c:pt>
                <c:pt idx="4">
                  <c:v>0.185</c:v>
                </c:pt>
                <c:pt idx="5">
                  <c:v>0.114</c:v>
                </c:pt>
                <c:pt idx="6">
                  <c:v>0.10299999999999999</c:v>
                </c:pt>
                <c:pt idx="7">
                  <c:v>0.09</c:v>
                </c:pt>
                <c:pt idx="8">
                  <c:v>8.6999999999999994E-2</c:v>
                </c:pt>
                <c:pt idx="9">
                  <c:v>5.7000000000000002E-2</c:v>
                </c:pt>
                <c:pt idx="10">
                  <c:v>5.3999999999999999E-2</c:v>
                </c:pt>
                <c:pt idx="11">
                  <c:v>2.7E-2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70-4C26-8A56-B972D2635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462784"/>
        <c:axId val="59464320"/>
      </c:barChart>
      <c:catAx>
        <c:axId val="59462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464320"/>
        <c:crosses val="autoZero"/>
        <c:auto val="1"/>
        <c:lblAlgn val="ctr"/>
        <c:lblOffset val="100"/>
        <c:noMultiLvlLbl val="0"/>
      </c:catAx>
      <c:valAx>
        <c:axId val="5946432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9462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Sheet1!$B$2:$B$10</c:f>
              <c:strCache>
                <c:ptCount val="9"/>
                <c:pt idx="0">
                  <c:v>Coffee, Tea, or Other Caffeine Drinks</c:v>
                </c:pt>
                <c:pt idx="1">
                  <c:v>Sweet Foods</c:v>
                </c:pt>
                <c:pt idx="2">
                  <c:v>Sweet Beverages</c:v>
                </c:pt>
                <c:pt idx="3">
                  <c:v>Tobacco</c:v>
                </c:pt>
                <c:pt idx="4">
                  <c:v>Other Perscription Drugs</c:v>
                </c:pt>
                <c:pt idx="5">
                  <c:v>Alcohol</c:v>
                </c:pt>
                <c:pt idx="6">
                  <c:v>Opioids/Narcotic Pain Medication</c:v>
                </c:pt>
                <c:pt idx="7">
                  <c:v>Marijuana</c:v>
                </c:pt>
                <c:pt idx="8">
                  <c:v>Illegal Drugs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0.23100000000000001</c:v>
                </c:pt>
                <c:pt idx="1">
                  <c:v>0.158</c:v>
                </c:pt>
                <c:pt idx="2">
                  <c:v>7.9000000000000001E-2</c:v>
                </c:pt>
                <c:pt idx="3">
                  <c:v>7.2999999999999995E-2</c:v>
                </c:pt>
                <c:pt idx="4">
                  <c:v>5.1999999999999998E-2</c:v>
                </c:pt>
                <c:pt idx="5">
                  <c:v>1.6E-2</c:v>
                </c:pt>
                <c:pt idx="6">
                  <c:v>1.4E-2</c:v>
                </c:pt>
                <c:pt idx="7">
                  <c:v>3.0000000000000001E-3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0C-4701-81B1-59DAB3E61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37664"/>
        <c:axId val="59551744"/>
      </c:barChart>
      <c:catAx>
        <c:axId val="59537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551744"/>
        <c:crosses val="autoZero"/>
        <c:auto val="1"/>
        <c:lblAlgn val="ctr"/>
        <c:lblOffset val="100"/>
        <c:noMultiLvlLbl val="0"/>
      </c:catAx>
      <c:valAx>
        <c:axId val="595517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9537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0.33300000000000002</c:v>
                </c:pt>
                <c:pt idx="1">
                  <c:v>0.66700000000000004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329792"/>
        <c:axId val="63331328"/>
      </c:barChart>
      <c:catAx>
        <c:axId val="63329792"/>
        <c:scaling>
          <c:orientation val="minMax"/>
        </c:scaling>
        <c:delete val="0"/>
        <c:axPos val="b"/>
        <c:majorTickMark val="out"/>
        <c:minorTickMark val="none"/>
        <c:tickLblPos val="nextTo"/>
        <c:crossAx val="63331328"/>
        <c:crosses val="autoZero"/>
        <c:auto val="1"/>
        <c:lblAlgn val="ctr"/>
        <c:lblOffset val="100"/>
        <c:noMultiLvlLbl val="0"/>
      </c:catAx>
      <c:valAx>
        <c:axId val="6333132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3329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Sheet1!$B$2:$B$7</c:f>
              <c:strCache>
                <c:ptCount val="6"/>
                <c:pt idx="0">
                  <c:v>Not Ready</c:v>
                </c:pt>
                <c:pt idx="1">
                  <c:v>Tried, Unsuccessful</c:v>
                </c:pt>
                <c:pt idx="2">
                  <c:v>Can't Afford It</c:v>
                </c:pt>
                <c:pt idx="3">
                  <c:v>Don't Know of Local Programs</c:v>
                </c:pt>
                <c:pt idx="4">
                  <c:v>Programs Are For Young People, Not Seniors</c:v>
                </c:pt>
                <c:pt idx="5">
                  <c:v>Can't Get To Any Programs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0.75</c:v>
                </c:pt>
                <c:pt idx="1">
                  <c:v>0.114</c:v>
                </c:pt>
                <c:pt idx="2">
                  <c:v>5.7000000000000002E-2</c:v>
                </c:pt>
                <c:pt idx="3">
                  <c:v>3.4000000000000002E-2</c:v>
                </c:pt>
                <c:pt idx="4">
                  <c:v>3.4000000000000002E-2</c:v>
                </c:pt>
                <c:pt idx="5">
                  <c:v>1.0999999999999999E-2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01984"/>
        <c:axId val="63403520"/>
      </c:barChart>
      <c:catAx>
        <c:axId val="63401984"/>
        <c:scaling>
          <c:orientation val="minMax"/>
        </c:scaling>
        <c:delete val="0"/>
        <c:axPos val="b"/>
        <c:majorTickMark val="out"/>
        <c:minorTickMark val="none"/>
        <c:tickLblPos val="nextTo"/>
        <c:crossAx val="63403520"/>
        <c:crosses val="autoZero"/>
        <c:auto val="1"/>
        <c:lblAlgn val="ctr"/>
        <c:lblOffset val="100"/>
        <c:noMultiLvlLbl val="0"/>
      </c:catAx>
      <c:valAx>
        <c:axId val="6340352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3401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0.215</c:v>
                </c:pt>
                <c:pt idx="1">
                  <c:v>0.75</c:v>
                </c:pt>
                <c:pt idx="2">
                  <c:v>3.5000000000000003E-2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FE-48A5-A1CF-65F250E7F58D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 formatCode="0.0%">
                  <c:v>0.28100000000000003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FE-48A5-A1CF-65F250E7F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663104"/>
        <c:axId val="63681280"/>
      </c:barChart>
      <c:catAx>
        <c:axId val="6366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681280"/>
        <c:crosses val="autoZero"/>
        <c:auto val="1"/>
        <c:lblAlgn val="ctr"/>
        <c:lblOffset val="100"/>
        <c:noMultiLvlLbl val="0"/>
      </c:catAx>
      <c:valAx>
        <c:axId val="6368128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3663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PowerPoint]Sheet1'!$C$2:$C$4</c:f>
              <c:numCache>
                <c:formatCode>0.0%</c:formatCode>
                <c:ptCount val="3"/>
                <c:pt idx="0">
                  <c:v>0.25800000000000001</c:v>
                </c:pt>
                <c:pt idx="1">
                  <c:v>0.69299999999999995</c:v>
                </c:pt>
                <c:pt idx="2">
                  <c:v>4.9000000000000002E-2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1C-4A40-A884-99F04E660EEB}"/>
            </c:ext>
          </c:extLst>
        </c:ser>
        <c:ser>
          <c:idx val="1"/>
          <c:order val="1"/>
          <c:tx>
            <c:strRef>
              <c:f>'[Chart in Microsoft PowerPoint]Sheet1'!$D$1</c:f>
              <c:strCache>
                <c:ptCount val="1"/>
                <c:pt idx="0">
                  <c:v>75+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PowerPoint]Sheet1'!$D$2:$D$4</c:f>
              <c:numCache>
                <c:formatCode>0.0%</c:formatCode>
                <c:ptCount val="3"/>
                <c:pt idx="1">
                  <c:v>0.63600000000000001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01C-4A40-A884-99F04E660EEB}"/>
            </c:ext>
          </c:extLst>
        </c:ser>
        <c:ser>
          <c:idx val="2"/>
          <c:order val="2"/>
          <c:tx>
            <c:strRef>
              <c:f>'[Chart in Microsoft PowerPoint]Sheet1'!$E$1</c:f>
              <c:strCache>
                <c:ptCount val="1"/>
                <c:pt idx="0">
                  <c:v>&lt;25K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PowerPoint]Sheet1'!$E$2:$E$4</c:f>
              <c:numCache>
                <c:formatCode>0.0%</c:formatCode>
                <c:ptCount val="3"/>
                <c:pt idx="0">
                  <c:v>0.34100000000000003</c:v>
                </c:pt>
                <c:pt idx="1">
                  <c:v>0.60499999999999998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1C-4A40-A884-99F04E660EEB}"/>
            </c:ext>
          </c:extLst>
        </c:ser>
        <c:ser>
          <c:idx val="3"/>
          <c:order val="3"/>
          <c:tx>
            <c:strRef>
              <c:f>'[Chart in Microsoft PowerPoint]Sheet1'!$F$1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'[Chart in Microsoft PowerPoint]Sheet1'!$B$2:$B$4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'[Chart in Microsoft PowerPoint]Sheet1'!$F$2:$F$4</c:f>
              <c:numCache>
                <c:formatCode>General</c:formatCode>
                <c:ptCount val="3"/>
                <c:pt idx="0" formatCode="0.0%">
                  <c:v>0.313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744256"/>
        <c:axId val="63836160"/>
      </c:barChart>
      <c:catAx>
        <c:axId val="63744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836160"/>
        <c:crosses val="autoZero"/>
        <c:auto val="1"/>
        <c:lblAlgn val="ctr"/>
        <c:lblOffset val="100"/>
        <c:noMultiLvlLbl val="0"/>
      </c:catAx>
      <c:valAx>
        <c:axId val="6383616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37442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Sheet1!$B$2:$B$8</c:f>
              <c:strCache>
                <c:ptCount val="7"/>
                <c:pt idx="0">
                  <c:v>Join Church, Social Club, Community Org.</c:v>
                </c:pt>
                <c:pt idx="1">
                  <c:v>Participate in Senior Center Programs</c:v>
                </c:pt>
                <c:pt idx="2">
                  <c:v>Volunteer at Local School, Library, Charity</c:v>
                </c:pt>
                <c:pt idx="3">
                  <c:v>Participate in Group Wellness/Fitness Class</c:v>
                </c:pt>
                <c:pt idx="4">
                  <c:v>Eat Lunch at Senior Congrecate Dining Program</c:v>
                </c:pt>
                <c:pt idx="5">
                  <c:v>Receiving Calls From Fiendly Reassurance Phone Program</c:v>
                </c:pt>
                <c:pt idx="6">
                  <c:v>Becoming Active on Internet/Social Media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0.66300000000000003</c:v>
                </c:pt>
                <c:pt idx="1">
                  <c:v>0.53500000000000003</c:v>
                </c:pt>
                <c:pt idx="2">
                  <c:v>0.53500000000000003</c:v>
                </c:pt>
                <c:pt idx="3">
                  <c:v>0.46500000000000002</c:v>
                </c:pt>
                <c:pt idx="4">
                  <c:v>0.314</c:v>
                </c:pt>
                <c:pt idx="5">
                  <c:v>0.23300000000000001</c:v>
                </c:pt>
                <c:pt idx="6">
                  <c:v>0.19800000000000001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47-48BD-B92F-D3A934519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882752"/>
        <c:axId val="63884288"/>
      </c:barChart>
      <c:catAx>
        <c:axId val="6388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884288"/>
        <c:crosses val="autoZero"/>
        <c:auto val="1"/>
        <c:lblAlgn val="ctr"/>
        <c:lblOffset val="100"/>
        <c:noMultiLvlLbl val="0"/>
      </c:catAx>
      <c:valAx>
        <c:axId val="6388428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63882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Sheet1!$B$2:$B$7</c:f>
              <c:strCache>
                <c:ptCount val="6"/>
                <c:pt idx="0">
                  <c:v>Don't Know of Such Programs</c:v>
                </c:pt>
                <c:pt idx="1">
                  <c:v>Prefer To Be With Younger People</c:v>
                </c:pt>
                <c:pt idx="2">
                  <c:v>Cannot Afford It</c:v>
                </c:pt>
                <c:pt idx="3">
                  <c:v>Too Sick/Disabled to Participate</c:v>
                </c:pt>
                <c:pt idx="4">
                  <c:v>Don't Want To Be With People In The Programs</c:v>
                </c:pt>
                <c:pt idx="5">
                  <c:v>Don't Have A Way To Get There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0.20399999999999999</c:v>
                </c:pt>
                <c:pt idx="1">
                  <c:v>0.16</c:v>
                </c:pt>
                <c:pt idx="2">
                  <c:v>0.13</c:v>
                </c:pt>
                <c:pt idx="3">
                  <c:v>0.11700000000000001</c:v>
                </c:pt>
                <c:pt idx="4">
                  <c:v>9.5000000000000001E-2</c:v>
                </c:pt>
                <c:pt idx="5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74-4072-B522-EBB4BFE71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930432"/>
        <c:axId val="92931968"/>
      </c:barChart>
      <c:catAx>
        <c:axId val="92930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2931968"/>
        <c:crosses val="autoZero"/>
        <c:auto val="1"/>
        <c:lblAlgn val="ctr"/>
        <c:lblOffset val="100"/>
        <c:noMultiLvlLbl val="0"/>
      </c:catAx>
      <c:valAx>
        <c:axId val="9293196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2930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Sheet1!$B$2:$B$10</c:f>
              <c:strCache>
                <c:ptCount val="9"/>
                <c:pt idx="0">
                  <c:v>Inability to Make Ends Meet Financially</c:v>
                </c:pt>
                <c:pt idx="1">
                  <c:v>Loss of Physical Mobility</c:v>
                </c:pt>
                <c:pt idx="2">
                  <c:v>Physical or Verbal Abuse</c:v>
                </c:pt>
                <c:pt idx="3">
                  <c:v>Loneliness/Isolation</c:v>
                </c:pt>
                <c:pt idx="4">
                  <c:v>Lack of Transportation</c:v>
                </c:pt>
                <c:pt idx="5">
                  <c:v>Financial Abuse/Exploitation</c:v>
                </c:pt>
                <c:pt idx="6">
                  <c:v>Inability to Cook and Eat Healthy Meals</c:v>
                </c:pt>
                <c:pt idx="7">
                  <c:v>Receiving Appropriate Medical Care</c:v>
                </c:pt>
                <c:pt idx="8">
                  <c:v>Inadequate Housing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0.254</c:v>
                </c:pt>
                <c:pt idx="1">
                  <c:v>0.188</c:v>
                </c:pt>
                <c:pt idx="2">
                  <c:v>0.16700000000000001</c:v>
                </c:pt>
                <c:pt idx="3">
                  <c:v>0.13600000000000001</c:v>
                </c:pt>
                <c:pt idx="4">
                  <c:v>0.08</c:v>
                </c:pt>
                <c:pt idx="5">
                  <c:v>5.6000000000000001E-2</c:v>
                </c:pt>
                <c:pt idx="6">
                  <c:v>4.9000000000000002E-2</c:v>
                </c:pt>
                <c:pt idx="7">
                  <c:v>4.9000000000000002E-2</c:v>
                </c:pt>
                <c:pt idx="8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34400"/>
        <c:axId val="93735936"/>
      </c:barChart>
      <c:catAx>
        <c:axId val="93734400"/>
        <c:scaling>
          <c:orientation val="minMax"/>
        </c:scaling>
        <c:delete val="0"/>
        <c:axPos val="b"/>
        <c:majorTickMark val="out"/>
        <c:minorTickMark val="none"/>
        <c:tickLblPos val="nextTo"/>
        <c:crossAx val="93735936"/>
        <c:crosses val="autoZero"/>
        <c:auto val="1"/>
        <c:lblAlgn val="ctr"/>
        <c:lblOffset val="100"/>
        <c:noMultiLvlLbl val="0"/>
      </c:catAx>
      <c:valAx>
        <c:axId val="9373593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3734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Sheet1!$B$2:$B$14</c:f>
              <c:strCache>
                <c:ptCount val="13"/>
                <c:pt idx="0">
                  <c:v>Walking or Climbing Stairs</c:v>
                </c:pt>
                <c:pt idx="1">
                  <c:v>Household Maintenance</c:v>
                </c:pt>
                <c:pt idx="2">
                  <c:v>Snow Removal</c:v>
                </c:pt>
                <c:pt idx="3">
                  <c:v>Lawn Mowing/Yard Care</c:v>
                </c:pt>
                <c:pt idx="4">
                  <c:v>Shopping and Running Errands Alone</c:v>
                </c:pt>
                <c:pt idx="5">
                  <c:v>House Cleaning</c:v>
                </c:pt>
                <c:pt idx="6">
                  <c:v>Concentration, Memory, Making Decisions</c:v>
                </c:pt>
                <c:pt idx="7">
                  <c:v>Social Involvement</c:v>
                </c:pt>
                <c:pt idx="8">
                  <c:v>Caring for a Child, Grandchild, Spouse, or Parent</c:v>
                </c:pt>
                <c:pt idx="9">
                  <c:v>Preparing Meals</c:v>
                </c:pt>
                <c:pt idx="10">
                  <c:v>Managing Finances/Paying Bills</c:v>
                </c:pt>
                <c:pt idx="11">
                  <c:v>Managing Health/Medication</c:v>
                </c:pt>
                <c:pt idx="12">
                  <c:v>Dressing or Bathing</c:v>
                </c:pt>
              </c:strCache>
            </c:strRef>
          </c:cat>
          <c:val>
            <c:numRef>
              <c:f>Sheet1!$C$2:$C$14</c:f>
              <c:numCache>
                <c:formatCode>0.0%</c:formatCode>
                <c:ptCount val="13"/>
                <c:pt idx="0">
                  <c:v>0.28000000000000003</c:v>
                </c:pt>
                <c:pt idx="1">
                  <c:v>0.17100000000000001</c:v>
                </c:pt>
                <c:pt idx="2">
                  <c:v>0.16300000000000001</c:v>
                </c:pt>
                <c:pt idx="3">
                  <c:v>0.152</c:v>
                </c:pt>
                <c:pt idx="4">
                  <c:v>0.13</c:v>
                </c:pt>
                <c:pt idx="5">
                  <c:v>0.114</c:v>
                </c:pt>
                <c:pt idx="6">
                  <c:v>0.114</c:v>
                </c:pt>
                <c:pt idx="7">
                  <c:v>9.8000000000000004E-2</c:v>
                </c:pt>
                <c:pt idx="8">
                  <c:v>9.1999999999999998E-2</c:v>
                </c:pt>
                <c:pt idx="9">
                  <c:v>7.9000000000000001E-2</c:v>
                </c:pt>
                <c:pt idx="10">
                  <c:v>7.2999999999999995E-2</c:v>
                </c:pt>
                <c:pt idx="11">
                  <c:v>6.5000000000000002E-2</c:v>
                </c:pt>
                <c:pt idx="12">
                  <c:v>4.5999999999999999E-2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685504"/>
        <c:axId val="97687040"/>
      </c:barChart>
      <c:catAx>
        <c:axId val="97685504"/>
        <c:scaling>
          <c:orientation val="minMax"/>
        </c:scaling>
        <c:delete val="0"/>
        <c:axPos val="b"/>
        <c:majorTickMark val="out"/>
        <c:minorTickMark val="none"/>
        <c:tickLblPos val="nextTo"/>
        <c:crossAx val="97687040"/>
        <c:crosses val="autoZero"/>
        <c:auto val="1"/>
        <c:lblAlgn val="ctr"/>
        <c:lblOffset val="100"/>
        <c:noMultiLvlLbl val="0"/>
      </c:catAx>
      <c:valAx>
        <c:axId val="976870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7685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Receiving All Benefits Eligible For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73-4F53-B320-C68F4B50D28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73-4F53-B320-C68F4B50D28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Sheet1!$B$3:$B$5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Sheet1!$C$3:$C$5</c:f>
              <c:numCache>
                <c:formatCode>0.0%</c:formatCode>
                <c:ptCount val="3"/>
                <c:pt idx="0">
                  <c:v>0.81100000000000005</c:v>
                </c:pt>
                <c:pt idx="1">
                  <c:v>0.12</c:v>
                </c:pt>
                <c:pt idx="2">
                  <c:v>6.2E-2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F73-4F53-B320-C68F4B50D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64704"/>
        <c:axId val="35466240"/>
      </c:barChart>
      <c:catAx>
        <c:axId val="35464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466240"/>
        <c:crosses val="autoZero"/>
        <c:auto val="1"/>
        <c:lblAlgn val="ctr"/>
        <c:lblOffset val="100"/>
        <c:noMultiLvlLbl val="0"/>
      </c:catAx>
      <c:valAx>
        <c:axId val="354662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464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Sheet1!$B$2:$B$3</c:f>
              <c:strCache>
                <c:ptCount val="2"/>
                <c:pt idx="0">
                  <c:v>At or Below $25,365</c:v>
                </c:pt>
                <c:pt idx="1">
                  <c:v>Above $25,365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0.35099999999999998</c:v>
                </c:pt>
                <c:pt idx="1">
                  <c:v>0.64900000000000002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848320"/>
        <c:axId val="100991744"/>
      </c:barChart>
      <c:catAx>
        <c:axId val="97848320"/>
        <c:scaling>
          <c:orientation val="minMax"/>
        </c:scaling>
        <c:delete val="0"/>
        <c:axPos val="b"/>
        <c:majorTickMark val="out"/>
        <c:minorTickMark val="none"/>
        <c:tickLblPos val="nextTo"/>
        <c:crossAx val="100991744"/>
        <c:crosses val="autoZero"/>
        <c:auto val="1"/>
        <c:lblAlgn val="ctr"/>
        <c:lblOffset val="100"/>
        <c:noMultiLvlLbl val="0"/>
      </c:catAx>
      <c:valAx>
        <c:axId val="1009917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784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numFmt formatCode="0.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Sheet1!$B$2:$B$6</c:f>
              <c:strCache>
                <c:ptCount val="5"/>
                <c:pt idx="0">
                  <c:v>No Debt</c:v>
                </c:pt>
                <c:pt idx="1">
                  <c:v>Less than $1,000</c:v>
                </c:pt>
                <c:pt idx="2">
                  <c:v>Between $1,000 and $5,000</c:v>
                </c:pt>
                <c:pt idx="3">
                  <c:v>Between $5,000 and $10,000</c:v>
                </c:pt>
                <c:pt idx="4">
                  <c:v>More Than $10,000</c:v>
                </c:pt>
              </c:strCache>
            </c:strRef>
          </c:cat>
          <c:val>
            <c:numRef>
              <c:f>Sheet1!$C$2:$C$6</c:f>
              <c:numCache>
                <c:formatCode>0.00%</c:formatCode>
                <c:ptCount val="5"/>
                <c:pt idx="0">
                  <c:v>0.72299999999999998</c:v>
                </c:pt>
                <c:pt idx="1">
                  <c:v>4.2999999999999997E-2</c:v>
                </c:pt>
                <c:pt idx="2">
                  <c:v>8.4000000000000005E-2</c:v>
                </c:pt>
                <c:pt idx="3">
                  <c:v>0.06</c:v>
                </c:pt>
                <c:pt idx="4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196224"/>
        <c:axId val="110197760"/>
      </c:barChart>
      <c:catAx>
        <c:axId val="110196224"/>
        <c:scaling>
          <c:orientation val="minMax"/>
        </c:scaling>
        <c:delete val="0"/>
        <c:axPos val="b"/>
        <c:majorTickMark val="out"/>
        <c:minorTickMark val="none"/>
        <c:tickLblPos val="nextTo"/>
        <c:crossAx val="110197760"/>
        <c:crosses val="autoZero"/>
        <c:auto val="1"/>
        <c:lblAlgn val="ctr"/>
        <c:lblOffset val="100"/>
        <c:noMultiLvlLbl val="0"/>
      </c:catAx>
      <c:valAx>
        <c:axId val="11019776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10196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Comfortably Pay Bills</c:v>
                </c:pt>
                <c:pt idx="1">
                  <c:v>Can Afford Bills If Careful</c:v>
                </c:pt>
                <c:pt idx="2">
                  <c:v>Have Trouble Paying Bills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0.58199999999999996</c:v>
                </c:pt>
                <c:pt idx="1">
                  <c:v>0.34499999999999997</c:v>
                </c:pt>
                <c:pt idx="2">
                  <c:v>7.2999999999999995E-2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309952"/>
        <c:axId val="111311488"/>
      </c:barChart>
      <c:catAx>
        <c:axId val="111309952"/>
        <c:scaling>
          <c:orientation val="minMax"/>
        </c:scaling>
        <c:delete val="0"/>
        <c:axPos val="b"/>
        <c:majorTickMark val="out"/>
        <c:minorTickMark val="none"/>
        <c:tickLblPos val="nextTo"/>
        <c:crossAx val="111311488"/>
        <c:crosses val="autoZero"/>
        <c:auto val="1"/>
        <c:lblAlgn val="ctr"/>
        <c:lblOffset val="100"/>
        <c:noMultiLvlLbl val="0"/>
      </c:catAx>
      <c:valAx>
        <c:axId val="1113114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11309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Sheet1!$B$2:$B$7</c:f>
              <c:strCache>
                <c:ptCount val="6"/>
                <c:pt idx="0">
                  <c:v>Credit Cards</c:v>
                </c:pt>
                <c:pt idx="1">
                  <c:v>Medical Bills</c:v>
                </c:pt>
                <c:pt idx="2">
                  <c:v>Property Taxes</c:v>
                </c:pt>
                <c:pt idx="3">
                  <c:v>Rent</c:v>
                </c:pt>
                <c:pt idx="4">
                  <c:v>Mortgage</c:v>
                </c:pt>
                <c:pt idx="5">
                  <c:v>Utilities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0.108</c:v>
                </c:pt>
                <c:pt idx="1">
                  <c:v>0.108</c:v>
                </c:pt>
                <c:pt idx="2">
                  <c:v>2.9000000000000001E-2</c:v>
                </c:pt>
                <c:pt idx="3">
                  <c:v>2.9000000000000001E-2</c:v>
                </c:pt>
                <c:pt idx="4">
                  <c:v>5.8999999999999997E-2</c:v>
                </c:pt>
                <c:pt idx="5">
                  <c:v>6.9000000000000006E-2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19488"/>
        <c:axId val="115521024"/>
      </c:barChart>
      <c:catAx>
        <c:axId val="1155194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5521024"/>
        <c:crosses val="autoZero"/>
        <c:auto val="1"/>
        <c:lblAlgn val="ctr"/>
        <c:lblOffset val="100"/>
        <c:noMultiLvlLbl val="0"/>
      </c:catAx>
      <c:valAx>
        <c:axId val="11552102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15519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463478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7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7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break it down</a:t>
            </a:r>
          </a:p>
        </p:txBody>
      </p:sp>
    </p:spTree>
    <p:extLst>
      <p:ext uri="{BB962C8B-B14F-4D97-AF65-F5344CB8AC3E}">
        <p14:creationId xmlns:p14="http://schemas.microsoft.com/office/powerpoint/2010/main" val="1666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39" y="2309707"/>
            <a:ext cx="11704320" cy="6436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673600" y="7739491"/>
            <a:ext cx="3733800" cy="2014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c:Users:kendrac:Desktop:mahp_header-14.tif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00" y="76962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4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/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366" y="6394027"/>
            <a:ext cx="10295467" cy="28393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endParaRPr lang="en-US" sz="3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86130" y="4249424"/>
            <a:ext cx="10295467" cy="446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46" tIns="65023" rIns="130046" bIns="65023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1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5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57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AAA 1-B Macomb County Poll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46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Conducted August 21-26, 2019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(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N=368 </a:t>
            </a: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60 +  Residents)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1/3 Cell Phones/2/3 Landlines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Margin of Error= +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5.10%</a:t>
            </a:r>
            <a:endParaRPr lang="en-US" sz="34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04" y="325121"/>
            <a:ext cx="8453120" cy="251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143723" y="2960120"/>
            <a:ext cx="4780281" cy="25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5252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 and Objectives of the Research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dirty="0"/>
              <a:t>The goals were to determine the following: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7000" dirty="0"/>
              <a:t>Determine attitudes and opinions on a wide variety of issues impacting citizens over the age of 60 who live in Monroe County, Michigan.  Those issues include:</a:t>
            </a:r>
          </a:p>
          <a:p>
            <a:pPr marL="0" indent="0">
              <a:buNone/>
            </a:pPr>
            <a:r>
              <a:rPr lang="en-US" sz="7000" dirty="0"/>
              <a:t>(1)Conditions in their </a:t>
            </a:r>
            <a:r>
              <a:rPr lang="en-US" sz="7000" dirty="0" smtClean="0"/>
              <a:t>homes		  (8</a:t>
            </a:r>
            <a:r>
              <a:rPr lang="en-US" sz="7000" dirty="0"/>
              <a:t>)  </a:t>
            </a:r>
            <a:r>
              <a:rPr lang="en-US" sz="7000" dirty="0" smtClean="0"/>
              <a:t>Serious </a:t>
            </a:r>
            <a:r>
              <a:rPr lang="en-US" sz="7000" dirty="0"/>
              <a:t>Challenges</a:t>
            </a:r>
          </a:p>
          <a:p>
            <a:pPr marL="0" indent="0">
              <a:buNone/>
            </a:pPr>
            <a:r>
              <a:rPr lang="en-US" sz="7000" dirty="0"/>
              <a:t>(2) Transportation </a:t>
            </a:r>
            <a:r>
              <a:rPr lang="en-US" sz="7000" dirty="0" smtClean="0"/>
              <a:t>issues		  (9</a:t>
            </a:r>
            <a:r>
              <a:rPr lang="en-US" sz="7000" dirty="0"/>
              <a:t>)  </a:t>
            </a:r>
            <a:r>
              <a:rPr lang="en-US" sz="7000" dirty="0" smtClean="0"/>
              <a:t>Unmet </a:t>
            </a:r>
            <a:r>
              <a:rPr lang="en-US" sz="7000" dirty="0"/>
              <a:t>Needs </a:t>
            </a:r>
          </a:p>
          <a:p>
            <a:pPr marL="0" indent="0">
              <a:buNone/>
            </a:pPr>
            <a:r>
              <a:rPr lang="en-US" sz="7000" dirty="0"/>
              <a:t>(3) Physical and mental health </a:t>
            </a:r>
            <a:r>
              <a:rPr lang="en-US" sz="7000" dirty="0" smtClean="0"/>
              <a:t>issues	(10</a:t>
            </a:r>
            <a:r>
              <a:rPr lang="en-US" sz="7000" dirty="0"/>
              <a:t>) </a:t>
            </a:r>
            <a:r>
              <a:rPr lang="en-US" sz="7000" dirty="0" smtClean="0"/>
              <a:t> Knowledge </a:t>
            </a:r>
            <a:r>
              <a:rPr lang="en-US" sz="7000" dirty="0"/>
              <a:t>of benefits</a:t>
            </a:r>
          </a:p>
          <a:p>
            <a:pPr marL="0" indent="0">
              <a:buNone/>
            </a:pPr>
            <a:r>
              <a:rPr lang="en-US" sz="7000" dirty="0"/>
              <a:t>(4) </a:t>
            </a:r>
            <a:r>
              <a:rPr lang="en-US" sz="7000" dirty="0" smtClean="0"/>
              <a:t>Addictions				(11</a:t>
            </a:r>
            <a:r>
              <a:rPr lang="en-US" sz="7000" dirty="0"/>
              <a:t>) </a:t>
            </a:r>
            <a:r>
              <a:rPr lang="en-US" sz="7000" dirty="0" smtClean="0"/>
              <a:t> Healthcare </a:t>
            </a:r>
            <a:r>
              <a:rPr lang="en-US" sz="7000" dirty="0"/>
              <a:t>resources</a:t>
            </a:r>
          </a:p>
          <a:p>
            <a:pPr marL="0" indent="0">
              <a:buNone/>
            </a:pPr>
            <a:r>
              <a:rPr lang="en-US" sz="7000" dirty="0"/>
              <a:t>(5) Social involvement  	</a:t>
            </a:r>
            <a:r>
              <a:rPr lang="en-US" sz="7000" dirty="0" smtClean="0"/>
              <a:t>	(</a:t>
            </a:r>
            <a:r>
              <a:rPr lang="en-US" sz="7000" dirty="0"/>
              <a:t>12) </a:t>
            </a:r>
            <a:r>
              <a:rPr lang="en-US" sz="7000" dirty="0" smtClean="0"/>
              <a:t> Income/Financial </a:t>
            </a:r>
            <a:r>
              <a:rPr lang="en-US" sz="7000" dirty="0"/>
              <a:t>Info</a:t>
            </a:r>
          </a:p>
          <a:p>
            <a:pPr marL="0" indent="0">
              <a:buNone/>
            </a:pPr>
            <a:r>
              <a:rPr lang="en-US" sz="7000" dirty="0"/>
              <a:t>(6) Treatment by others</a:t>
            </a:r>
          </a:p>
          <a:p>
            <a:pPr marL="0" indent="0">
              <a:buNone/>
            </a:pPr>
            <a:r>
              <a:rPr lang="en-US" sz="7000" dirty="0"/>
              <a:t>(7) Hardships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8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0239" y="2057401"/>
            <a:ext cx="11704320" cy="6689232"/>
          </a:xfrm>
        </p:spPr>
        <p:txBody>
          <a:bodyPr>
            <a:normAutofit/>
          </a:bodyPr>
          <a:lstStyle/>
          <a:p>
            <a:r>
              <a:rPr lang="en-US" sz="2800" dirty="0"/>
              <a:t>Mitchell Research &amp; Communications conducted a quantitative study (telephone survey) to determine attitudes and opinions on a wide variety of issues facing 60+ residents of Livingston County.</a:t>
            </a:r>
          </a:p>
          <a:p>
            <a:r>
              <a:rPr lang="en-US" sz="2800" dirty="0"/>
              <a:t>The telephone survey of N=368  Macomb County residents over the age of 60 was conducted August 21-26, 2019 and has a </a:t>
            </a:r>
            <a:r>
              <a:rPr lang="en-US" sz="2800" dirty="0" err="1"/>
              <a:t>MoE</a:t>
            </a:r>
            <a:r>
              <a:rPr lang="en-US" sz="2800" dirty="0"/>
              <a:t> of + or – </a:t>
            </a:r>
            <a:r>
              <a:rPr lang="en-US" sz="2800" dirty="0" smtClean="0"/>
              <a:t>5.10% </a:t>
            </a:r>
            <a:r>
              <a:rPr lang="en-US" sz="2800" dirty="0"/>
              <a:t>at the 95% level of confidence.</a:t>
            </a:r>
          </a:p>
          <a:p>
            <a:r>
              <a:rPr lang="en-US" sz="2800" dirty="0"/>
              <a:t>A telephone list containing landline and cellphone numbers for all 60+ residents in Monroe County was used. </a:t>
            </a:r>
          </a:p>
          <a:p>
            <a:r>
              <a:rPr lang="en-US" sz="2800" dirty="0"/>
              <a:t>Filter questions were asked so that only respondents who were 60+ and residents of Monroe County were surveyed.  Any calls to non-residents or those younger than 60 were terminated. Sixty-seven percent of all calls were completed to landlines and 33% to cell phones. The gender split was 52% female, 48% male.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39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4</a:t>
            </a:fld>
            <a:endParaRPr kumimoji="0"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A67018A-AE24-B94D-A5C9-0B6917BEAE24}"/>
              </a:ext>
            </a:extLst>
          </p:cNvPr>
          <p:cNvSpPr txBox="1">
            <a:spLocks/>
          </p:cNvSpPr>
          <p:nvPr/>
        </p:nvSpPr>
        <p:spPr>
          <a:xfrm>
            <a:off x="975359" y="5862"/>
            <a:ext cx="11054080" cy="2090702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Gender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16E875E7-E2A1-1A40-9340-A466C96A6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114714"/>
              </p:ext>
            </p:extLst>
          </p:nvPr>
        </p:nvGraphicFramePr>
        <p:xfrm>
          <a:off x="2235200" y="1981200"/>
          <a:ext cx="85725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5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5</a:t>
            </a:fld>
            <a:endParaRPr kumimoji="0"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F6624EA9-9DD4-E64B-BF6D-C9196DADD1F8}"/>
              </a:ext>
            </a:extLst>
          </p:cNvPr>
          <p:cNvSpPr txBox="1">
            <a:spLocks/>
          </p:cNvSpPr>
          <p:nvPr/>
        </p:nvSpPr>
        <p:spPr>
          <a:xfrm>
            <a:off x="1013460" y="152400"/>
            <a:ext cx="11054080" cy="7620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 fontScale="75000" lnSpcReduction="20000"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Age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E75E9047-B622-DC41-B35E-92C145F2B2B5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323570"/>
              </p:ext>
            </p:extLst>
          </p:nvPr>
        </p:nvGraphicFramePr>
        <p:xfrm>
          <a:off x="863600" y="1295400"/>
          <a:ext cx="1120394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955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939800" y="-15240"/>
            <a:ext cx="11054080" cy="153924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Area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6</a:t>
            </a:fld>
            <a:endParaRPr kumimoji="0"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610202"/>
              </p:ext>
            </p:extLst>
          </p:nvPr>
        </p:nvGraphicFramePr>
        <p:xfrm>
          <a:off x="2082800" y="1524000"/>
          <a:ext cx="9525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364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Home Condition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The top two concerns are “not enough handrails or grab bars” (13.6%) </a:t>
            </a:r>
            <a:r>
              <a:rPr lang="en-US" dirty="0" smtClean="0"/>
              <a:t>(30,774 people) and </a:t>
            </a:r>
            <a:r>
              <a:rPr lang="en-US" dirty="0"/>
              <a:t>“home in need of minor repairs” (11.1</a:t>
            </a:r>
            <a:r>
              <a:rPr lang="en-US" dirty="0" smtClean="0"/>
              <a:t>%) (25,117 people)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3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" y="37406"/>
            <a:ext cx="12896427" cy="1625600"/>
          </a:xfrm>
        </p:spPr>
        <p:txBody>
          <a:bodyPr>
            <a:normAutofit/>
          </a:bodyPr>
          <a:lstStyle/>
          <a:p>
            <a:r>
              <a:rPr lang="en-US" dirty="0"/>
              <a:t>Home Condition Concerns</a:t>
            </a:r>
            <a:endParaRPr lang="en-US" dirty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F54519-32CF-489D-9CB9-E1F179AB14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481621"/>
              </p:ext>
            </p:extLst>
          </p:nvPr>
        </p:nvGraphicFramePr>
        <p:xfrm>
          <a:off x="436880" y="1371600"/>
          <a:ext cx="1170432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85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36650" y="152400"/>
            <a:ext cx="105473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6650" y="2590800"/>
            <a:ext cx="10134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top two concerns are “not enough handrails or grab bars” (13.6%) </a:t>
            </a:r>
            <a:r>
              <a:rPr lang="en-US" sz="2800" dirty="0" smtClean="0"/>
              <a:t>(30,774) and </a:t>
            </a:r>
            <a:r>
              <a:rPr lang="en-US" sz="2800" dirty="0"/>
              <a:t>“home in need of minor repairs” (11.1</a:t>
            </a:r>
            <a:r>
              <a:rPr lang="en-US" sz="2800" dirty="0" smtClean="0"/>
              <a:t>%) (25,117).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In terms of “not enough handrails or grab bars,” </a:t>
            </a:r>
            <a:r>
              <a:rPr lang="en-US" sz="2800" dirty="0" smtClean="0"/>
              <a:t>21.9% (4,460) of rural residents cited this as a concern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The next grouping of issues would be “too cluttered” (8.7</a:t>
            </a:r>
            <a:r>
              <a:rPr lang="en-US" sz="2800" dirty="0" smtClean="0"/>
              <a:t>%) (19,687), </a:t>
            </a:r>
            <a:r>
              <a:rPr lang="en-US" sz="2800" dirty="0"/>
              <a:t>and “need smoke detector” (7.6</a:t>
            </a:r>
            <a:r>
              <a:rPr lang="en-US" sz="2800" dirty="0" smtClean="0"/>
              <a:t>%) (17,198).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Those making less than $25K cited “need smoke detector” nearly twice as frequently as the average (14.0</a:t>
            </a:r>
            <a:r>
              <a:rPr lang="en-US" sz="2800" dirty="0" smtClean="0"/>
              <a:t>%) (11,088)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264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1524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8400" y="2438400"/>
            <a:ext cx="10134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/>
              <a:t>The final three would be “poor water quality” (4.1</a:t>
            </a:r>
            <a:r>
              <a:rPr lang="en-US" sz="2800" dirty="0" smtClean="0"/>
              <a:t>%) (9,278), </a:t>
            </a:r>
            <a:r>
              <a:rPr lang="en-US" sz="2800" dirty="0"/>
              <a:t>“need a ramp” (3.5%) </a:t>
            </a:r>
            <a:r>
              <a:rPr lang="en-US" sz="2800" dirty="0" smtClean="0"/>
              <a:t>(7,920) and </a:t>
            </a:r>
            <a:r>
              <a:rPr lang="en-US" sz="2800" dirty="0"/>
              <a:t>“presence of mold” (2.4</a:t>
            </a:r>
            <a:r>
              <a:rPr lang="en-US" sz="2800" dirty="0" smtClean="0"/>
              <a:t>%) (5,431).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“Poor water quality” was cited by 9.4% (1,914) of those in rural areas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In general, there are no major differences </a:t>
            </a:r>
            <a:r>
              <a:rPr lang="en-US" sz="2800" dirty="0"/>
              <a:t>between the specific groups (age, income, area) tested.</a:t>
            </a:r>
          </a:p>
          <a:p>
            <a:pPr algn="l"/>
            <a:r>
              <a:rPr lang="en-US" sz="2800" dirty="0"/>
              <a:t> </a:t>
            </a:r>
            <a:endParaRPr lang="en-US" sz="2800" dirty="0" smtClean="0"/>
          </a:p>
          <a:p>
            <a:pPr algn="l"/>
            <a:r>
              <a:rPr lang="en-US" sz="2800" dirty="0" smtClean="0"/>
              <a:t>“No home safety concerns” were listed by nearly one third (32.6%) (73,768)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This is higher among those making less than $25K (41.9%) (33,184) and lower among those making above $25K (27.6%) (40,595)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675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</a:t>
            </a:r>
            <a:r>
              <a:rPr lang="en-US" dirty="0" smtClean="0"/>
              <a:t>Issues – Transportation to Doctors Appointment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93387"/>
              </p:ext>
            </p:extLst>
          </p:nvPr>
        </p:nvGraphicFramePr>
        <p:xfrm>
          <a:off x="406400" y="1828800"/>
          <a:ext cx="1203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0188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7458004"/>
          </a:xfrm>
        </p:spPr>
        <p:txBody>
          <a:bodyPr>
            <a:normAutofit/>
          </a:bodyPr>
          <a:lstStyle/>
          <a:p>
            <a:r>
              <a:rPr lang="en-US" dirty="0"/>
              <a:t>Transportation Issues – Missed a Medical Appointment in Last 12 Months Due to Transportation</a:t>
            </a:r>
            <a:br>
              <a:rPr lang="en-US" dirty="0"/>
            </a:br>
            <a:r>
              <a:rPr lang="en-US" i="1" dirty="0" smtClean="0"/>
              <a:t>3.3%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 smtClean="0"/>
              <a:t>Almost 7,500 </a:t>
            </a:r>
            <a:r>
              <a:rPr lang="en-US" i="1" dirty="0"/>
              <a:t>seniors</a:t>
            </a:r>
            <a:br>
              <a:rPr lang="en-US" i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994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 smtClean="0"/>
              <a:t>Transportation Concerns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Only 6.5</a:t>
            </a:r>
            <a:r>
              <a:rPr lang="en-US" sz="2800" dirty="0" smtClean="0"/>
              <a:t>% (14,708) </a:t>
            </a:r>
            <a:r>
              <a:rPr lang="en-US" sz="2800" dirty="0"/>
              <a:t>of respondents said they have trouble getting to the places they need to go. 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When respondents need to see a doctor, 83.2% </a:t>
            </a:r>
            <a:r>
              <a:rPr lang="en-US" sz="2800" dirty="0" smtClean="0"/>
              <a:t>(188,267) drive </a:t>
            </a:r>
            <a:r>
              <a:rPr lang="en-US" sz="2800" dirty="0"/>
              <a:t>themselves.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As one would expect, the percentage is lower among those making below $25,000 (72.9%) </a:t>
            </a:r>
            <a:r>
              <a:rPr lang="en-US" sz="2800" dirty="0" smtClean="0"/>
              <a:t>(57,736) and </a:t>
            </a:r>
            <a:r>
              <a:rPr lang="en-US" sz="2800" dirty="0"/>
              <a:t>higher among those making more than $25,000 (88.7</a:t>
            </a:r>
            <a:r>
              <a:rPr lang="en-US" sz="2800" dirty="0" smtClean="0"/>
              <a:t>%) (130,464).</a:t>
            </a:r>
            <a:endParaRPr lang="en-US" sz="2800" dirty="0"/>
          </a:p>
          <a:p>
            <a:pPr algn="l"/>
            <a:r>
              <a:rPr lang="en-US" sz="2800" dirty="0"/>
              <a:t>Another 11.4% </a:t>
            </a:r>
            <a:r>
              <a:rPr lang="en-US" sz="2800" dirty="0" smtClean="0"/>
              <a:t>(25,796) get </a:t>
            </a:r>
            <a:r>
              <a:rPr lang="en-US" sz="2800" dirty="0"/>
              <a:t>a ride from their spouse or family.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number is significantly higher among those making below $25,000 (17.1</a:t>
            </a:r>
            <a:r>
              <a:rPr lang="en-US" sz="2800" dirty="0" smtClean="0"/>
              <a:t>%) (13,543) compared </a:t>
            </a:r>
            <a:r>
              <a:rPr lang="en-US" sz="2800" dirty="0"/>
              <a:t>to those making more than $25,000 (8.4</a:t>
            </a:r>
            <a:r>
              <a:rPr lang="en-US" sz="2800" dirty="0" smtClean="0"/>
              <a:t>%) (12,355).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2827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Almost one third (29.6%) </a:t>
            </a:r>
            <a:r>
              <a:rPr lang="en-US" dirty="0" smtClean="0"/>
              <a:t>(66,980) of </a:t>
            </a:r>
            <a:r>
              <a:rPr lang="en-US" dirty="0"/>
              <a:t>all respondents do not have any health concerns</a:t>
            </a:r>
          </a:p>
        </p:txBody>
      </p:sp>
    </p:spTree>
    <p:extLst>
      <p:ext uri="{BB962C8B-B14F-4D97-AF65-F5344CB8AC3E}">
        <p14:creationId xmlns:p14="http://schemas.microsoft.com/office/powerpoint/2010/main" val="264847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164610"/>
              </p:ext>
            </p:extLst>
          </p:nvPr>
        </p:nvGraphicFramePr>
        <p:xfrm>
          <a:off x="635000" y="1676400"/>
          <a:ext cx="11658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655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Health Concerns 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8801" y="1662678"/>
            <a:ext cx="11959682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Almost one third (29.6%) </a:t>
            </a:r>
            <a:r>
              <a:rPr lang="en-US" sz="2800" dirty="0" smtClean="0"/>
              <a:t>(66,980) of </a:t>
            </a:r>
            <a:r>
              <a:rPr lang="en-US" sz="2800" dirty="0"/>
              <a:t>all respondents do not have any health concerns. This is very consistent across all demographics. When given a list of six potential health concerns, five had about the same number of respondents, indicating that it was one of their concerns. Those five were: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“Not being able to do the things I enjoy” (23.6</a:t>
            </a:r>
            <a:r>
              <a:rPr lang="en-US" sz="2800" dirty="0" smtClean="0"/>
              <a:t>%) (53,403)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“Coping with pain” (23.1</a:t>
            </a:r>
            <a:r>
              <a:rPr lang="en-US" sz="2800" dirty="0" smtClean="0"/>
              <a:t>%) (52,271)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“Losing my independence” (20.4</a:t>
            </a:r>
            <a:r>
              <a:rPr lang="en-US" sz="2800" dirty="0" smtClean="0"/>
              <a:t>%) (46,162)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“Paying for health care” (17.7</a:t>
            </a:r>
            <a:r>
              <a:rPr lang="en-US" sz="2800" dirty="0" smtClean="0"/>
              <a:t>%) (40,052)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“</a:t>
            </a:r>
            <a:r>
              <a:rPr lang="en-US" sz="2800" dirty="0"/>
              <a:t>Fear of falling” (16.3</a:t>
            </a:r>
            <a:r>
              <a:rPr lang="en-US" sz="2800" dirty="0" smtClean="0"/>
              <a:t>%) (36,884)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Another </a:t>
            </a:r>
            <a:r>
              <a:rPr lang="en-US" sz="2800" dirty="0"/>
              <a:t>17.4% </a:t>
            </a:r>
            <a:r>
              <a:rPr lang="en-US" sz="2800" dirty="0" smtClean="0"/>
              <a:t>(39,373) reported </a:t>
            </a:r>
            <a:r>
              <a:rPr lang="en-US" sz="2800" dirty="0"/>
              <a:t>that they had other health concerns</a:t>
            </a:r>
          </a:p>
        </p:txBody>
      </p:sp>
    </p:spTree>
    <p:extLst>
      <p:ext uri="{BB962C8B-B14F-4D97-AF65-F5344CB8AC3E}">
        <p14:creationId xmlns:p14="http://schemas.microsoft.com/office/powerpoint/2010/main" val="984501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Health Concerns 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Those making less than $25,000 per year had a higher percentage of respondents citing “not being able to do the things I enjoy,” “coping with pain,” “fear of falling,” and “losing my independence”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 lower percentage of those </a:t>
            </a:r>
            <a:r>
              <a:rPr lang="en-US" sz="2800" dirty="0" smtClean="0"/>
              <a:t>living in rural areas cited “paying for health care” (6.3%) (1,283) and a higher percentage cited “no health concerns” (37.5%) (7,637)</a:t>
            </a:r>
            <a:endParaRPr lang="en-US" sz="2800" dirty="0"/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 smtClean="0"/>
              <a:t>A higher percentage of those 75+ cited “paying for health care” (24.7%) (20,121)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Almost </a:t>
            </a:r>
            <a:r>
              <a:rPr lang="en-US" sz="2800" dirty="0"/>
              <a:t>all of the respondents (96.7%) </a:t>
            </a:r>
            <a:r>
              <a:rPr lang="en-US" sz="2800" dirty="0" smtClean="0"/>
              <a:t>(218,816) have </a:t>
            </a:r>
            <a:r>
              <a:rPr lang="en-US" sz="2800" dirty="0"/>
              <a:t>a regular primary care physician. </a:t>
            </a:r>
          </a:p>
        </p:txBody>
      </p:sp>
    </p:spTree>
    <p:extLst>
      <p:ext uri="{BB962C8B-B14F-4D97-AF65-F5344CB8AC3E}">
        <p14:creationId xmlns:p14="http://schemas.microsoft.com/office/powerpoint/2010/main" val="3387266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18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sz="4800" dirty="0"/>
              <a:t>Missed Doctor and Dentist </a:t>
            </a:r>
            <a:r>
              <a:rPr lang="en-US" sz="4800" dirty="0" smtClean="0"/>
              <a:t>Appointments When They Thought They Should Go</a:t>
            </a:r>
            <a:endParaRPr lang="en-US" sz="48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055778"/>
              </p:ext>
            </p:extLst>
          </p:nvPr>
        </p:nvGraphicFramePr>
        <p:xfrm>
          <a:off x="3073400" y="2286000"/>
          <a:ext cx="7010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1278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Seven and nine tenths percent (7.9%) </a:t>
            </a:r>
            <a:r>
              <a:rPr lang="en-US" sz="2800" dirty="0" smtClean="0"/>
              <a:t>(17,876) of </a:t>
            </a:r>
            <a:r>
              <a:rPr lang="en-US" sz="2800" dirty="0"/>
              <a:t>the respondents said that there have been times in the last twelve months where they thought they should see a doctor but did not.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Again, the percentage of respondents who did not go to a dentist when they thought they should (13.9</a:t>
            </a:r>
            <a:r>
              <a:rPr lang="en-US" sz="2800" dirty="0" smtClean="0"/>
              <a:t>%) (31,453) </a:t>
            </a:r>
            <a:r>
              <a:rPr lang="en-US" sz="2800" dirty="0"/>
              <a:t>is slightly higher than the 7.9% </a:t>
            </a:r>
            <a:r>
              <a:rPr lang="en-US" sz="2800" dirty="0" smtClean="0"/>
              <a:t>(17,876) that </a:t>
            </a:r>
            <a:r>
              <a:rPr lang="en-US" sz="2800" dirty="0"/>
              <a:t>did not see a doctor.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percentage is much higher among those making below $25,000 (20.2</a:t>
            </a:r>
            <a:r>
              <a:rPr lang="en-US" sz="2800" dirty="0" smtClean="0"/>
              <a:t>%) (15,998) </a:t>
            </a:r>
            <a:r>
              <a:rPr lang="en-US" sz="2800" dirty="0"/>
              <a:t>and lower among those making more than $25,000 (10.5</a:t>
            </a:r>
            <a:r>
              <a:rPr lang="en-US" sz="2800" dirty="0" smtClean="0"/>
              <a:t>%) (15,444).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5375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Reasons cited include (N=29):</a:t>
            </a:r>
          </a:p>
          <a:p>
            <a:pPr algn="l"/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was too afraid” (31.0</a:t>
            </a:r>
            <a:r>
              <a:rPr lang="en-US" sz="2800" dirty="0" smtClean="0"/>
              <a:t>%) (5,612)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could not afford it,” “not covered by insurance” and “other” were all (20.7</a:t>
            </a:r>
            <a:r>
              <a:rPr lang="en-US" sz="2800" dirty="0" smtClean="0"/>
              <a:t>%) (3,747)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“</a:t>
            </a:r>
            <a:r>
              <a:rPr lang="en-US" sz="2800" dirty="0"/>
              <a:t>No way of getting there” and “could not get in as patient” were both (17.2</a:t>
            </a:r>
            <a:r>
              <a:rPr lang="en-US" sz="2800" dirty="0" smtClean="0"/>
              <a:t>%) (3,114)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“I was too sick” (13.8</a:t>
            </a:r>
            <a:r>
              <a:rPr lang="en-US" sz="2800" dirty="0" smtClean="0"/>
              <a:t>%) (2,498)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1424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Eight in ten (79.1%) </a:t>
            </a:r>
            <a:r>
              <a:rPr lang="en-US" dirty="0" smtClean="0"/>
              <a:t>(178,990) of </a:t>
            </a:r>
            <a:r>
              <a:rPr lang="en-US" dirty="0"/>
              <a:t>respondents said in general their health is very good (28.0</a:t>
            </a:r>
            <a:r>
              <a:rPr lang="en-US" dirty="0" smtClean="0"/>
              <a:t>%) (63,359) </a:t>
            </a:r>
            <a:r>
              <a:rPr lang="en-US" dirty="0"/>
              <a:t>or good (51.1</a:t>
            </a:r>
            <a:r>
              <a:rPr lang="en-US" dirty="0" smtClean="0"/>
              <a:t>%) (115,631).</a:t>
            </a:r>
            <a:endParaRPr lang="en-US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Another 17.1% </a:t>
            </a:r>
            <a:r>
              <a:rPr lang="en-US" dirty="0" smtClean="0"/>
              <a:t>(38,694) said </a:t>
            </a:r>
            <a:r>
              <a:rPr lang="en-US" dirty="0"/>
              <a:t>it is fair while just 3.8% </a:t>
            </a:r>
            <a:r>
              <a:rPr lang="en-US" dirty="0" smtClean="0"/>
              <a:t>(8,599) said </a:t>
            </a:r>
            <a:r>
              <a:rPr lang="en-US" dirty="0"/>
              <a:t>it was poor.</a:t>
            </a:r>
          </a:p>
        </p:txBody>
      </p:sp>
    </p:spTree>
    <p:extLst>
      <p:ext uri="{BB962C8B-B14F-4D97-AF65-F5344CB8AC3E}">
        <p14:creationId xmlns:p14="http://schemas.microsoft.com/office/powerpoint/2010/main" val="2500243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 - General Health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784688"/>
              </p:ext>
            </p:extLst>
          </p:nvPr>
        </p:nvGraphicFramePr>
        <p:xfrm>
          <a:off x="711200" y="1752600"/>
          <a:ext cx="11658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430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23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Quality </a:t>
            </a:r>
            <a:r>
              <a:rPr lang="en-US" dirty="0" smtClean="0"/>
              <a:t>of Life - </a:t>
            </a:r>
            <a:r>
              <a:rPr lang="en-US" dirty="0"/>
              <a:t>Causes of </a:t>
            </a:r>
            <a:r>
              <a:rPr lang="en-US" dirty="0" smtClean="0"/>
              <a:t>Painful Feelings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202877"/>
              </p:ext>
            </p:extLst>
          </p:nvPr>
        </p:nvGraphicFramePr>
        <p:xfrm>
          <a:off x="406400" y="1676400"/>
          <a:ext cx="12115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331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Quality of Life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Almost </a:t>
            </a:r>
            <a:r>
              <a:rPr lang="en-US" sz="2800" dirty="0"/>
              <a:t>three out of four respondents (72.8</a:t>
            </a:r>
            <a:r>
              <a:rPr lang="en-US" sz="2800" dirty="0" smtClean="0"/>
              <a:t>%) (164,734) </a:t>
            </a:r>
            <a:r>
              <a:rPr lang="en-US" sz="2800" dirty="0"/>
              <a:t>say that during the past 30 days they have had no difficult or painful feelings such as stress, grief, worry, anger, or </a:t>
            </a:r>
            <a:r>
              <a:rPr lang="en-US" sz="2800" dirty="0" smtClean="0"/>
              <a:t>loneliness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/>
              <a:t>Over one third (35.3%) </a:t>
            </a:r>
            <a:r>
              <a:rPr lang="en-US" sz="2800" dirty="0" smtClean="0"/>
              <a:t>(79,878) </a:t>
            </a:r>
            <a:r>
              <a:rPr lang="en-US" sz="2800" dirty="0"/>
              <a:t>say that from a list of things that might cause them pain, the “inability to do things I used to” is mentioned most often.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rises to 47.5% </a:t>
            </a:r>
            <a:r>
              <a:rPr lang="en-US" sz="2800" dirty="0" smtClean="0"/>
              <a:t>(37,620) among </a:t>
            </a:r>
            <a:r>
              <a:rPr lang="en-US" sz="2800" dirty="0"/>
              <a:t>those making under $25K per year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falls to 29.7% </a:t>
            </a:r>
            <a:r>
              <a:rPr lang="en-US" sz="2800" dirty="0" smtClean="0"/>
              <a:t>(43,684) among </a:t>
            </a:r>
            <a:r>
              <a:rPr lang="en-US" sz="2800" dirty="0"/>
              <a:t>those making more than $</a:t>
            </a:r>
            <a:r>
              <a:rPr lang="en-US" sz="2800" dirty="0" smtClean="0"/>
              <a:t>25K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 Loss of independence is citied by 11.4% </a:t>
            </a:r>
            <a:r>
              <a:rPr lang="en-US" sz="2800" dirty="0" smtClean="0"/>
              <a:t>(25,796) </a:t>
            </a:r>
            <a:r>
              <a:rPr lang="en-US" sz="2800" dirty="0"/>
              <a:t>of respondents.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is mentioned by a much higher percentage of those living in rural areas (21.9</a:t>
            </a:r>
            <a:r>
              <a:rPr lang="en-US" sz="2800" dirty="0" smtClean="0"/>
              <a:t>%) (4,460)</a:t>
            </a:r>
            <a:endParaRPr lang="en-US" sz="2800" dirty="0"/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77581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760160"/>
              </p:ext>
            </p:extLst>
          </p:nvPr>
        </p:nvGraphicFramePr>
        <p:xfrm>
          <a:off x="482600" y="1752600"/>
          <a:ext cx="11963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2964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26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 – Working To Quit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9074869"/>
              </p:ext>
            </p:extLst>
          </p:nvPr>
        </p:nvGraphicFramePr>
        <p:xfrm>
          <a:off x="1092200" y="1676400"/>
          <a:ext cx="10972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2885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27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Addictions – Why Not Working To Quit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489965"/>
              </p:ext>
            </p:extLst>
          </p:nvPr>
        </p:nvGraphicFramePr>
        <p:xfrm>
          <a:off x="711200" y="1676400"/>
          <a:ext cx="11582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8749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Addictions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2133600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Among </a:t>
            </a:r>
            <a:r>
              <a:rPr lang="en-US" sz="2800" dirty="0"/>
              <a:t>the more serious addictions, alcohol by 1.6</a:t>
            </a:r>
            <a:r>
              <a:rPr lang="en-US" sz="2800" dirty="0" smtClean="0"/>
              <a:t>% (3,621), </a:t>
            </a:r>
            <a:r>
              <a:rPr lang="en-US" sz="2800" dirty="0"/>
              <a:t>opioids/narcotic pain medication were cited by 1.4</a:t>
            </a:r>
            <a:r>
              <a:rPr lang="en-US" sz="2800" dirty="0" smtClean="0"/>
              <a:t>% (3,168), marijuana by 0.3% (679), and </a:t>
            </a:r>
            <a:r>
              <a:rPr lang="en-US" sz="2800" dirty="0"/>
              <a:t>illegal drugs by 0.0% </a:t>
            </a:r>
            <a:r>
              <a:rPr lang="en-US" sz="2800" dirty="0" smtClean="0"/>
              <a:t>(0)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(N=88)</a:t>
            </a:r>
          </a:p>
          <a:p>
            <a:pPr algn="l"/>
            <a:r>
              <a:rPr lang="en-US" sz="2800" dirty="0" smtClean="0"/>
              <a:t>When </a:t>
            </a:r>
            <a:r>
              <a:rPr lang="en-US" sz="2800" dirty="0"/>
              <a:t>those who said they were not actively trying to quit were asked why not, the most common answer was “not ready to quit” (75.0%) </a:t>
            </a:r>
            <a:r>
              <a:rPr lang="en-US" sz="2800" dirty="0" smtClean="0"/>
              <a:t>(40,731).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was much higher among those making below $25K (68.8%) </a:t>
            </a:r>
            <a:r>
              <a:rPr lang="en-US" sz="2800" dirty="0" smtClean="0"/>
              <a:t>(13,077) and </a:t>
            </a:r>
            <a:r>
              <a:rPr lang="en-US" sz="2800" dirty="0"/>
              <a:t>higher among those in rural areas (100%) </a:t>
            </a:r>
            <a:r>
              <a:rPr lang="en-US" sz="2800" dirty="0" smtClean="0"/>
              <a:t>(20,365)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Among those who cannot afford to quit, those 75+ were a much higher portion (12.5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(2,444)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5877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29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Friends, Neighbors, and Relatives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997567"/>
              </p:ext>
            </p:extLst>
          </p:nvPr>
        </p:nvGraphicFramePr>
        <p:xfrm>
          <a:off x="787400" y="22098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259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30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Social Involvement – Social Activity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740657"/>
              </p:ext>
            </p:extLst>
          </p:nvPr>
        </p:nvGraphicFramePr>
        <p:xfrm>
          <a:off x="635000" y="1752600"/>
          <a:ext cx="118110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891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br>
              <a:rPr lang="en-US" dirty="0"/>
            </a:br>
            <a:r>
              <a:rPr lang="en-US" dirty="0" smtClean="0"/>
              <a:t>Would Participate In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103991"/>
              </p:ext>
            </p:extLst>
          </p:nvPr>
        </p:nvGraphicFramePr>
        <p:xfrm>
          <a:off x="787400" y="21336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455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r>
              <a:rPr lang="en-US" dirty="0" smtClean="0"/>
              <a:t>What Prevents You From Participating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08401"/>
              </p:ext>
            </p:extLst>
          </p:nvPr>
        </p:nvGraphicFramePr>
        <p:xfrm>
          <a:off x="711200" y="2133600"/>
          <a:ext cx="11430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856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Elder Abuse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algn="l"/>
            <a:r>
              <a:rPr lang="en-US" sz="2800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1662678"/>
            <a:ext cx="115824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When asked about whether or not they are being treated badly, at least </a:t>
            </a:r>
            <a:r>
              <a:rPr lang="en-US" sz="2800" dirty="0" smtClean="0"/>
              <a:t>97% (219,495) say </a:t>
            </a:r>
            <a:r>
              <a:rPr lang="en-US" sz="2800" dirty="0"/>
              <a:t>they are not. </a:t>
            </a:r>
            <a:r>
              <a:rPr lang="en-US" sz="2800" dirty="0" smtClean="0"/>
              <a:t> There is a higher incidence of people making under $25K a year and those over the age of 75 indicating they are being treated badly.  </a:t>
            </a:r>
            <a:r>
              <a:rPr lang="en-US" sz="2800" dirty="0"/>
              <a:t>A</a:t>
            </a:r>
            <a:r>
              <a:rPr lang="en-US" sz="2800" dirty="0" smtClean="0"/>
              <a:t>lmost no rural residents report being treated badly on any of the issues discussed.</a:t>
            </a:r>
          </a:p>
          <a:p>
            <a:pPr algn="l"/>
            <a:r>
              <a:rPr lang="en-US" sz="2800" dirty="0" smtClean="0"/>
              <a:t>There </a:t>
            </a:r>
            <a:r>
              <a:rPr lang="en-US" sz="2800" dirty="0"/>
              <a:t>are three examples: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2.2% </a:t>
            </a:r>
            <a:r>
              <a:rPr lang="en-US" sz="2800" dirty="0" smtClean="0"/>
              <a:t>(4,978) of </a:t>
            </a:r>
            <a:r>
              <a:rPr lang="en-US" sz="2800" dirty="0"/>
              <a:t>all respondents say “someone hurts me,” but that percentage is 4.5</a:t>
            </a:r>
            <a:r>
              <a:rPr lang="en-US" sz="2800" dirty="0" smtClean="0"/>
              <a:t>% (3,666) of </a:t>
            </a:r>
            <a:r>
              <a:rPr lang="en-US" sz="2800" dirty="0"/>
              <a:t>those over the age of 75. 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2.2% (4,978) say </a:t>
            </a:r>
            <a:r>
              <a:rPr lang="en-US" sz="2800" dirty="0"/>
              <a:t>“someone is supposed to help me with other things but is not doing it,” but the incidence of respondents making less than $25k a year (3.9</a:t>
            </a:r>
            <a:r>
              <a:rPr lang="en-US" sz="2800" dirty="0" smtClean="0"/>
              <a:t>%) (3,089) is </a:t>
            </a:r>
            <a:r>
              <a:rPr lang="en-US" sz="2800" dirty="0"/>
              <a:t>higher while those making </a:t>
            </a:r>
            <a:r>
              <a:rPr lang="en-US" sz="2800" dirty="0" smtClean="0"/>
              <a:t>above $25K </a:t>
            </a:r>
            <a:r>
              <a:rPr lang="en-US" sz="2800" dirty="0"/>
              <a:t>(1.3</a:t>
            </a:r>
            <a:r>
              <a:rPr lang="en-US" sz="2800" dirty="0" smtClean="0"/>
              <a:t>%) (1,912) is </a:t>
            </a:r>
            <a:r>
              <a:rPr lang="en-US" sz="2800" dirty="0"/>
              <a:t>lower.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1.6% (3,621) say “someone touches me without my consent,” </a:t>
            </a:r>
            <a:r>
              <a:rPr lang="en-US" sz="2800" dirty="0"/>
              <a:t>but the percentage goes to </a:t>
            </a:r>
            <a:r>
              <a:rPr lang="en-US" sz="2800" dirty="0" smtClean="0"/>
              <a:t>3.1% (2,455) of </a:t>
            </a:r>
            <a:r>
              <a:rPr lang="en-US" sz="2800" dirty="0"/>
              <a:t>those making under $25K.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71701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Greatest </a:t>
            </a:r>
            <a:r>
              <a:rPr lang="en-US" dirty="0" smtClean="0"/>
              <a:t>Hardship Faced by Others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266314"/>
              </p:ext>
            </p:extLst>
          </p:nvPr>
        </p:nvGraphicFramePr>
        <p:xfrm>
          <a:off x="787400" y="1752600"/>
          <a:ext cx="11582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482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Serious Challenges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175263"/>
              </p:ext>
            </p:extLst>
          </p:nvPr>
        </p:nvGraphicFramePr>
        <p:xfrm>
          <a:off x="558800" y="1676400"/>
          <a:ext cx="118872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716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59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Biggest Unmet Need Challenges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3599" y="18150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2133600"/>
            <a:ext cx="11582400" cy="52629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400" dirty="0"/>
              <a:t>The following is the list of the biggest unmet need faced by older adults cited by respondents:</a:t>
            </a:r>
          </a:p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Don’t </a:t>
            </a:r>
            <a:r>
              <a:rPr lang="en-US" sz="2400" dirty="0"/>
              <a:t>Know (27.2</a:t>
            </a:r>
            <a:r>
              <a:rPr lang="en-US" sz="2400" dirty="0" smtClean="0"/>
              <a:t>%) (61,549)</a:t>
            </a:r>
          </a:p>
          <a:p>
            <a:pPr lvl="0" algn="l"/>
            <a:r>
              <a:rPr lang="en-US" sz="2400" dirty="0" smtClean="0"/>
              <a:t>	60-74 </a:t>
            </a:r>
            <a:r>
              <a:rPr lang="en-US" sz="2400" dirty="0"/>
              <a:t>(34.1</a:t>
            </a:r>
            <a:r>
              <a:rPr lang="en-US" sz="2400" dirty="0" smtClean="0"/>
              <a:t>) (49,384)</a:t>
            </a:r>
            <a:endParaRPr lang="en-US" sz="2400" dirty="0"/>
          </a:p>
          <a:p>
            <a:pPr lvl="1" indent="0" algn="l"/>
            <a:r>
              <a:rPr lang="en-US" sz="2400" dirty="0" smtClean="0"/>
              <a:t>	75+ </a:t>
            </a:r>
            <a:r>
              <a:rPr lang="en-US" sz="2400" dirty="0"/>
              <a:t>(17.5</a:t>
            </a:r>
            <a:r>
              <a:rPr lang="en-US" sz="2400" dirty="0" smtClean="0"/>
              <a:t>%) (14,256)</a:t>
            </a:r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Rural residents (21.9</a:t>
            </a:r>
            <a:r>
              <a:rPr lang="en-US" sz="2400" dirty="0" smtClean="0"/>
              <a:t>%) (49,556)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Home </a:t>
            </a:r>
            <a:r>
              <a:rPr lang="en-US" sz="2400" dirty="0"/>
              <a:t>care assistance (20.4</a:t>
            </a:r>
            <a:r>
              <a:rPr lang="en-US" sz="2400" dirty="0" smtClean="0"/>
              <a:t>%)</a:t>
            </a:r>
            <a:r>
              <a:rPr lang="en-US" sz="2400" dirty="0"/>
              <a:t> </a:t>
            </a:r>
            <a:r>
              <a:rPr lang="en-US" sz="2400" dirty="0" smtClean="0"/>
              <a:t>(46,162)</a:t>
            </a:r>
            <a:r>
              <a:rPr lang="en-US" sz="2400" dirty="0"/>
              <a:t>		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maintenance assistance (12.8</a:t>
            </a:r>
            <a:r>
              <a:rPr lang="en-US" sz="2400" dirty="0" smtClean="0"/>
              <a:t>%) (34,084)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Door-to-door transportation (11.4</a:t>
            </a:r>
            <a:r>
              <a:rPr lang="en-US" sz="2400" dirty="0" smtClean="0"/>
              <a:t>%) (25,796)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Other (8.7</a:t>
            </a:r>
            <a:r>
              <a:rPr lang="en-US" sz="2400" dirty="0" smtClean="0"/>
              <a:t>%) (19,687)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Information about senior services (7.6</a:t>
            </a:r>
            <a:r>
              <a:rPr lang="en-US" sz="2400" dirty="0" smtClean="0"/>
              <a:t>%) (17,198)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Affordable housing (6.8</a:t>
            </a:r>
            <a:r>
              <a:rPr lang="en-US" sz="2400" dirty="0" smtClean="0"/>
              <a:t>%) (15,387)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Food or nutritious food options (5.2</a:t>
            </a:r>
            <a:r>
              <a:rPr lang="en-US" sz="2400" dirty="0" smtClean="0"/>
              <a:t>%) (11,767)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142811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Receiving All Benefits Eligible For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979595"/>
              </p:ext>
            </p:extLst>
          </p:nvPr>
        </p:nvGraphicFramePr>
        <p:xfrm>
          <a:off x="711200" y="1752600"/>
          <a:ext cx="115824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036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Conclusions – </a:t>
            </a:r>
            <a:br>
              <a:rPr lang="en-US" dirty="0"/>
            </a:br>
            <a:r>
              <a:rPr lang="en-US" dirty="0"/>
              <a:t>Need Assistance or Information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8800" y="3475790"/>
            <a:ext cx="11887200" cy="69865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/>
              <a:t> </a:t>
            </a:r>
            <a:r>
              <a:rPr lang="en-US" sz="2800" dirty="0" smtClean="0"/>
              <a:t>Medicine </a:t>
            </a:r>
            <a:r>
              <a:rPr lang="en-US" sz="2800" dirty="0"/>
              <a:t>discounts (47.1</a:t>
            </a:r>
            <a:r>
              <a:rPr lang="en-US" sz="2800" dirty="0" smtClean="0"/>
              <a:t>%) (20,250)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 premium payment assistance (30.0</a:t>
            </a:r>
            <a:r>
              <a:rPr lang="en-US" sz="2800" dirty="0" smtClean="0"/>
              <a:t>%) (12,898)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Property tax relief (27.1</a:t>
            </a:r>
            <a:r>
              <a:rPr lang="en-US" sz="2800" dirty="0" smtClean="0"/>
              <a:t>%) (11,651)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Free cell phone (22.9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(9,846)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Tax preparation/filing assistance (20.0</a:t>
            </a:r>
            <a:r>
              <a:rPr lang="en-US" sz="2800" dirty="0" smtClean="0"/>
              <a:t>%) (8,599)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Medicare/health insurance </a:t>
            </a:r>
            <a:r>
              <a:rPr lang="en-US" sz="2800" dirty="0"/>
              <a:t>counseling (20.0</a:t>
            </a:r>
            <a:r>
              <a:rPr lang="en-US" sz="2800" dirty="0" smtClean="0"/>
              <a:t>%) (8,599)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Veterans’ benefits (18.6%) </a:t>
            </a:r>
            <a:r>
              <a:rPr lang="en-US" sz="2800" dirty="0" smtClean="0"/>
              <a:t>(7,997)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SNAP/Food </a:t>
            </a:r>
            <a:r>
              <a:rPr lang="en-US" sz="2800" dirty="0"/>
              <a:t>stamps/Bridge card (18.6</a:t>
            </a:r>
            <a:r>
              <a:rPr lang="en-US" sz="2800" dirty="0" smtClean="0"/>
              <a:t>%) (7,997)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Home energy weatherization (17.1</a:t>
            </a:r>
            <a:r>
              <a:rPr lang="en-US" sz="2800" dirty="0" smtClean="0"/>
              <a:t>%) (7,352)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Food pantry delivery (15.7</a:t>
            </a:r>
            <a:r>
              <a:rPr lang="en-US" sz="2800" dirty="0" smtClean="0"/>
              <a:t>%) (6,750)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Job training or employment assistance (10.0</a:t>
            </a:r>
            <a:r>
              <a:rPr lang="en-US" sz="2800" dirty="0" smtClean="0"/>
              <a:t>%) (4,299)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Reverse mortgage counseling (</a:t>
            </a:r>
            <a:r>
              <a:rPr lang="en-US" sz="2800" dirty="0" smtClean="0"/>
              <a:t>7.1%)</a:t>
            </a:r>
            <a:r>
              <a:rPr lang="en-US" sz="2600" dirty="0" smtClean="0"/>
              <a:t> (3,053)</a:t>
            </a:r>
            <a:endParaRPr lang="en-US" sz="26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 (N=70):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73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Information About Aging and Resources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4000" y="74026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3150" y="3048000"/>
            <a:ext cx="10839450" cy="649408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Friends and family (70.1</a:t>
            </a:r>
            <a:r>
              <a:rPr lang="en-US" sz="2800" dirty="0" smtClean="0"/>
              <a:t>%) (158,624)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Doctor or healthcare provider (62.2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(140,784)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Mail delivered to my home (47.0</a:t>
            </a:r>
            <a:r>
              <a:rPr lang="en-US" sz="2800" dirty="0" smtClean="0"/>
              <a:t>%) (106,353)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Internet search (38.9</a:t>
            </a:r>
            <a:r>
              <a:rPr lang="en-US" sz="2800" dirty="0" smtClean="0"/>
              <a:t>%) (88,024)</a:t>
            </a:r>
            <a:r>
              <a:rPr lang="en-US" sz="28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Newspapers  (36.4%)	</a:t>
            </a:r>
            <a:r>
              <a:rPr lang="en-US" sz="2800" dirty="0" smtClean="0"/>
              <a:t>(82,367)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TV (33.4</a:t>
            </a:r>
            <a:r>
              <a:rPr lang="en-US" sz="2800" dirty="0" smtClean="0"/>
              <a:t>%) (75,579)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Senior centers (33.2</a:t>
            </a:r>
            <a:r>
              <a:rPr lang="en-US" sz="2800" dirty="0" smtClean="0"/>
              <a:t>%) (75,126)</a:t>
            </a:r>
            <a:endParaRPr lang="en-US" sz="2800" dirty="0"/>
          </a:p>
          <a:p>
            <a:pPr lvl="0" algn="l"/>
            <a:endParaRPr lang="en-US" sz="2800" dirty="0"/>
          </a:p>
          <a:p>
            <a:pPr lvl="0" algn="l"/>
            <a:endParaRPr lang="en-US" sz="2800" dirty="0" smtClean="0"/>
          </a:p>
          <a:p>
            <a:pPr lvl="0"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Magazines (30.7</a:t>
            </a:r>
            <a:r>
              <a:rPr lang="en-US" sz="2800" dirty="0" smtClean="0"/>
              <a:t>%) (69,469)</a:t>
            </a:r>
            <a:r>
              <a:rPr lang="en-US" sz="28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Library (30.2</a:t>
            </a:r>
            <a:r>
              <a:rPr lang="en-US" sz="2800" dirty="0" smtClean="0"/>
              <a:t>%) (68,337)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Service agency such as Area Agency on Aging (29.3</a:t>
            </a:r>
            <a:r>
              <a:rPr lang="en-US" sz="2800" dirty="0" smtClean="0"/>
              <a:t>%) (66,301)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Radio (25.8</a:t>
            </a:r>
            <a:r>
              <a:rPr lang="en-US" sz="2800" dirty="0" smtClean="0"/>
              <a:t>%) (58,381)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Flyers, posters, or billboards (23.6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(53,403)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Social media (Facebook, Twitter, Pinterest, etc. (20.9</a:t>
            </a:r>
            <a:r>
              <a:rPr lang="en-US" sz="2800" dirty="0" smtClean="0"/>
              <a:t>%</a:t>
            </a:r>
            <a:r>
              <a:rPr lang="en-US" sz="2800" dirty="0"/>
              <a:t>	</a:t>
            </a:r>
            <a:r>
              <a:rPr lang="en-US" sz="2600" dirty="0" smtClean="0"/>
              <a:t>)</a:t>
            </a:r>
            <a:r>
              <a:rPr lang="en-US" sz="2800" dirty="0"/>
              <a:t> </a:t>
            </a:r>
            <a:r>
              <a:rPr lang="en-US" sz="2800" dirty="0" smtClean="0"/>
              <a:t>(47,293)</a:t>
            </a:r>
            <a:endParaRPr lang="en-US" sz="2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875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Total Combined Income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933285"/>
              </p:ext>
            </p:extLst>
          </p:nvPr>
        </p:nvGraphicFramePr>
        <p:xfrm>
          <a:off x="1778000" y="1752600"/>
          <a:ext cx="94488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824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/>
          </a:bodyPr>
          <a:lstStyle/>
          <a:p>
            <a:r>
              <a:rPr lang="en-US" dirty="0"/>
              <a:t>Personal </a:t>
            </a:r>
            <a:r>
              <a:rPr lang="en-US" dirty="0" smtClean="0"/>
              <a:t>Debt  </a:t>
            </a:r>
            <a:r>
              <a:rPr lang="en-US" sz="4000" dirty="0" smtClean="0"/>
              <a:t>Excluding Home, Auto</a:t>
            </a:r>
            <a:endParaRPr lang="en-US" sz="40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4974084"/>
              </p:ext>
            </p:extLst>
          </p:nvPr>
        </p:nvGraphicFramePr>
        <p:xfrm>
          <a:off x="711200" y="1600200"/>
          <a:ext cx="116586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513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Trouble Paying Bills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654793"/>
              </p:ext>
            </p:extLst>
          </p:nvPr>
        </p:nvGraphicFramePr>
        <p:xfrm>
          <a:off x="1092200" y="1676400"/>
          <a:ext cx="10896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170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Trouble Paying Bills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286000"/>
            <a:ext cx="105918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Well over </a:t>
            </a:r>
            <a:r>
              <a:rPr lang="en-US" sz="2600" dirty="0" smtClean="0"/>
              <a:t>half of respondents (58.2</a:t>
            </a:r>
            <a:r>
              <a:rPr lang="en-US" sz="2600" dirty="0"/>
              <a:t>%) </a:t>
            </a:r>
            <a:r>
              <a:rPr lang="en-US" sz="2600" dirty="0" smtClean="0"/>
              <a:t>(131,697) can </a:t>
            </a:r>
            <a:r>
              <a:rPr lang="en-US" sz="2600" dirty="0"/>
              <a:t>“comfortably afford to pay [their] bills with money left over.”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lower </a:t>
            </a:r>
            <a:r>
              <a:rPr lang="en-US" sz="2600" dirty="0" smtClean="0"/>
              <a:t>among those 75+ (53.2%) (42,605) and those </a:t>
            </a:r>
            <a:r>
              <a:rPr lang="en-US" sz="2600" dirty="0"/>
              <a:t>making under $25K (37.2</a:t>
            </a:r>
            <a:r>
              <a:rPr lang="en-US" sz="2600" dirty="0" smtClean="0"/>
              <a:t>%) (29,462).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It is higher, as you would expect, with those making $25K or </a:t>
            </a:r>
            <a:r>
              <a:rPr lang="en-US" sz="2600" dirty="0" smtClean="0"/>
              <a:t>more (69.5%) (102,223)</a:t>
            </a:r>
            <a:endParaRPr lang="en-US" sz="2600" dirty="0"/>
          </a:p>
          <a:p>
            <a:pPr algn="l"/>
            <a:endParaRPr lang="en-US" sz="2600" dirty="0"/>
          </a:p>
          <a:p>
            <a:pPr algn="l"/>
            <a:r>
              <a:rPr lang="en-US" sz="2600" dirty="0"/>
              <a:t>About </a:t>
            </a:r>
            <a:r>
              <a:rPr lang="en-US" sz="2600" dirty="0" smtClean="0"/>
              <a:t>one </a:t>
            </a:r>
            <a:r>
              <a:rPr lang="en-US" sz="2600" dirty="0"/>
              <a:t>third (34.5%) </a:t>
            </a:r>
            <a:r>
              <a:rPr lang="en-US" sz="2600" dirty="0" smtClean="0"/>
              <a:t>(78,068) can </a:t>
            </a:r>
            <a:r>
              <a:rPr lang="en-US" sz="2600" dirty="0"/>
              <a:t>“afford to pay [their] bills if [they] are careful about spending.”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</a:t>
            </a:r>
            <a:r>
              <a:rPr lang="en-US" sz="2600" dirty="0"/>
              <a:t>is higher with those making less than $25K </a:t>
            </a:r>
            <a:r>
              <a:rPr lang="en-US" sz="2600" dirty="0" smtClean="0"/>
              <a:t>(52.7%) (41,738).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Seven point three percent (7.3%) </a:t>
            </a:r>
            <a:r>
              <a:rPr lang="en-US" sz="2600" dirty="0" smtClean="0"/>
              <a:t>(16,519) “</a:t>
            </a:r>
            <a:r>
              <a:rPr lang="en-US" sz="2600" dirty="0"/>
              <a:t>have trouble paying bills not matter how careful</a:t>
            </a:r>
            <a:r>
              <a:rPr lang="en-US" sz="2600" dirty="0" smtClean="0"/>
              <a:t>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climbs to 12.5% (28,285) of those living in rural areas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23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Personal Debt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12903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Almost three-fourths of the respondents (72.3%) </a:t>
            </a:r>
            <a:r>
              <a:rPr lang="en-US" sz="2800" dirty="0" smtClean="0"/>
              <a:t>(163,603) have </a:t>
            </a:r>
            <a:r>
              <a:rPr lang="en-US" sz="2800" dirty="0"/>
              <a:t>no debt.</a:t>
            </a:r>
          </a:p>
          <a:p>
            <a:pPr marL="342900" lvl="2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By </a:t>
            </a:r>
            <a:r>
              <a:rPr lang="en-US" sz="2800" dirty="0"/>
              <a:t>age there is a difference where 78.5% </a:t>
            </a:r>
            <a:r>
              <a:rPr lang="en-US" sz="2800" dirty="0" smtClean="0"/>
              <a:t>(113,684) of </a:t>
            </a:r>
            <a:r>
              <a:rPr lang="en-US" sz="2800" dirty="0"/>
              <a:t>those under 75 have no debt compared to 63.6% </a:t>
            </a:r>
            <a:r>
              <a:rPr lang="en-US" sz="2800" dirty="0" smtClean="0"/>
              <a:t>(51,810) of </a:t>
            </a:r>
            <a:r>
              <a:rPr lang="en-US" sz="2800" dirty="0"/>
              <a:t>those over 75</a:t>
            </a:r>
            <a:r>
              <a:rPr lang="en-US" sz="2800" dirty="0" smtClean="0"/>
              <a:t>.</a:t>
            </a:r>
          </a:p>
          <a:p>
            <a:pPr lvl="0" algn="l"/>
            <a:endParaRPr lang="en-US" sz="2800" dirty="0"/>
          </a:p>
          <a:p>
            <a:pPr lvl="0" algn="l"/>
            <a:r>
              <a:rPr lang="en-US" sz="2800" dirty="0" smtClean="0"/>
              <a:t>Nine percent (9.0%) (20,365) of respondents have more than $10,000 in debt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This percentage is much lower among those making below $25K (3.9%) (3,089)</a:t>
            </a:r>
            <a:endParaRPr lang="en-US" sz="28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69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Behind On Payment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563867"/>
              </p:ext>
            </p:extLst>
          </p:nvPr>
        </p:nvGraphicFramePr>
        <p:xfrm>
          <a:off x="787400" y="1752600"/>
          <a:ext cx="113538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175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Behind On Payment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133600"/>
            <a:ext cx="108331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 smtClean="0"/>
              <a:t>N=103</a:t>
            </a:r>
          </a:p>
          <a:p>
            <a:pPr algn="l"/>
            <a:endParaRPr lang="en-US" sz="2600" dirty="0" smtClean="0"/>
          </a:p>
          <a:p>
            <a:pPr algn="l"/>
            <a:r>
              <a:rPr lang="en-US" sz="2600" dirty="0" smtClean="0"/>
              <a:t>About </a:t>
            </a:r>
            <a:r>
              <a:rPr lang="en-US" sz="2600" dirty="0"/>
              <a:t>one in ten respondents (10.8</a:t>
            </a:r>
            <a:r>
              <a:rPr lang="en-US" sz="2600" dirty="0" smtClean="0"/>
              <a:t>%) (6,843) </a:t>
            </a:r>
            <a:r>
              <a:rPr lang="en-US" sz="2600" dirty="0"/>
              <a:t>are “behind on credit card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with those making less than $25K (13.3</a:t>
            </a:r>
            <a:r>
              <a:rPr lang="en-US" sz="2600" dirty="0" smtClean="0"/>
              <a:t>%) ()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is lower among those in rural areas (0.0%) (0)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About one in ten respondents (10.8</a:t>
            </a:r>
            <a:r>
              <a:rPr lang="en-US" sz="2600" dirty="0" smtClean="0"/>
              <a:t>%) (6,843) </a:t>
            </a:r>
            <a:r>
              <a:rPr lang="en-US" sz="2600" dirty="0"/>
              <a:t>are “behind on medical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significantly higher with those making less than $25K (16.7</a:t>
            </a:r>
            <a:r>
              <a:rPr lang="en-US" sz="2600" dirty="0" smtClean="0"/>
              <a:t>%) (3,703) and among those in rural areas (22.2%) (1,266)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Two point nine percent (2.9%) </a:t>
            </a:r>
            <a:r>
              <a:rPr lang="en-US" sz="2600" dirty="0" smtClean="0"/>
              <a:t>(1,837) are </a:t>
            </a:r>
            <a:r>
              <a:rPr lang="en-US" sz="2600" dirty="0"/>
              <a:t>“behind on </a:t>
            </a:r>
            <a:r>
              <a:rPr lang="en-US" sz="2600" dirty="0" smtClean="0"/>
              <a:t>rent”</a:t>
            </a:r>
          </a:p>
          <a:p>
            <a:pPr algn="l"/>
            <a:r>
              <a:rPr lang="en-US" sz="2600" dirty="0" smtClean="0"/>
              <a:t> </a:t>
            </a:r>
            <a:r>
              <a:rPr lang="en-US" sz="2600" dirty="0"/>
              <a:t> </a:t>
            </a:r>
          </a:p>
          <a:p>
            <a:pPr algn="l"/>
            <a:r>
              <a:rPr lang="en-US" sz="2600" dirty="0"/>
              <a:t>Only five point nine percent (5.9%) </a:t>
            </a:r>
            <a:r>
              <a:rPr lang="en-US" sz="2600" dirty="0" smtClean="0"/>
              <a:t>(3,738) are </a:t>
            </a:r>
            <a:r>
              <a:rPr lang="en-US" sz="2600" dirty="0"/>
              <a:t>“behind on mortgage”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rises to 10.0% (</a:t>
            </a:r>
            <a:r>
              <a:rPr lang="en-US" sz="2600" dirty="0" smtClean="0"/>
              <a:t>2,218) among </a:t>
            </a:r>
            <a:r>
              <a:rPr lang="en-US" sz="2600" dirty="0"/>
              <a:t>those who make less than $25K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098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938766" y="4443306"/>
            <a:ext cx="11054080" cy="1517228"/>
          </a:xfrm>
        </p:spPr>
        <p:txBody>
          <a:bodyPr/>
          <a:lstStyle/>
          <a:p>
            <a:r>
              <a:rPr lang="en-US" sz="5700" dirty="0"/>
              <a:t>Thank You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66987" y="5743787"/>
            <a:ext cx="11054080" cy="4009813"/>
          </a:xfrm>
        </p:spPr>
        <p:txBody>
          <a:bodyPr/>
          <a:lstStyle/>
          <a:p>
            <a:r>
              <a:rPr lang="en-US" sz="3400" dirty="0"/>
              <a:t>Steve Mitchell</a:t>
            </a:r>
          </a:p>
          <a:p>
            <a:r>
              <a:rPr lang="en-US" sz="3400" dirty="0"/>
              <a:t>Mitchell Research &amp; Communications, Inc.</a:t>
            </a:r>
          </a:p>
          <a:p>
            <a:r>
              <a:rPr lang="en-US" sz="3400" dirty="0"/>
              <a:t>314 Evergreen Suite B, East Lansing, MI 48823</a:t>
            </a:r>
          </a:p>
          <a:p>
            <a:endParaRPr lang="en-US" sz="3400" dirty="0"/>
          </a:p>
          <a:p>
            <a:r>
              <a:rPr lang="en-US" sz="3400" dirty="0"/>
              <a:t>steve@mitchellresearch.net </a:t>
            </a:r>
          </a:p>
          <a:p>
            <a:r>
              <a:rPr lang="en-US" sz="3400" dirty="0"/>
              <a:t>Office: 517-351-4111 Cell: 248-891-2414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650240"/>
            <a:ext cx="11655289" cy="3467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5400" y="9067800"/>
            <a:ext cx="3034453" cy="519289"/>
          </a:xfrm>
        </p:spPr>
        <p:txBody>
          <a:bodyPr/>
          <a:lstStyle/>
          <a:p>
            <a:r>
              <a:rPr lang="en-US" dirty="0"/>
              <a:t>6/10/2019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473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000000"/>
      </a:hlink>
      <a:folHlink>
        <a:srgbClr val="00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5CC4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55177</TotalTime>
  <Words>1815</Words>
  <Application>Microsoft Office PowerPoint</Application>
  <PresentationFormat>Custom</PresentationFormat>
  <Paragraphs>295</Paragraphs>
  <Slides>47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Custom Design</vt:lpstr>
      <vt:lpstr>PowerPoint Presentation</vt:lpstr>
      <vt:lpstr>Goals and Objectives of the Research</vt:lpstr>
      <vt:lpstr>Methodology</vt:lpstr>
      <vt:lpstr>PowerPoint Presentation</vt:lpstr>
      <vt:lpstr>PowerPoint Presentation</vt:lpstr>
      <vt:lpstr>PowerPoint Presentation</vt:lpstr>
      <vt:lpstr>Home Condition Concerns</vt:lpstr>
      <vt:lpstr>Home Condition Concerns</vt:lpstr>
      <vt:lpstr> </vt:lpstr>
      <vt:lpstr> </vt:lpstr>
      <vt:lpstr>Transportation Issues – Transportation to Doctors Appointment</vt:lpstr>
      <vt:lpstr>Transportation Issues – Missed a Medical Appointment in Last 12 Months Due to Transportation 3.3% Almost 7,500 seniors  </vt:lpstr>
      <vt:lpstr> </vt:lpstr>
      <vt:lpstr>Health Concerns</vt:lpstr>
      <vt:lpstr>Health Concerns</vt:lpstr>
      <vt:lpstr> </vt:lpstr>
      <vt:lpstr>PowerPoint Presentation</vt:lpstr>
      <vt:lpstr>Missed Doctor and Dentist Appointments When They Thought They Should Go</vt:lpstr>
      <vt:lpstr> </vt:lpstr>
      <vt:lpstr> </vt:lpstr>
      <vt:lpstr>Quality of Health</vt:lpstr>
      <vt:lpstr>Quality of Health - General Health</vt:lpstr>
      <vt:lpstr>Quality of Life - Causes of Painful Feelings</vt:lpstr>
      <vt:lpstr> </vt:lpstr>
      <vt:lpstr>Addictions</vt:lpstr>
      <vt:lpstr>Addictions – Working To Quit</vt:lpstr>
      <vt:lpstr>Addictions – Why Not Working To Quit</vt:lpstr>
      <vt:lpstr> </vt:lpstr>
      <vt:lpstr>Social Involvement – Friends, Neighbors, and Relatives</vt:lpstr>
      <vt:lpstr>Social Involvement – Social Activity</vt:lpstr>
      <vt:lpstr>Social Involvement –  Would Participate In</vt:lpstr>
      <vt:lpstr>Social Involvement – What Prevents You From Participating</vt:lpstr>
      <vt:lpstr>PowerPoint Presentation</vt:lpstr>
      <vt:lpstr>Greatest Hardship Faced by Others</vt:lpstr>
      <vt:lpstr>Serious Challenges</vt:lpstr>
      <vt:lpstr>PowerPoint Presentation</vt:lpstr>
      <vt:lpstr>Receiving All Benefits Eligible For</vt:lpstr>
      <vt:lpstr>Conclusions –  Need Assistance or Information</vt:lpstr>
      <vt:lpstr>Conclusions –  Information About Aging and Resources</vt:lpstr>
      <vt:lpstr>Total Combined Income</vt:lpstr>
      <vt:lpstr>Personal Debt  Excluding Home, Auto</vt:lpstr>
      <vt:lpstr>Trouble Paying Bills</vt:lpstr>
      <vt:lpstr>Conclusions –  Trouble Paying Bills</vt:lpstr>
      <vt:lpstr>Conclusions –  Personal Debt</vt:lpstr>
      <vt:lpstr>Behind On Payment</vt:lpstr>
      <vt:lpstr>Conclusions –  Behind On Payment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Waymire</dc:creator>
  <cp:lastModifiedBy>Mitchell Reasearch</cp:lastModifiedBy>
  <cp:revision>425</cp:revision>
  <dcterms:modified xsi:type="dcterms:W3CDTF">2019-11-19T21:14:28Z</dcterms:modified>
</cp:coreProperties>
</file>